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50399950" cy="32399288"/>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850" userDrawn="1">
          <p15:clr>
            <a:srgbClr val="A4A3A4"/>
          </p15:clr>
        </p15:guide>
        <p15:guide id="2" pos="15881" userDrawn="1">
          <p15:clr>
            <a:srgbClr val="A4A3A4"/>
          </p15:clr>
        </p15:guide>
        <p15:guide id="3" orient="horz" pos="1015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E31C23"/>
    <a:srgbClr val="86ACD3"/>
    <a:srgbClr val="0E5DAB"/>
    <a:srgbClr val="203166"/>
    <a:srgbClr val="115EAC"/>
    <a:srgbClr val="223970"/>
    <a:srgbClr val="E32F36"/>
    <a:srgbClr val="FFC426"/>
    <a:srgbClr val="E49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58" autoAdjust="0"/>
    <p:restoredTop sz="94694"/>
  </p:normalViewPr>
  <p:slideViewPr>
    <p:cSldViewPr snapToGrid="0">
      <p:cViewPr varScale="1">
        <p:scale>
          <a:sx n="25" d="100"/>
          <a:sy n="25" d="100"/>
        </p:scale>
        <p:origin x="2000" y="232"/>
      </p:cViewPr>
      <p:guideLst>
        <p:guide orient="horz" pos="12850"/>
        <p:guide pos="15881"/>
        <p:guide orient="horz" pos="1015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0" y="696913"/>
            <a:ext cx="54229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6" name="Google Shape;16;p1:notes"/>
          <p:cNvSpPr>
            <a:spLocks noGrp="1" noRot="1" noChangeAspect="1"/>
          </p:cNvSpPr>
          <p:nvPr>
            <p:ph type="sldImg" idx="2"/>
          </p:nvPr>
        </p:nvSpPr>
        <p:spPr>
          <a:xfrm>
            <a:off x="793750" y="696913"/>
            <a:ext cx="54229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70980"/>
          </a:schemeClr>
        </a:solidFill>
        <a:effectLst/>
      </p:bgPr>
    </p:bg>
    <p:spTree>
      <p:nvGrpSpPr>
        <p:cNvPr id="1" name="Shape 5"/>
        <p:cNvGrpSpPr/>
        <p:nvPr/>
      </p:nvGrpSpPr>
      <p:grpSpPr>
        <a:xfrm>
          <a:off x="0" y="0"/>
          <a:ext cx="0" cy="0"/>
          <a:chOff x="0" y="0"/>
          <a:chExt cx="0" cy="0"/>
        </a:xfrm>
      </p:grpSpPr>
      <p:pic>
        <p:nvPicPr>
          <p:cNvPr id="2" name="Picture 1" descr="A close-up of a flag&#10;&#10;AI-generated content may be incorrect.">
            <a:extLst>
              <a:ext uri="{FF2B5EF4-FFF2-40B4-BE49-F238E27FC236}">
                <a16:creationId xmlns:a16="http://schemas.microsoft.com/office/drawing/2014/main" id="{7DAABBA2-5751-BC72-C635-7BD8BDAAFC59}"/>
              </a:ext>
            </a:extLst>
          </p:cNvPr>
          <p:cNvPicPr>
            <a:picLocks noChangeAspect="1"/>
          </p:cNvPicPr>
          <p:nvPr userDrawn="1"/>
        </p:nvPicPr>
        <p:blipFill>
          <a:blip r:embed="rId3"/>
          <a:stretch>
            <a:fillRect/>
          </a:stretch>
        </p:blipFill>
        <p:spPr>
          <a:xfrm>
            <a:off x="529" y="0"/>
            <a:ext cx="50398892" cy="32399288"/>
          </a:xfrm>
          <a:prstGeom prst="rect">
            <a:avLst/>
          </a:prstGeom>
        </p:spPr>
      </p:pic>
      <p:pic>
        <p:nvPicPr>
          <p:cNvPr id="5" name="Picture 4">
            <a:extLst>
              <a:ext uri="{FF2B5EF4-FFF2-40B4-BE49-F238E27FC236}">
                <a16:creationId xmlns:a16="http://schemas.microsoft.com/office/drawing/2014/main" id="{ED6C9A34-DE2E-6159-474E-8CC9F4A405E9}"/>
              </a:ext>
            </a:extLst>
          </p:cNvPr>
          <p:cNvPicPr>
            <a:picLocks noChangeAspect="1"/>
          </p:cNvPicPr>
          <p:nvPr userDrawn="1"/>
        </p:nvPicPr>
        <p:blipFill>
          <a:blip r:embed="rId4"/>
          <a:stretch>
            <a:fillRect/>
          </a:stretch>
        </p:blipFill>
        <p:spPr>
          <a:xfrm>
            <a:off x="0" y="0"/>
            <a:ext cx="50399950" cy="539999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2.pn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package" Target="../embeddings/Microsoft_Excel_Worksheet.xlsx"/><Relationship Id="rId5" Type="http://schemas.openxmlformats.org/officeDocument/2006/relationships/image" Target="../media/image5.emf"/><Relationship Id="rId10" Type="http://schemas.openxmlformats.org/officeDocument/2006/relationships/image" Target="../media/image10.jpg"/><Relationship Id="rId4" Type="http://schemas.openxmlformats.org/officeDocument/2006/relationships/image" Target="../media/image4.emf"/><Relationship Id="rId9" Type="http://schemas.openxmlformats.org/officeDocument/2006/relationships/image" Target="../media/image9.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7" name="Rectangle 6">
            <a:extLst>
              <a:ext uri="{FF2B5EF4-FFF2-40B4-BE49-F238E27FC236}">
                <a16:creationId xmlns:a16="http://schemas.microsoft.com/office/drawing/2014/main" id="{41A62E29-9013-02E1-C044-D26EE9CB745E}"/>
              </a:ext>
            </a:extLst>
          </p:cNvPr>
          <p:cNvSpPr>
            <a:spLocks noChangeArrowheads="1"/>
          </p:cNvSpPr>
          <p:nvPr/>
        </p:nvSpPr>
        <p:spPr bwMode="auto">
          <a:xfrm>
            <a:off x="271253" y="5712035"/>
            <a:ext cx="15211746" cy="5221854"/>
          </a:xfrm>
          <a:prstGeom prst="rect">
            <a:avLst/>
          </a:prstGeom>
          <a:solidFill>
            <a:schemeClr val="bg1"/>
          </a:solidFill>
          <a:ln w="25400">
            <a:solidFill>
              <a:srgbClr val="003366"/>
            </a:solidFill>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Introduction</a:t>
            </a:r>
          </a:p>
          <a:p>
            <a:pPr marL="0" marR="0">
              <a:lnSpc>
                <a:spcPct val="107000"/>
              </a:lnSpc>
              <a:spcAft>
                <a:spcPts val="8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Factor VII deficiency is a rare </a:t>
            </a:r>
            <a:r>
              <a:rPr lang="en-US" sz="3600" kern="100" dirty="0">
                <a:latin typeface="Arial" panose="020B0604020202020204" pitchFamily="34" charset="0"/>
                <a:ea typeface="Aptos" panose="020B0004020202020204" pitchFamily="34" charset="0"/>
                <a:cs typeface="Arial" panose="020B0604020202020204" pitchFamily="34" charset="0"/>
              </a:rPr>
              <a:t>coagulation</a:t>
            </a:r>
            <a:r>
              <a:rPr lang="en-US" sz="3600" kern="100" dirty="0">
                <a:effectLst/>
                <a:latin typeface="Arial" panose="020B0604020202020204" pitchFamily="34" charset="0"/>
                <a:ea typeface="Aptos" panose="020B0004020202020204" pitchFamily="34" charset="0"/>
                <a:cs typeface="Arial" panose="020B0604020202020204" pitchFamily="34" charset="0"/>
              </a:rPr>
              <a:t> disorder that varies in severity among affected individuals. It is estimated to affect 1 in 300,000 to 1 in 500,000 people. </a:t>
            </a:r>
            <a:r>
              <a:rPr lang="en-US" sz="3600" dirty="0">
                <a:effectLst/>
              </a:rPr>
              <a:t>However, up to one-third of people with factor VII deficiency have not reported bleeding events. The severity of factor VII deficiency can vary greatly from one person to another and also varies based upon the residual measured FVII level.</a:t>
            </a:r>
            <a:endParaRPr lang="en-US" sz="3600" kern="100" dirty="0">
              <a:effectLst/>
              <a:ea typeface="Aptos" panose="020B00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501FB9-B2C8-4016-E19C-970BFA8E579C}"/>
              </a:ext>
            </a:extLst>
          </p:cNvPr>
          <p:cNvSpPr>
            <a:spLocks noChangeArrowheads="1"/>
          </p:cNvSpPr>
          <p:nvPr/>
        </p:nvSpPr>
        <p:spPr bwMode="auto">
          <a:xfrm>
            <a:off x="38782962" y="5703600"/>
            <a:ext cx="11147169" cy="15327518"/>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Conclusions</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US" sz="3600" kern="100" dirty="0">
                <a:ea typeface="Aptos" panose="020B0004020202020204" pitchFamily="34" charset="0"/>
                <a:cs typeface="Times New Roman" panose="02020603050405020304" pitchFamily="18" charset="0"/>
              </a:rPr>
              <a:t>Modifying, c</a:t>
            </a:r>
            <a:r>
              <a:rPr lang="en-US" sz="3600" kern="100" dirty="0">
                <a:effectLst/>
                <a:ea typeface="Aptos" panose="020B0004020202020204" pitchFamily="34" charset="0"/>
                <a:cs typeface="Times New Roman" panose="02020603050405020304" pitchFamily="18" charset="0"/>
              </a:rPr>
              <a:t>ommon variants in F7 have been found to decrease FVII levels, when found in combination with either pathogenic or likely pathogenic variants.  In our cohort, these modifying variants are found by themselves, without a pathogenic or likely pathogenic variant, in 36% of the individuals with a primary diagnosis of FVII deficiency.  The FVII levels of these individuals with only modifying variants range between 15% and 68% of normal.  This level of reduction is in the range of most pathogenic variants. Modifying variants, which can reduce factor levels exclusively, should be an exception to the benign criterion of BA1 where if the minor allele frequency is less than 0.05 the variant is considered benign. Our findings strengthen the growing body of evidence that modifying variants, especially the promoter -325 </a:t>
            </a:r>
            <a:r>
              <a:rPr lang="en-US" sz="3600" kern="100" dirty="0">
                <a:ea typeface="Aptos" panose="020B0004020202020204" pitchFamily="34" charset="0"/>
                <a:cs typeface="Times New Roman" panose="02020603050405020304" pitchFamily="18" charset="0"/>
              </a:rPr>
              <a:t>10 bp insertion </a:t>
            </a:r>
            <a:r>
              <a:rPr lang="en-US" sz="3600" kern="100" dirty="0">
                <a:effectLst/>
                <a:ea typeface="Aptos" panose="020B0004020202020204" pitchFamily="34" charset="0"/>
                <a:cs typeface="Times New Roman" panose="02020603050405020304" pitchFamily="18" charset="0"/>
              </a:rPr>
              <a:t>found in 100% of our modifying variant only subset, need to be reclassified to reflect their ability to reduce FVII levels </a:t>
            </a:r>
            <a:r>
              <a:rPr lang="en-US" sz="3600" kern="100">
                <a:effectLst/>
                <a:ea typeface="Aptos" panose="020B0004020202020204" pitchFamily="34" charset="0"/>
                <a:cs typeface="Times New Roman" panose="02020603050405020304" pitchFamily="18" charset="0"/>
              </a:rPr>
              <a:t>independently</a:t>
            </a:r>
            <a:r>
              <a:rPr lang="en-US" sz="4000" kern="100">
                <a:effectLst/>
                <a:latin typeface="Arial" panose="020B0604020202020204" pitchFamily="34" charset="0"/>
                <a:ea typeface="Aptos" panose="020B0004020202020204" pitchFamily="34" charset="0"/>
                <a:cs typeface="Times New Roman" panose="02020603050405020304" pitchFamily="18" charset="0"/>
              </a:rPr>
              <a:t>.</a:t>
            </a:r>
            <a:endParaRPr lang="en-US" sz="4000" kern="100" dirty="0">
              <a:effectLst/>
              <a:ea typeface="Aptos" panose="020B0004020202020204" pitchFamily="34" charset="0"/>
              <a:cs typeface="Times New Roman" panose="02020603050405020304" pitchFamily="18" charset="0"/>
            </a:endParaRPr>
          </a:p>
          <a:p>
            <a:pPr marL="0" marR="0" algn="ctr">
              <a:lnSpc>
                <a:spcPct val="115000"/>
              </a:lnSpc>
              <a:spcAft>
                <a:spcPts val="800"/>
              </a:spcAft>
            </a:pPr>
            <a:r>
              <a:rPr lang="en-US" sz="4000" b="1" kern="100" dirty="0">
                <a:effectLst/>
                <a:ea typeface="Aptos" panose="020B0004020202020204" pitchFamily="34" charset="0"/>
                <a:cs typeface="Times New Roman" panose="02020603050405020304" pitchFamily="18" charset="0"/>
              </a:rPr>
              <a:t>Frequency ≠ benign     </a:t>
            </a:r>
            <a:endParaRPr lang="en-US" sz="4000" kern="100" dirty="0">
              <a:effectLst/>
              <a:ea typeface="Aptos" panose="020B0004020202020204" pitchFamily="34" charset="0"/>
              <a:cs typeface="Times New Roman" panose="02020603050405020304" pitchFamily="18" charset="0"/>
            </a:endParaRPr>
          </a:p>
          <a:p>
            <a:pPr defTabSz="2508719"/>
            <a:endParaRPr lang="en-US" sz="10522" b="1" dirty="0">
              <a:solidFill>
                <a:srgbClr val="002269"/>
              </a:solidFill>
              <a:latin typeface="Arial" panose="020B0604020202020204" pitchFamily="34" charset="0"/>
              <a:cs typeface="Arial" panose="020B0604020202020204" pitchFamily="34" charset="0"/>
            </a:endParaRPr>
          </a:p>
          <a:p>
            <a:pPr defTabSz="2508719"/>
            <a:endParaRPr lang="en-US" sz="10522" b="1" dirty="0">
              <a:solidFill>
                <a:srgbClr val="00226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1464A7-BA63-1EE9-1CC6-665189B44812}"/>
              </a:ext>
            </a:extLst>
          </p:cNvPr>
          <p:cNvSpPr>
            <a:spLocks noChangeArrowheads="1"/>
          </p:cNvSpPr>
          <p:nvPr/>
        </p:nvSpPr>
        <p:spPr bwMode="auto">
          <a:xfrm>
            <a:off x="15766474" y="5712036"/>
            <a:ext cx="22668231" cy="25556498"/>
          </a:xfrm>
          <a:prstGeom prst="rect">
            <a:avLst/>
          </a:prstGeom>
          <a:noFill/>
          <a:ln w="25400">
            <a:solidFill>
              <a:srgbClr val="003366"/>
            </a:solidFill>
            <a:miter lim="800000"/>
            <a:headEnd/>
            <a:tailEnd/>
          </a:ln>
          <a:effectLst/>
        </p:spPr>
        <p:txBody>
          <a:bodyPr lIns="372003" tIns="372003" rIns="372003" bIns="372003" numCol="1" spcCol="72068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US" sz="5400" b="1" cap="all" dirty="0">
                <a:solidFill>
                  <a:srgbClr val="0E5DAB"/>
                </a:solidFill>
                <a:latin typeface="Arial" panose="020B0604020202020204" pitchFamily="34" charset="0"/>
                <a:cs typeface="Arial" panose="020B0604020202020204" pitchFamily="34" charset="0"/>
              </a:rPr>
              <a:t>Results</a:t>
            </a:r>
            <a:endParaRPr lang="en-AU" sz="4000" dirty="0">
              <a:solidFill>
                <a:srgbClr val="0E5DAB"/>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E28B4A-B304-252B-8D8C-BA45F7D28A4A}"/>
              </a:ext>
            </a:extLst>
          </p:cNvPr>
          <p:cNvSpPr>
            <a:spLocks noChangeArrowheads="1"/>
          </p:cNvSpPr>
          <p:nvPr/>
        </p:nvSpPr>
        <p:spPr bwMode="auto">
          <a:xfrm>
            <a:off x="271252" y="17376566"/>
            <a:ext cx="15211746" cy="13891968"/>
          </a:xfrm>
          <a:prstGeom prst="rect">
            <a:avLst/>
          </a:prstGeom>
          <a:solidFill>
            <a:schemeClr val="bg1"/>
          </a:solidFill>
          <a:ln w="25400">
            <a:solidFill>
              <a:srgbClr val="003366"/>
            </a:solidFill>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1268" indent="-1051268" defTabSz="2508719" eaLnBrk="0" hangingPunct="0">
              <a:spcBef>
                <a:spcPct val="50000"/>
              </a:spcBef>
            </a:pPr>
            <a:r>
              <a:rPr lang="en-US" sz="5400" b="1" cap="all" dirty="0" err="1">
                <a:solidFill>
                  <a:srgbClr val="0E5DAB"/>
                </a:solidFill>
                <a:latin typeface="Arial" panose="020B0604020202020204" pitchFamily="34" charset="0"/>
                <a:cs typeface="Arial" panose="020B0604020202020204" pitchFamily="34" charset="0"/>
              </a:rPr>
              <a:t>MethodS</a:t>
            </a:r>
            <a:endParaRPr lang="en-US" sz="5400" b="1" cap="all" dirty="0">
              <a:solidFill>
                <a:srgbClr val="0E5DAB"/>
              </a:solidFill>
              <a:latin typeface="Arial" panose="020B0604020202020204" pitchFamily="34" charset="0"/>
              <a:cs typeface="Arial" panose="020B0604020202020204" pitchFamily="34" charset="0"/>
            </a:endParaRPr>
          </a:p>
          <a:p>
            <a:pPr algn="just"/>
            <a:r>
              <a:rPr lang="en-US" sz="3200" b="0" i="0" u="none" strike="noStrike" baseline="0" dirty="0">
                <a:solidFill>
                  <a:srgbClr val="000000"/>
                </a:solidFill>
                <a:latin typeface="Arial" panose="020B0604020202020204" pitchFamily="34" charset="0"/>
                <a:cs typeface="Arial" panose="020B0604020202020204" pitchFamily="34" charset="0"/>
              </a:rPr>
              <a:t>Individuals with an established rare coagulation disorder receiving care at an HTC provided informed consent for enrollment, data collection, and genetic testing. </a:t>
            </a:r>
          </a:p>
          <a:p>
            <a:pPr algn="just"/>
            <a:r>
              <a:rPr lang="en-US" sz="3200" b="0" i="0" u="none" strike="noStrike" baseline="0" dirty="0">
                <a:solidFill>
                  <a:srgbClr val="000000"/>
                </a:solidFill>
                <a:latin typeface="Arial" panose="020B0604020202020204" pitchFamily="34" charset="0"/>
                <a:cs typeface="Arial" panose="020B0604020202020204" pitchFamily="34" charset="0"/>
              </a:rPr>
              <a:t>A single EDTA tube of blood was collected from each participant and DNA was isolated from blood samples collected. Next-Generation sequencing (NGS) was performed on a </a:t>
            </a:r>
            <a:r>
              <a:rPr lang="en-US" sz="3200" b="0" i="0" u="none" strike="noStrike" baseline="0" dirty="0" err="1">
                <a:solidFill>
                  <a:srgbClr val="000000"/>
                </a:solidFill>
                <a:latin typeface="Arial" panose="020B0604020202020204" pitchFamily="34" charset="0"/>
                <a:cs typeface="Arial" panose="020B0604020202020204" pitchFamily="34" charset="0"/>
              </a:rPr>
              <a:t>NextSeq</a:t>
            </a:r>
            <a:r>
              <a:rPr lang="en-US" sz="3200" b="0" i="0" u="none" strike="noStrike" baseline="0" dirty="0">
                <a:solidFill>
                  <a:srgbClr val="000000"/>
                </a:solidFill>
                <a:latin typeface="Arial" panose="020B0604020202020204" pitchFamily="34" charset="0"/>
                <a:cs typeface="Arial" panose="020B0604020202020204" pitchFamily="34" charset="0"/>
              </a:rPr>
              <a:t> instrument (Illumina) to a read depth of &gt;50 by </a:t>
            </a:r>
            <a:r>
              <a:rPr lang="en-US" sz="3200" b="0" i="0" u="none" strike="noStrike" baseline="0" dirty="0" err="1">
                <a:solidFill>
                  <a:srgbClr val="000000"/>
                </a:solidFill>
                <a:latin typeface="Arial" panose="020B0604020202020204" pitchFamily="34" charset="0"/>
                <a:cs typeface="Arial" panose="020B0604020202020204" pitchFamily="34" charset="0"/>
              </a:rPr>
              <a:t>PacificDx</a:t>
            </a:r>
            <a:r>
              <a:rPr lang="en-US" sz="3200" b="0" i="0" u="none" strike="noStrike" baseline="0" dirty="0">
                <a:solidFill>
                  <a:srgbClr val="000000"/>
                </a:solidFill>
                <a:latin typeface="Arial" panose="020B0604020202020204" pitchFamily="34" charset="0"/>
                <a:cs typeface="Arial" panose="020B0604020202020204" pitchFamily="34" charset="0"/>
              </a:rPr>
              <a:t>. Whole gene sequencing (exons, introns, and 1500 nucleotides both up and down stream) for thirty one genes (including Tissue Factor) known to cause </a:t>
            </a:r>
            <a:r>
              <a:rPr lang="en-US" sz="3200" dirty="0">
                <a:solidFill>
                  <a:srgbClr val="000000"/>
                </a:solidFill>
                <a:latin typeface="Arial" panose="020B0604020202020204" pitchFamily="34" charset="0"/>
                <a:cs typeface="Arial" panose="020B0604020202020204" pitchFamily="34" charset="0"/>
              </a:rPr>
              <a:t>an</a:t>
            </a:r>
            <a:r>
              <a:rPr lang="en-US" sz="3200" b="0" i="0" u="none" strike="noStrike" baseline="0" dirty="0">
                <a:solidFill>
                  <a:srgbClr val="000000"/>
                </a:solidFill>
                <a:latin typeface="Arial" panose="020B0604020202020204" pitchFamily="34" charset="0"/>
                <a:cs typeface="Arial" panose="020B0604020202020204" pitchFamily="34" charset="0"/>
              </a:rPr>
              <a:t> ultra-rare factor deficiency, platelet dysfunction, thrombocytopenia, and thrombophilia diagnoses included in the project was performed for each participant. This next-generation sequencing (NGS) panel captured not only missense variants but was also highly effective in detecting large deletions, splice site variants, copy number variants, and early stop codon mutations. </a:t>
            </a:r>
          </a:p>
          <a:p>
            <a:pPr>
              <a:spcBef>
                <a:spcPts val="1200"/>
              </a:spcBef>
              <a:spcAft>
                <a:spcPts val="600"/>
              </a:spcAft>
            </a:pPr>
            <a:r>
              <a:rPr lang="en-US" sz="3200" u="sng" dirty="0">
                <a:solidFill>
                  <a:srgbClr val="000000"/>
                </a:solidFill>
                <a:latin typeface="Arial" panose="020B0604020202020204" pitchFamily="34" charset="0"/>
                <a:cs typeface="Arial" panose="020B0604020202020204" pitchFamily="34" charset="0"/>
              </a:rPr>
              <a:t>D</a:t>
            </a:r>
            <a:r>
              <a:rPr lang="en-US" sz="3200" b="0" i="0" u="sng" strike="noStrike" baseline="0" dirty="0">
                <a:solidFill>
                  <a:srgbClr val="000000"/>
                </a:solidFill>
                <a:latin typeface="Arial" panose="020B0604020202020204" pitchFamily="34" charset="0"/>
                <a:cs typeface="Arial" panose="020B0604020202020204" pitchFamily="34" charset="0"/>
              </a:rPr>
              <a:t>isease </a:t>
            </a:r>
            <a:r>
              <a:rPr lang="en-US" sz="3200" u="sng" dirty="0">
                <a:solidFill>
                  <a:srgbClr val="000000"/>
                </a:solidFill>
                <a:latin typeface="Arial" panose="020B0604020202020204" pitchFamily="34" charset="0"/>
                <a:cs typeface="Arial" panose="020B0604020202020204" pitchFamily="34" charset="0"/>
              </a:rPr>
              <a:t>D</a:t>
            </a:r>
            <a:r>
              <a:rPr lang="en-US" sz="3200" b="0" i="0" u="sng" strike="noStrike" baseline="0" dirty="0">
                <a:solidFill>
                  <a:srgbClr val="000000"/>
                </a:solidFill>
                <a:latin typeface="Arial" panose="020B0604020202020204" pitchFamily="34" charset="0"/>
                <a:cs typeface="Arial" panose="020B0604020202020204" pitchFamily="34" charset="0"/>
              </a:rPr>
              <a:t>emographics:</a:t>
            </a:r>
          </a:p>
          <a:p>
            <a:pPr marL="457200" marR="0" indent="-457200">
              <a:lnSpc>
                <a:spcPct val="107000"/>
              </a:lnSpc>
              <a:buFont typeface="Wingdings" panose="05000000000000000000" pitchFamily="2" charset="2"/>
              <a:buChar char="v"/>
            </a:pPr>
            <a:r>
              <a:rPr lang="en-US" sz="3200" kern="100" dirty="0">
                <a:ea typeface="Aptos" panose="020B0004020202020204" pitchFamily="34" charset="0"/>
                <a:cs typeface="Times New Roman" panose="02020603050405020304" pitchFamily="18" charset="0"/>
              </a:rPr>
              <a:t>36</a:t>
            </a:r>
            <a:r>
              <a:rPr lang="en-US" sz="3200" kern="100" dirty="0">
                <a:effectLst/>
                <a:ea typeface="Aptos" panose="020B0004020202020204" pitchFamily="34" charset="0"/>
                <a:cs typeface="Times New Roman" panose="02020603050405020304" pitchFamily="18" charset="0"/>
              </a:rPr>
              <a:t>% of total participants (474/1300) had a primary diagnosis of a FVII deficiency.</a:t>
            </a:r>
          </a:p>
          <a:p>
            <a:pPr marL="1714500" lvl="3" indent="-342900">
              <a:lnSpc>
                <a:spcPct val="107000"/>
              </a:lnSpc>
              <a:buFont typeface="Symbol" panose="05050102010706020507" pitchFamily="18" charset="2"/>
              <a:buChar char=""/>
            </a:pPr>
            <a:r>
              <a:rPr lang="en-US" sz="3200" kern="100" dirty="0">
                <a:ea typeface="Aptos" panose="020B0004020202020204" pitchFamily="34" charset="0"/>
                <a:cs typeface="Times New Roman" panose="02020603050405020304" pitchFamily="18" charset="0"/>
              </a:rPr>
              <a:t>22</a:t>
            </a:r>
            <a:r>
              <a:rPr lang="en-US" sz="3200" kern="100" dirty="0">
                <a:effectLst/>
                <a:ea typeface="Aptos" panose="020B0004020202020204" pitchFamily="34" charset="0"/>
                <a:cs typeface="Times New Roman" panose="02020603050405020304" pitchFamily="18" charset="0"/>
              </a:rPr>
              <a:t>% had a pathogenic variant alone</a:t>
            </a:r>
          </a:p>
          <a:p>
            <a:pPr marL="1714500" lvl="3" indent="-342900">
              <a:lnSpc>
                <a:spcPct val="107000"/>
              </a:lnSpc>
              <a:buFont typeface="Symbol" panose="05050102010706020507" pitchFamily="18" charset="2"/>
              <a:buChar char=""/>
            </a:pPr>
            <a:r>
              <a:rPr lang="en-US" sz="3200" kern="100" dirty="0">
                <a:ea typeface="Aptos" panose="020B0004020202020204" pitchFamily="34" charset="0"/>
                <a:cs typeface="Times New Roman" panose="02020603050405020304" pitchFamily="18" charset="0"/>
              </a:rPr>
              <a:t>42</a:t>
            </a:r>
            <a:r>
              <a:rPr lang="en-US" sz="3200" kern="100" dirty="0">
                <a:effectLst/>
                <a:ea typeface="Aptos" panose="020B0004020202020204" pitchFamily="34" charset="0"/>
                <a:cs typeface="Times New Roman" panose="02020603050405020304" pitchFamily="18" charset="0"/>
              </a:rPr>
              <a:t>% had a pathogenic variant + modifying variants</a:t>
            </a:r>
          </a:p>
          <a:p>
            <a:pPr marL="1714500" lvl="3" indent="-342900">
              <a:lnSpc>
                <a:spcPct val="107000"/>
              </a:lnSpc>
              <a:buFont typeface="Symbol" panose="05050102010706020507" pitchFamily="18" charset="2"/>
              <a:buChar char=""/>
            </a:pPr>
            <a:r>
              <a:rPr lang="en-US" sz="3200" kern="100" dirty="0">
                <a:effectLst/>
                <a:ea typeface="Aptos" panose="020B0004020202020204" pitchFamily="34" charset="0"/>
                <a:cs typeface="Times New Roman" panose="02020603050405020304" pitchFamily="18" charset="0"/>
              </a:rPr>
              <a:t>36% modifying variants alone</a:t>
            </a:r>
          </a:p>
          <a:p>
            <a:pPr marL="1714500" lvl="3" indent="-342900">
              <a:lnSpc>
                <a:spcPct val="107000"/>
              </a:lnSpc>
              <a:buFont typeface="Symbol" panose="05050102010706020507" pitchFamily="18" charset="2"/>
              <a:buChar char=""/>
            </a:pPr>
            <a:r>
              <a:rPr lang="en-US" sz="3200" kern="100" dirty="0">
                <a:ea typeface="Aptos" panose="020B0004020202020204" pitchFamily="34" charset="0"/>
                <a:cs typeface="Times New Roman" panose="02020603050405020304" pitchFamily="18" charset="0"/>
              </a:rPr>
              <a:t>&lt;1% had no detected variants (levels between 30 and 54%). No detected Tissue Factor variants either. </a:t>
            </a:r>
            <a:endParaRPr lang="en-US" sz="3200" kern="100" dirty="0">
              <a:effectLst/>
              <a:ea typeface="Aptos" panose="020B0004020202020204" pitchFamily="34" charset="0"/>
              <a:cs typeface="Times New Roman" panose="02020603050405020304" pitchFamily="18" charset="0"/>
            </a:endParaRPr>
          </a:p>
          <a:p>
            <a:pPr marL="457200" marR="0" indent="-457200">
              <a:lnSpc>
                <a:spcPct val="107000"/>
              </a:lnSpc>
              <a:spcAft>
                <a:spcPts val="800"/>
              </a:spcAft>
              <a:buFont typeface="Wingdings" panose="05000000000000000000" pitchFamily="2" charset="2"/>
              <a:buChar char="v"/>
            </a:pPr>
            <a:r>
              <a:rPr lang="en-US" sz="3200" kern="100" dirty="0">
                <a:ea typeface="Aptos" panose="020B0004020202020204" pitchFamily="34" charset="0"/>
                <a:cs typeface="Times New Roman" panose="02020603050405020304" pitchFamily="18" charset="0"/>
              </a:rPr>
              <a:t>18</a:t>
            </a:r>
            <a:r>
              <a:rPr lang="en-US" sz="3200" kern="100" dirty="0">
                <a:effectLst/>
                <a:ea typeface="Aptos" panose="020B0004020202020204" pitchFamily="34" charset="0"/>
                <a:cs typeface="Times New Roman" panose="02020603050405020304" pitchFamily="18" charset="0"/>
              </a:rPr>
              <a:t>% of total participants had a different primary rare coagulation disorder diagnosis but were incidentally found to have a F7 variant. </a:t>
            </a:r>
          </a:p>
          <a:p>
            <a:pPr marL="457200" indent="-457200">
              <a:lnSpc>
                <a:spcPct val="107000"/>
              </a:lnSpc>
              <a:spcAft>
                <a:spcPts val="800"/>
              </a:spcAft>
              <a:buFont typeface="Wingdings" panose="05000000000000000000" pitchFamily="2" charset="2"/>
              <a:buChar char="v"/>
            </a:pPr>
            <a:r>
              <a:rPr lang="en-US" sz="3200" kern="100" dirty="0">
                <a:ea typeface="Aptos" panose="020B0004020202020204" pitchFamily="34" charset="0"/>
                <a:cs typeface="Times New Roman" panose="02020603050405020304" pitchFamily="18" charset="0"/>
              </a:rPr>
              <a:t>6</a:t>
            </a:r>
            <a:r>
              <a:rPr lang="en-US" sz="3200" kern="100" dirty="0">
                <a:effectLst/>
                <a:ea typeface="Aptos" panose="020B0004020202020204" pitchFamily="34" charset="0"/>
                <a:cs typeface="Times New Roman" panose="02020603050405020304" pitchFamily="18" charset="0"/>
              </a:rPr>
              <a:t>% of participants with a diagnosis of FVII deficiency had a novel variant.</a:t>
            </a:r>
          </a:p>
          <a:p>
            <a:pPr algn="just"/>
            <a:endParaRPr lang="en-US" sz="36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C12A791-DC12-4BE8-CCE0-312610E923DD}"/>
              </a:ext>
            </a:extLst>
          </p:cNvPr>
          <p:cNvSpPr>
            <a:spLocks noChangeArrowheads="1"/>
          </p:cNvSpPr>
          <p:nvPr/>
        </p:nvSpPr>
        <p:spPr bwMode="auto">
          <a:xfrm>
            <a:off x="38782962" y="24665940"/>
            <a:ext cx="11172399" cy="6602594"/>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08719" eaLnBrk="0" hangingPunct="0">
              <a:spcBef>
                <a:spcPct val="50000"/>
              </a:spcBef>
            </a:pPr>
            <a:r>
              <a:rPr lang="en-GB" sz="5400" b="1" cap="all" dirty="0">
                <a:solidFill>
                  <a:srgbClr val="0E5DAB"/>
                </a:solidFill>
                <a:latin typeface="Arial" panose="020B0604020202020204" pitchFamily="34" charset="0"/>
                <a:cs typeface="Arial" panose="020B0604020202020204" pitchFamily="34" charset="0"/>
              </a:rPr>
              <a:t>Acknowledgements</a:t>
            </a:r>
          </a:p>
          <a:p>
            <a:pPr algn="l"/>
            <a:endParaRPr lang="en-US" sz="1800" b="0" i="0" u="none" strike="noStrike" baseline="0" dirty="0">
              <a:solidFill>
                <a:srgbClr val="000000"/>
              </a:solidFill>
              <a:latin typeface="BentonSans Book"/>
            </a:endParaRPr>
          </a:p>
          <a:p>
            <a:pPr algn="just"/>
            <a:r>
              <a:rPr lang="en-US" sz="2400" b="0" i="0" u="none" strike="noStrike" baseline="0" dirty="0">
                <a:solidFill>
                  <a:srgbClr val="000000"/>
                </a:solidFill>
              </a:rPr>
              <a:t>Thank you to ATHN, Indiana Hemophilia &amp; Thrombosis Center, Center for Inherited Blood Disorders and Novo Nordisk for funding this project. Thank you to all HTCs that have enrolled participants in this project and the patients who have allowed us to collect these specimens and data. Thank you to </a:t>
            </a:r>
            <a:r>
              <a:rPr lang="en-US" sz="2400" dirty="0">
                <a:solidFill>
                  <a:srgbClr val="000000"/>
                </a:solidFill>
              </a:rPr>
              <a:t>Jeff Buzby PhD, </a:t>
            </a:r>
            <a:r>
              <a:rPr lang="en-US" sz="2400" b="0" i="0" u="none" strike="noStrike" baseline="0" dirty="0">
                <a:solidFill>
                  <a:srgbClr val="000000"/>
                </a:solidFill>
              </a:rPr>
              <a:t>Hilary Summer Markoe, and Shelby Domino for their work on creating this poster.</a:t>
            </a:r>
            <a:endParaRPr lang="en-US" sz="2400" dirty="0">
              <a:cs typeface="Arial" panose="020B0604020202020204" pitchFamily="34" charset="0"/>
            </a:endParaRPr>
          </a:p>
        </p:txBody>
      </p:sp>
      <p:sp>
        <p:nvSpPr>
          <p:cNvPr id="12" name="Text Box 10">
            <a:extLst>
              <a:ext uri="{FF2B5EF4-FFF2-40B4-BE49-F238E27FC236}">
                <a16:creationId xmlns:a16="http://schemas.microsoft.com/office/drawing/2014/main" id="{30EF4AD2-89D1-937D-794E-E52DEB900680}"/>
              </a:ext>
            </a:extLst>
          </p:cNvPr>
          <p:cNvSpPr txBox="1">
            <a:spLocks noChangeArrowheads="1"/>
          </p:cNvSpPr>
          <p:nvPr/>
        </p:nvSpPr>
        <p:spPr bwMode="auto">
          <a:xfrm>
            <a:off x="271252" y="11458575"/>
            <a:ext cx="15211746" cy="5574331"/>
          </a:xfrm>
          <a:prstGeom prst="rect">
            <a:avLst/>
          </a:prstGeom>
          <a:solidFill>
            <a:schemeClr val="bg1"/>
          </a:solidFill>
          <a:ln w="25400">
            <a:solidFill>
              <a:srgbClr val="003366"/>
            </a:solidFill>
            <a:miter lim="800000"/>
            <a:headEnd/>
            <a:tailEnd/>
          </a:ln>
          <a:effectLst/>
        </p:spPr>
        <p:txBody>
          <a:bodyPr lIns="372003" tIns="372003" rIns="372003" bIns="372003"/>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GB" sz="5400" b="1" cap="all" dirty="0">
                <a:solidFill>
                  <a:srgbClr val="0E5DAB"/>
                </a:solidFill>
                <a:latin typeface="Arial" panose="020B0604020202020204" pitchFamily="34" charset="0"/>
                <a:cs typeface="Arial" panose="020B0604020202020204" pitchFamily="34" charset="0"/>
              </a:rPr>
              <a:t>AIM</a:t>
            </a:r>
          </a:p>
          <a:p>
            <a:pPr>
              <a:spcBef>
                <a:spcPct val="20000"/>
              </a:spcBef>
            </a:pPr>
            <a:r>
              <a:rPr lang="en-US" sz="4000" dirty="0">
                <a:effectLst/>
              </a:rPr>
              <a:t>To better understand the nature of FVII deficiency in the US and the variants involved, we used a subset of participants from the American Thrombosis and Hemostasis Network study ATHN 10: Leveraging the </a:t>
            </a:r>
            <a:r>
              <a:rPr lang="en-US" sz="4000" dirty="0" err="1">
                <a:effectLst/>
              </a:rPr>
              <a:t>ATHNdataset</a:t>
            </a:r>
            <a:r>
              <a:rPr lang="en-US" sz="4000" dirty="0">
                <a:effectLst/>
              </a:rPr>
              <a:t> to Document the State of Rare Coagulation Disorders in the US, who were diagnosed with FVII deficiency, to analyze after performing whole gene sequencing. </a:t>
            </a:r>
            <a:endParaRPr lang="en-CA" sz="4000" dirty="0">
              <a:cs typeface="Arial" panose="020B0604020202020204" pitchFamily="34" charset="0"/>
            </a:endParaRPr>
          </a:p>
        </p:txBody>
      </p:sp>
      <p:sp>
        <p:nvSpPr>
          <p:cNvPr id="21" name="Text Box 40">
            <a:extLst>
              <a:ext uri="{FF2B5EF4-FFF2-40B4-BE49-F238E27FC236}">
                <a16:creationId xmlns:a16="http://schemas.microsoft.com/office/drawing/2014/main" id="{40DA5CB6-4546-8354-F200-15C13666C4D4}"/>
              </a:ext>
            </a:extLst>
          </p:cNvPr>
          <p:cNvSpPr txBox="1">
            <a:spLocks noChangeArrowheads="1"/>
          </p:cNvSpPr>
          <p:nvPr/>
        </p:nvSpPr>
        <p:spPr bwMode="auto">
          <a:xfrm>
            <a:off x="6668392" y="2362057"/>
            <a:ext cx="37919442" cy="2161142"/>
          </a:xfrm>
          <a:prstGeom prst="rect">
            <a:avLst/>
          </a:prstGeom>
          <a:noFill/>
          <a:ln>
            <a:noFill/>
          </a:ln>
          <a:effec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marL="0" marR="0">
              <a:lnSpc>
                <a:spcPct val="115000"/>
              </a:lnSpc>
              <a:spcAft>
                <a:spcPts val="800"/>
              </a:spcAft>
              <a:buNone/>
            </a:pPr>
            <a:r>
              <a:rPr lang="en-US" sz="4000" u="sng"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 Nugent</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1,2</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S. Williams</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2</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C. Ashburner</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1</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N. Crook</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1</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M. Chandler</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3</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T. Singleton</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3,4</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S. Acharya</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5</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and A. Shapiro</a:t>
            </a:r>
            <a:r>
              <a:rPr lang="en-US" sz="4000" kern="100" baseline="30000" dirty="0">
                <a:solidFill>
                  <a:schemeClr val="bg1"/>
                </a:solidFill>
                <a:effectLst/>
                <a:latin typeface="Arial" panose="020B0604020202020204" pitchFamily="34" charset="0"/>
                <a:ea typeface="Aptos" panose="020B0004020202020204" pitchFamily="34" charset="0"/>
                <a:cs typeface="Arial" panose="020B0604020202020204" pitchFamily="34" charset="0"/>
              </a:rPr>
              <a:t>6</a:t>
            </a:r>
            <a:r>
              <a:rPr lang="en-US"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a:p>
            <a:pPr marL="0" marR="0">
              <a:lnSpc>
                <a:spcPct val="115000"/>
              </a:lnSpc>
              <a:spcAft>
                <a:spcPts val="800"/>
              </a:spcAft>
            </a:pPr>
            <a:r>
              <a:rPr lang="en-US" sz="3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1 Center for Inherited Blood Disorders, Orange, CA, United States; 2 Hematology Advanced Diagnostic Laboratory, CHOC Children’s Hospital and UC Irvine, Orange, CA, United States; 3 American Thrombosis and Hemostasis Network, Hickory, NC, United States; 4 Ochsner Clinic Foundation, New Orleans, LA, United States; 5 Northwell Health, Cohen Children’s Medical Center, New Hyde Park, NY, United States; 6 Indiana Hemophilia &amp; Thrombosis Center, Indianapolis, IN,  United States</a:t>
            </a:r>
          </a:p>
        </p:txBody>
      </p:sp>
      <p:pic>
        <p:nvPicPr>
          <p:cNvPr id="14" name="Picture 13">
            <a:extLst>
              <a:ext uri="{FF2B5EF4-FFF2-40B4-BE49-F238E27FC236}">
                <a16:creationId xmlns:a16="http://schemas.microsoft.com/office/drawing/2014/main" id="{853EABE3-EDD3-EA0F-FF6F-111AA304A05D}"/>
              </a:ext>
            </a:extLst>
          </p:cNvPr>
          <p:cNvPicPr>
            <a:picLocks noChangeAspect="1"/>
          </p:cNvPicPr>
          <p:nvPr/>
        </p:nvPicPr>
        <p:blipFill>
          <a:blip r:embed="rId3"/>
          <a:stretch>
            <a:fillRect/>
          </a:stretch>
        </p:blipFill>
        <p:spPr>
          <a:xfrm>
            <a:off x="39161964" y="29028778"/>
            <a:ext cx="2897858" cy="1660968"/>
          </a:xfrm>
          <a:prstGeom prst="rect">
            <a:avLst/>
          </a:prstGeom>
        </p:spPr>
      </p:pic>
      <p:pic>
        <p:nvPicPr>
          <p:cNvPr id="23" name="Picture 22">
            <a:extLst>
              <a:ext uri="{FF2B5EF4-FFF2-40B4-BE49-F238E27FC236}">
                <a16:creationId xmlns:a16="http://schemas.microsoft.com/office/drawing/2014/main" id="{AF492743-A57D-8CA6-2783-9DB4630A8D24}"/>
              </a:ext>
            </a:extLst>
          </p:cNvPr>
          <p:cNvPicPr>
            <a:picLocks noChangeAspect="1"/>
          </p:cNvPicPr>
          <p:nvPr/>
        </p:nvPicPr>
        <p:blipFill>
          <a:blip r:embed="rId4"/>
          <a:stretch>
            <a:fillRect/>
          </a:stretch>
        </p:blipFill>
        <p:spPr>
          <a:xfrm>
            <a:off x="42408078" y="29270036"/>
            <a:ext cx="2179756" cy="1419710"/>
          </a:xfrm>
          <a:prstGeom prst="rect">
            <a:avLst/>
          </a:prstGeom>
        </p:spPr>
      </p:pic>
      <p:sp>
        <p:nvSpPr>
          <p:cNvPr id="24" name="Rectangle 23">
            <a:extLst>
              <a:ext uri="{FF2B5EF4-FFF2-40B4-BE49-F238E27FC236}">
                <a16:creationId xmlns:a16="http://schemas.microsoft.com/office/drawing/2014/main" id="{DE27FF46-671E-C5D9-76C8-6F68AB22B827}"/>
              </a:ext>
            </a:extLst>
          </p:cNvPr>
          <p:cNvSpPr>
            <a:spLocks noChangeArrowheads="1"/>
          </p:cNvSpPr>
          <p:nvPr/>
        </p:nvSpPr>
        <p:spPr bwMode="auto">
          <a:xfrm>
            <a:off x="16216462" y="19573019"/>
            <a:ext cx="10548468" cy="11263293"/>
          </a:xfrm>
          <a:prstGeom prst="rect">
            <a:avLst/>
          </a:prstGeom>
          <a:solidFill>
            <a:schemeClr val="bg1">
              <a:lumMod val="85000"/>
              <a:alpha val="48000"/>
            </a:schemeClr>
          </a:solidFill>
          <a:ln w="9525">
            <a:solidFill>
              <a:schemeClr val="bg1">
                <a:lumMod val="95000"/>
              </a:scheme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0449">
              <a:solidFill>
                <a:srgbClr val="2F2D55"/>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16F952-5EFF-841E-66FE-97A4D9347230}"/>
              </a:ext>
            </a:extLst>
          </p:cNvPr>
          <p:cNvSpPr>
            <a:spLocks noChangeArrowheads="1"/>
          </p:cNvSpPr>
          <p:nvPr/>
        </p:nvSpPr>
        <p:spPr bwMode="auto">
          <a:xfrm>
            <a:off x="16216461" y="12144939"/>
            <a:ext cx="10548469" cy="6975358"/>
          </a:xfrm>
          <a:prstGeom prst="rect">
            <a:avLst/>
          </a:prstGeom>
          <a:solidFill>
            <a:schemeClr val="bg1">
              <a:lumMod val="85000"/>
              <a:alpha val="48000"/>
            </a:schemeClr>
          </a:solidFill>
          <a:ln w="9525">
            <a:solidFill>
              <a:schemeClr val="bg1">
                <a:lumMod val="95000"/>
              </a:scheme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0449">
              <a:solidFill>
                <a:srgbClr val="2F2D55"/>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6528C99-670C-7970-CD1E-B7AF6AEE9FB2}"/>
              </a:ext>
            </a:extLst>
          </p:cNvPr>
          <p:cNvSpPr txBox="1"/>
          <p:nvPr/>
        </p:nvSpPr>
        <p:spPr>
          <a:xfrm>
            <a:off x="29809182" y="6403078"/>
            <a:ext cx="5341897" cy="424732"/>
          </a:xfrm>
          <a:prstGeom prst="rect">
            <a:avLst/>
          </a:prstGeom>
          <a:noFill/>
          <a:ln w="12700" cap="flat">
            <a:noFill/>
            <a:miter lim="400000"/>
          </a:ln>
          <a:effectLst/>
          <a:sp3d/>
        </p:spPr>
        <p:txBody>
          <a:bodyPr wrap="square">
            <a:spAutoFit/>
          </a:bodyPr>
          <a:lstStyle/>
          <a:p>
            <a:pPr marL="0" marR="0" lvl="0" indent="0" defTabSz="1218925" eaLnBrk="1" fontAlgn="auto" latinLnBrk="0" hangingPunct="0">
              <a:lnSpc>
                <a:spcPct val="90000"/>
              </a:lnSpc>
              <a:spcBef>
                <a:spcPts val="2250"/>
              </a:spcBef>
              <a:spcAft>
                <a:spcPts val="0"/>
              </a:spcAft>
              <a:buClrTx/>
              <a:buSzTx/>
              <a:buFontTx/>
              <a:buNone/>
              <a:tabLst/>
              <a:defRPr/>
            </a:pPr>
            <a:r>
              <a:rPr kumimoji="0" lang="en-US" sz="2400" b="0" i="0" u="none" strike="noStrike" kern="0" cap="none" spc="0" normalizeH="0" baseline="0" noProof="0" dirty="0">
                <a:ln>
                  <a:noFill/>
                </a:ln>
                <a:solidFill>
                  <a:srgbClr val="0A0905"/>
                </a:solidFill>
                <a:effectLst/>
                <a:uLnTx/>
                <a:uFillTx/>
                <a:latin typeface="Arial" panose="020B0604020202020204" pitchFamily="34" charset="0"/>
                <a:ea typeface="Tahoma"/>
                <a:cs typeface="Arial" panose="020B0604020202020204" pitchFamily="34" charset="0"/>
                <a:sym typeface="Tahoma"/>
              </a:rPr>
              <a:t>Schematic of Factor VII Protein</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Tahoma"/>
              <a:cs typeface="Arial" panose="020B0604020202020204" pitchFamily="34" charset="0"/>
              <a:sym typeface="Tahoma"/>
            </a:endParaRPr>
          </a:p>
        </p:txBody>
      </p:sp>
      <p:pic>
        <p:nvPicPr>
          <p:cNvPr id="54" name="Picture 53">
            <a:extLst>
              <a:ext uri="{FF2B5EF4-FFF2-40B4-BE49-F238E27FC236}">
                <a16:creationId xmlns:a16="http://schemas.microsoft.com/office/drawing/2014/main" id="{07B76605-18DE-E872-83C2-949CFD647ACE}"/>
              </a:ext>
            </a:extLst>
          </p:cNvPr>
          <p:cNvPicPr>
            <a:picLocks noChangeAspect="1"/>
          </p:cNvPicPr>
          <p:nvPr/>
        </p:nvPicPr>
        <p:blipFill>
          <a:blip r:embed="rId5"/>
          <a:stretch>
            <a:fillRect/>
          </a:stretch>
        </p:blipFill>
        <p:spPr>
          <a:xfrm>
            <a:off x="44936090" y="29526097"/>
            <a:ext cx="2268971" cy="907588"/>
          </a:xfrm>
          <a:prstGeom prst="rect">
            <a:avLst/>
          </a:prstGeom>
        </p:spPr>
      </p:pic>
      <p:pic>
        <p:nvPicPr>
          <p:cNvPr id="56" name="Picture 55">
            <a:extLst>
              <a:ext uri="{FF2B5EF4-FFF2-40B4-BE49-F238E27FC236}">
                <a16:creationId xmlns:a16="http://schemas.microsoft.com/office/drawing/2014/main" id="{9126B3DC-C1AD-1772-8B27-C764434FDCE0}"/>
              </a:ext>
            </a:extLst>
          </p:cNvPr>
          <p:cNvPicPr>
            <a:picLocks noChangeAspect="1"/>
          </p:cNvPicPr>
          <p:nvPr/>
        </p:nvPicPr>
        <p:blipFill>
          <a:blip r:embed="rId6"/>
          <a:stretch>
            <a:fillRect/>
          </a:stretch>
        </p:blipFill>
        <p:spPr>
          <a:xfrm>
            <a:off x="47553316" y="29270036"/>
            <a:ext cx="2376815" cy="1163649"/>
          </a:xfrm>
          <a:prstGeom prst="rect">
            <a:avLst/>
          </a:prstGeom>
        </p:spPr>
      </p:pic>
      <p:sp>
        <p:nvSpPr>
          <p:cNvPr id="59" name="TextBox 58">
            <a:extLst>
              <a:ext uri="{FF2B5EF4-FFF2-40B4-BE49-F238E27FC236}">
                <a16:creationId xmlns:a16="http://schemas.microsoft.com/office/drawing/2014/main" id="{194222DB-1DE8-DA6B-CA60-F0F865DDE0FD}"/>
              </a:ext>
            </a:extLst>
          </p:cNvPr>
          <p:cNvSpPr txBox="1"/>
          <p:nvPr/>
        </p:nvSpPr>
        <p:spPr>
          <a:xfrm>
            <a:off x="10703378" y="655974"/>
            <a:ext cx="30965322" cy="1313821"/>
          </a:xfrm>
          <a:prstGeom prst="rect">
            <a:avLst/>
          </a:prstGeom>
          <a:noFill/>
        </p:spPr>
        <p:txBody>
          <a:bodyPr wrap="square">
            <a:spAutoFit/>
          </a:bodyPr>
          <a:lstStyle/>
          <a:p>
            <a:pPr marL="0" marR="0">
              <a:lnSpc>
                <a:spcPct val="107000"/>
              </a:lnSpc>
              <a:spcAft>
                <a:spcPts val="800"/>
              </a:spcAft>
            </a:pPr>
            <a:r>
              <a:rPr lang="en-US" sz="8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Modifying variants that alone are sufficient to reduce FVII levels</a:t>
            </a:r>
          </a:p>
        </p:txBody>
      </p:sp>
      <p:pic>
        <p:nvPicPr>
          <p:cNvPr id="2" name="Picture 1">
            <a:extLst>
              <a:ext uri="{FF2B5EF4-FFF2-40B4-BE49-F238E27FC236}">
                <a16:creationId xmlns:a16="http://schemas.microsoft.com/office/drawing/2014/main" id="{41F9B83B-0457-328E-3441-E28B7A5F17F3}"/>
              </a:ext>
            </a:extLst>
          </p:cNvPr>
          <p:cNvPicPr>
            <a:picLocks noChangeAspect="1"/>
          </p:cNvPicPr>
          <p:nvPr/>
        </p:nvPicPr>
        <p:blipFill>
          <a:blip r:embed="rId7"/>
          <a:stretch>
            <a:fillRect/>
          </a:stretch>
        </p:blipFill>
        <p:spPr>
          <a:xfrm>
            <a:off x="46475986" y="271677"/>
            <a:ext cx="3223521" cy="4073111"/>
          </a:xfrm>
          <a:prstGeom prst="rect">
            <a:avLst/>
          </a:prstGeom>
        </p:spPr>
      </p:pic>
      <p:sp>
        <p:nvSpPr>
          <p:cNvPr id="3" name="Rectangle 2">
            <a:extLst>
              <a:ext uri="{FF2B5EF4-FFF2-40B4-BE49-F238E27FC236}">
                <a16:creationId xmlns:a16="http://schemas.microsoft.com/office/drawing/2014/main" id="{431C0576-2D5F-AFFA-6760-3ABF57562F22}"/>
              </a:ext>
            </a:extLst>
          </p:cNvPr>
          <p:cNvSpPr>
            <a:spLocks noChangeArrowheads="1"/>
          </p:cNvSpPr>
          <p:nvPr/>
        </p:nvSpPr>
        <p:spPr bwMode="auto">
          <a:xfrm>
            <a:off x="27214914" y="19573020"/>
            <a:ext cx="10895971" cy="11263292"/>
          </a:xfrm>
          <a:prstGeom prst="rect">
            <a:avLst/>
          </a:prstGeom>
          <a:solidFill>
            <a:schemeClr val="bg1">
              <a:lumMod val="85000"/>
              <a:alpha val="48000"/>
            </a:schemeClr>
          </a:solidFill>
          <a:ln w="9525">
            <a:solidFill>
              <a:schemeClr val="bg1">
                <a:lumMod val="95000"/>
              </a:scheme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0449">
              <a:solidFill>
                <a:srgbClr val="2F2D55"/>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59D6EFF-763F-8893-6760-9768DB91BE7B}"/>
              </a:ext>
            </a:extLst>
          </p:cNvPr>
          <p:cNvSpPr>
            <a:spLocks noChangeArrowheads="1"/>
          </p:cNvSpPr>
          <p:nvPr/>
        </p:nvSpPr>
        <p:spPr bwMode="auto">
          <a:xfrm>
            <a:off x="27214914" y="12144939"/>
            <a:ext cx="10895971" cy="6975358"/>
          </a:xfrm>
          <a:prstGeom prst="rect">
            <a:avLst/>
          </a:prstGeom>
          <a:solidFill>
            <a:schemeClr val="bg1">
              <a:lumMod val="85000"/>
              <a:alpha val="48000"/>
            </a:schemeClr>
          </a:solidFill>
          <a:ln w="9525">
            <a:solidFill>
              <a:schemeClr val="bg1">
                <a:lumMod val="95000"/>
              </a:schemeClr>
            </a:solidFill>
            <a:miter lim="800000"/>
            <a:headEnd/>
            <a:tailEnd/>
          </a:ln>
          <a:effectLst/>
        </p:spPr>
        <p:txBody>
          <a:bodyPr wrap="none" lIns="1376319" tIns="688161" rIns="1376319" bIns="688161"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30449">
              <a:solidFill>
                <a:srgbClr val="2F2D55"/>
              </a:solidFill>
              <a:latin typeface="Arial" panose="020B0604020202020204" pitchFamily="34" charset="0"/>
              <a:cs typeface="Arial" panose="020B0604020202020204" pitchFamily="34" charset="0"/>
            </a:endParaRPr>
          </a:p>
        </p:txBody>
      </p:sp>
      <p:pic>
        <p:nvPicPr>
          <p:cNvPr id="13" name="Picture 12" descr="A pie chart with numbers and a few percentages&#10;&#10;AI-generated content may be incorrect.">
            <a:extLst>
              <a:ext uri="{FF2B5EF4-FFF2-40B4-BE49-F238E27FC236}">
                <a16:creationId xmlns:a16="http://schemas.microsoft.com/office/drawing/2014/main" id="{40A95761-E14F-1234-2D19-C102B9A0B3D6}"/>
              </a:ext>
            </a:extLst>
          </p:cNvPr>
          <p:cNvPicPr>
            <a:picLocks noChangeAspect="1"/>
          </p:cNvPicPr>
          <p:nvPr/>
        </p:nvPicPr>
        <p:blipFill>
          <a:blip r:embed="rId8"/>
          <a:stretch>
            <a:fillRect/>
          </a:stretch>
        </p:blipFill>
        <p:spPr>
          <a:xfrm>
            <a:off x="28150457" y="13981469"/>
            <a:ext cx="9060981" cy="4305932"/>
          </a:xfrm>
          <a:prstGeom prst="rect">
            <a:avLst/>
          </a:prstGeom>
        </p:spPr>
      </p:pic>
      <p:pic>
        <p:nvPicPr>
          <p:cNvPr id="16" name="Picture 15" descr="A graph of genotypes&#10;&#10;AI-generated content may be incorrect.">
            <a:extLst>
              <a:ext uri="{FF2B5EF4-FFF2-40B4-BE49-F238E27FC236}">
                <a16:creationId xmlns:a16="http://schemas.microsoft.com/office/drawing/2014/main" id="{D163E1D0-3698-6229-C2E7-4D741AAB5762}"/>
              </a:ext>
            </a:extLst>
          </p:cNvPr>
          <p:cNvPicPr>
            <a:picLocks noChangeAspect="1"/>
          </p:cNvPicPr>
          <p:nvPr/>
        </p:nvPicPr>
        <p:blipFill>
          <a:blip r:embed="rId9"/>
          <a:stretch>
            <a:fillRect/>
          </a:stretch>
        </p:blipFill>
        <p:spPr>
          <a:xfrm>
            <a:off x="27682283" y="22147201"/>
            <a:ext cx="10134687" cy="8104475"/>
          </a:xfrm>
          <a:prstGeom prst="rect">
            <a:avLst/>
          </a:prstGeom>
        </p:spPr>
      </p:pic>
      <p:pic>
        <p:nvPicPr>
          <p:cNvPr id="18" name="Picture 17" descr="A graph of different colored bars&#10;&#10;AI-generated content may be incorrect.">
            <a:extLst>
              <a:ext uri="{FF2B5EF4-FFF2-40B4-BE49-F238E27FC236}">
                <a16:creationId xmlns:a16="http://schemas.microsoft.com/office/drawing/2014/main" id="{90C24738-FD76-1D66-D950-102E6E3C468B}"/>
              </a:ext>
            </a:extLst>
          </p:cNvPr>
          <p:cNvPicPr>
            <a:picLocks noChangeAspect="1"/>
          </p:cNvPicPr>
          <p:nvPr/>
        </p:nvPicPr>
        <p:blipFill>
          <a:blip r:embed="rId10"/>
          <a:stretch>
            <a:fillRect/>
          </a:stretch>
        </p:blipFill>
        <p:spPr>
          <a:xfrm>
            <a:off x="16521890" y="22147201"/>
            <a:ext cx="9937127" cy="8026141"/>
          </a:xfrm>
          <a:prstGeom prst="rect">
            <a:avLst/>
          </a:prstGeom>
        </p:spPr>
      </p:pic>
      <p:graphicFrame>
        <p:nvGraphicFramePr>
          <p:cNvPr id="20" name="Object 19">
            <a:extLst>
              <a:ext uri="{FF2B5EF4-FFF2-40B4-BE49-F238E27FC236}">
                <a16:creationId xmlns:a16="http://schemas.microsoft.com/office/drawing/2014/main" id="{87B8F522-7170-0700-4A04-BDF5B75AC8E6}"/>
              </a:ext>
            </a:extLst>
          </p:cNvPr>
          <p:cNvGraphicFramePr>
            <a:graphicFrameLocks noChangeAspect="1"/>
          </p:cNvGraphicFramePr>
          <p:nvPr>
            <p:extLst>
              <p:ext uri="{D42A27DB-BD31-4B8C-83A1-F6EECF244321}">
                <p14:modId xmlns:p14="http://schemas.microsoft.com/office/powerpoint/2010/main" val="2453961248"/>
              </p:ext>
            </p:extLst>
          </p:nvPr>
        </p:nvGraphicFramePr>
        <p:xfrm>
          <a:off x="16418540" y="14468755"/>
          <a:ext cx="10210053" cy="2297262"/>
        </p:xfrm>
        <a:graphic>
          <a:graphicData uri="http://schemas.openxmlformats.org/presentationml/2006/ole">
            <mc:AlternateContent xmlns:mc="http://schemas.openxmlformats.org/markup-compatibility/2006">
              <mc:Choice xmlns:v="urn:schemas-microsoft-com:vml" Requires="v">
                <p:oleObj name="Worksheet" r:id="rId11" imgW="7366099" imgH="1657350" progId="Excel.Sheet.12">
                  <p:embed/>
                </p:oleObj>
              </mc:Choice>
              <mc:Fallback>
                <p:oleObj name="Worksheet" r:id="rId11" imgW="7366099" imgH="1657350" progId="Excel.Sheet.12">
                  <p:embed/>
                  <p:pic>
                    <p:nvPicPr>
                      <p:cNvPr id="0" name=""/>
                      <p:cNvPicPr/>
                      <p:nvPr/>
                    </p:nvPicPr>
                    <p:blipFill>
                      <a:blip r:embed="rId12"/>
                      <a:stretch>
                        <a:fillRect/>
                      </a:stretch>
                    </p:blipFill>
                    <p:spPr>
                      <a:xfrm>
                        <a:off x="16418540" y="14468755"/>
                        <a:ext cx="10210053" cy="2297262"/>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10100E69-2B76-B35A-869B-2BA1A8C3E687}"/>
              </a:ext>
            </a:extLst>
          </p:cNvPr>
          <p:cNvSpPr txBox="1"/>
          <p:nvPr/>
        </p:nvSpPr>
        <p:spPr>
          <a:xfrm>
            <a:off x="6524014" y="272718"/>
            <a:ext cx="2062858" cy="707886"/>
          </a:xfrm>
          <a:prstGeom prst="rect">
            <a:avLst/>
          </a:prstGeom>
          <a:noFill/>
        </p:spPr>
        <p:txBody>
          <a:bodyPr wrap="square" rtlCol="0">
            <a:spAutoFit/>
          </a:bodyPr>
          <a:lstStyle/>
          <a:p>
            <a:r>
              <a:rPr lang="en-US" sz="4000" dirty="0">
                <a:solidFill>
                  <a:schemeClr val="bg1"/>
                </a:solidFill>
              </a:rPr>
              <a:t>PB1333</a:t>
            </a:r>
          </a:p>
        </p:txBody>
      </p:sp>
      <p:sp>
        <p:nvSpPr>
          <p:cNvPr id="25" name="TextBox 24">
            <a:extLst>
              <a:ext uri="{FF2B5EF4-FFF2-40B4-BE49-F238E27FC236}">
                <a16:creationId xmlns:a16="http://schemas.microsoft.com/office/drawing/2014/main" id="{A48A1B9C-AB0A-540F-8A03-EDE023D68458}"/>
              </a:ext>
            </a:extLst>
          </p:cNvPr>
          <p:cNvSpPr txBox="1"/>
          <p:nvPr/>
        </p:nvSpPr>
        <p:spPr>
          <a:xfrm>
            <a:off x="16216461" y="19979532"/>
            <a:ext cx="10412132" cy="1754326"/>
          </a:xfrm>
          <a:prstGeom prst="rect">
            <a:avLst/>
          </a:prstGeom>
          <a:noFill/>
        </p:spPr>
        <p:txBody>
          <a:bodyPr wrap="square" rtlCol="0">
            <a:spAutoFit/>
          </a:bodyPr>
          <a:lstStyle/>
          <a:p>
            <a:pPr algn="ctr"/>
            <a:r>
              <a:rPr lang="en-US" sz="3600" dirty="0"/>
              <a:t>Modifying Common Variants Further Reduce Factor VII Levels in Families with a Likely Pathogenic Variant</a:t>
            </a:r>
          </a:p>
        </p:txBody>
      </p:sp>
      <p:sp>
        <p:nvSpPr>
          <p:cNvPr id="30" name="TextBox 29">
            <a:extLst>
              <a:ext uri="{FF2B5EF4-FFF2-40B4-BE49-F238E27FC236}">
                <a16:creationId xmlns:a16="http://schemas.microsoft.com/office/drawing/2014/main" id="{BF53FD1D-09F4-8013-604D-82BFCBE4640B}"/>
              </a:ext>
            </a:extLst>
          </p:cNvPr>
          <p:cNvSpPr txBox="1"/>
          <p:nvPr/>
        </p:nvSpPr>
        <p:spPr>
          <a:xfrm>
            <a:off x="27447974" y="19961812"/>
            <a:ext cx="10412132" cy="1200329"/>
          </a:xfrm>
          <a:prstGeom prst="rect">
            <a:avLst/>
          </a:prstGeom>
          <a:noFill/>
        </p:spPr>
        <p:txBody>
          <a:bodyPr wrap="square" rtlCol="0">
            <a:spAutoFit/>
          </a:bodyPr>
          <a:lstStyle/>
          <a:p>
            <a:pPr algn="ctr"/>
            <a:r>
              <a:rPr lang="en-US" sz="3600" dirty="0"/>
              <a:t>Modifying Common Variants Alone Result in Factor VII Deficiency</a:t>
            </a:r>
          </a:p>
        </p:txBody>
      </p:sp>
      <p:sp>
        <p:nvSpPr>
          <p:cNvPr id="31" name="TextBox 30">
            <a:extLst>
              <a:ext uri="{FF2B5EF4-FFF2-40B4-BE49-F238E27FC236}">
                <a16:creationId xmlns:a16="http://schemas.microsoft.com/office/drawing/2014/main" id="{8D80F5D5-B828-3B41-5706-34605E1F6732}"/>
              </a:ext>
            </a:extLst>
          </p:cNvPr>
          <p:cNvSpPr txBox="1"/>
          <p:nvPr/>
        </p:nvSpPr>
        <p:spPr>
          <a:xfrm>
            <a:off x="28180957" y="12423076"/>
            <a:ext cx="8946165" cy="1200329"/>
          </a:xfrm>
          <a:prstGeom prst="rect">
            <a:avLst/>
          </a:prstGeom>
          <a:noFill/>
        </p:spPr>
        <p:txBody>
          <a:bodyPr wrap="square" rtlCol="0">
            <a:spAutoFit/>
          </a:bodyPr>
          <a:lstStyle/>
          <a:p>
            <a:pPr algn="ctr"/>
            <a:r>
              <a:rPr lang="en-US" sz="3600" dirty="0"/>
              <a:t>Genetic Causation of Factor VII Deficiency in ATHN10 Cohort</a:t>
            </a:r>
          </a:p>
        </p:txBody>
      </p:sp>
      <p:sp>
        <p:nvSpPr>
          <p:cNvPr id="33" name="TextBox 32">
            <a:extLst>
              <a:ext uri="{FF2B5EF4-FFF2-40B4-BE49-F238E27FC236}">
                <a16:creationId xmlns:a16="http://schemas.microsoft.com/office/drawing/2014/main" id="{5913BC7F-62AB-29D0-5A23-FA048C6C4D2F}"/>
              </a:ext>
            </a:extLst>
          </p:cNvPr>
          <p:cNvSpPr txBox="1"/>
          <p:nvPr/>
        </p:nvSpPr>
        <p:spPr>
          <a:xfrm>
            <a:off x="17083478" y="12665920"/>
            <a:ext cx="8946165" cy="646331"/>
          </a:xfrm>
          <a:prstGeom prst="rect">
            <a:avLst/>
          </a:prstGeom>
          <a:noFill/>
        </p:spPr>
        <p:txBody>
          <a:bodyPr wrap="square" rtlCol="0">
            <a:spAutoFit/>
          </a:bodyPr>
          <a:lstStyle/>
          <a:p>
            <a:pPr algn="ctr"/>
            <a:r>
              <a:rPr lang="en-US" sz="3600" dirty="0"/>
              <a:t>Modifying Common Variants of Factor 7</a:t>
            </a:r>
          </a:p>
        </p:txBody>
      </p:sp>
      <p:pic>
        <p:nvPicPr>
          <p:cNvPr id="213" name="Picture 212">
            <a:extLst>
              <a:ext uri="{FF2B5EF4-FFF2-40B4-BE49-F238E27FC236}">
                <a16:creationId xmlns:a16="http://schemas.microsoft.com/office/drawing/2014/main" id="{2BB736C3-E8B1-9938-00FA-94CD7AFE0AF9}"/>
              </a:ext>
            </a:extLst>
          </p:cNvPr>
          <p:cNvPicPr>
            <a:picLocks noChangeAspect="1"/>
          </p:cNvPicPr>
          <p:nvPr/>
        </p:nvPicPr>
        <p:blipFill>
          <a:blip r:embed="rId13"/>
          <a:stretch>
            <a:fillRect/>
          </a:stretch>
        </p:blipFill>
        <p:spPr>
          <a:xfrm>
            <a:off x="18021929" y="6363242"/>
            <a:ext cx="8967993" cy="5809992"/>
          </a:xfrm>
          <a:prstGeom prst="rect">
            <a:avLst/>
          </a:prstGeom>
        </p:spPr>
      </p:pic>
      <p:pic>
        <p:nvPicPr>
          <p:cNvPr id="214" name="Picture 213">
            <a:extLst>
              <a:ext uri="{FF2B5EF4-FFF2-40B4-BE49-F238E27FC236}">
                <a16:creationId xmlns:a16="http://schemas.microsoft.com/office/drawing/2014/main" id="{192182F9-2F0D-08C1-5CCD-B8ADC434E4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801921" y="7169235"/>
            <a:ext cx="6881987" cy="4908863"/>
          </a:xfrm>
          <a:prstGeom prst="rect">
            <a:avLst/>
          </a:prstGeom>
        </p:spPr>
      </p:pic>
      <p:sp>
        <p:nvSpPr>
          <p:cNvPr id="216" name="Rectangle 215">
            <a:extLst>
              <a:ext uri="{FF2B5EF4-FFF2-40B4-BE49-F238E27FC236}">
                <a16:creationId xmlns:a16="http://schemas.microsoft.com/office/drawing/2014/main" id="{FC87DE30-CF62-0CB5-3784-0BF1EDC30996}"/>
              </a:ext>
            </a:extLst>
          </p:cNvPr>
          <p:cNvSpPr>
            <a:spLocks noChangeArrowheads="1"/>
          </p:cNvSpPr>
          <p:nvPr/>
        </p:nvSpPr>
        <p:spPr bwMode="auto">
          <a:xfrm>
            <a:off x="38782961" y="21304860"/>
            <a:ext cx="11172399" cy="3087338"/>
          </a:xfrm>
          <a:prstGeom prst="rect">
            <a:avLst/>
          </a:prstGeom>
          <a:solidFill>
            <a:schemeClr val="bg1"/>
          </a:solidFill>
          <a:ln w="25400">
            <a:solidFill>
              <a:srgbClr val="003366"/>
            </a:solidFill>
            <a:miter lim="800000"/>
            <a:headEnd/>
            <a:tailEnd/>
          </a:ln>
          <a:effectLst/>
        </p:spPr>
        <p:txBody>
          <a:bodyPr lIns="372003" tIns="372003" rIns="372003" bIns="372003"/>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defTabSz="2508719" eaLnBrk="0" hangingPunct="0">
              <a:spcAft>
                <a:spcPts val="300"/>
              </a:spcAft>
            </a:pPr>
            <a:r>
              <a:rPr lang="en-US" sz="4000" b="1" cap="all" dirty="0">
                <a:solidFill>
                  <a:srgbClr val="0E5DAB"/>
                </a:solidFill>
                <a:latin typeface="Arial" panose="020B0604020202020204" pitchFamily="34" charset="0"/>
                <a:cs typeface="Arial" panose="020B0604020202020204" pitchFamily="34" charset="0"/>
              </a:rPr>
              <a:t>References</a:t>
            </a:r>
          </a:p>
          <a:p>
            <a:pPr marL="0" marR="0">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Alesci, Rosa Sonja, et al. "Utility of ACMG classification to support interpretation of molecular genetic test results in patients with factor VII deficiency."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Frontiers in Medicine</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10 (2023): 1220813.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Ghosh, Rajarshi, et al. "Updated recommendation for the benign stand</a:t>
            </a:r>
            <a:r>
              <a:rPr lang="en-US" sz="1800"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alone ACMG/AMP criterion."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Human mutation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39.11 (2018): 1525-1530.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Giansily</a:t>
            </a:r>
            <a:r>
              <a:rPr lang="en-US" sz="1800" kern="100" dirty="0" err="1">
                <a:effectLst/>
                <a:latin typeface="Cambria Math" panose="02040503050406030204" pitchFamily="18" charset="0"/>
                <a:ea typeface="Aptos" panose="020B0004020202020204" pitchFamily="34" charset="0"/>
                <a:cs typeface="Cambria Math" panose="02040503050406030204" pitchFamily="18" charset="0"/>
              </a:rPr>
              <a:t>‐</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Blaizot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Muriel, et al. "The EAHAD blood coagulation factor VII variant database."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Human Mutation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41.7 (2020): 1209-1219.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defTabSz="2508719" eaLnBrk="0" hangingPunct="0">
              <a:spcBef>
                <a:spcPct val="50000"/>
              </a:spcBef>
            </a:pPr>
            <a:endParaRPr lang="en-US" sz="4000" b="1" cap="all" dirty="0">
              <a:solidFill>
                <a:srgbClr val="0E5DA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1DE5C99-B8AF-71D6-6A59-C4DAB207D22B}"/>
              </a:ext>
            </a:extLst>
          </p:cNvPr>
          <p:cNvSpPr txBox="1"/>
          <p:nvPr/>
        </p:nvSpPr>
        <p:spPr>
          <a:xfrm>
            <a:off x="30021833" y="24665940"/>
            <a:ext cx="387283" cy="646331"/>
          </a:xfrm>
          <a:prstGeom prst="rect">
            <a:avLst/>
          </a:prstGeom>
          <a:noFill/>
        </p:spPr>
        <p:txBody>
          <a:bodyPr wrap="square" rtlCol="0">
            <a:spAutoFit/>
          </a:bodyPr>
          <a:lstStyle/>
          <a:p>
            <a:r>
              <a:rPr lang="en-US" sz="3600" dirty="0"/>
              <a:t>*</a:t>
            </a:r>
          </a:p>
        </p:txBody>
      </p:sp>
      <p:sp>
        <p:nvSpPr>
          <p:cNvPr id="6" name="TextBox 5">
            <a:extLst>
              <a:ext uri="{FF2B5EF4-FFF2-40B4-BE49-F238E27FC236}">
                <a16:creationId xmlns:a16="http://schemas.microsoft.com/office/drawing/2014/main" id="{474CEC7C-2A42-AEFA-A953-1E028FE39BBE}"/>
              </a:ext>
            </a:extLst>
          </p:cNvPr>
          <p:cNvSpPr txBox="1"/>
          <p:nvPr/>
        </p:nvSpPr>
        <p:spPr>
          <a:xfrm>
            <a:off x="35766956" y="25392495"/>
            <a:ext cx="387283" cy="646331"/>
          </a:xfrm>
          <a:prstGeom prst="rect">
            <a:avLst/>
          </a:prstGeom>
          <a:noFill/>
        </p:spPr>
        <p:txBody>
          <a:bodyPr wrap="square" rtlCol="0">
            <a:spAutoFit/>
          </a:bodyPr>
          <a:lstStyle/>
          <a:p>
            <a:r>
              <a:rPr lang="en-US" sz="3600" dirty="0"/>
              <a:t>*</a:t>
            </a:r>
          </a:p>
        </p:txBody>
      </p:sp>
      <p:sp>
        <p:nvSpPr>
          <p:cNvPr id="15" name="TextBox 14">
            <a:extLst>
              <a:ext uri="{FF2B5EF4-FFF2-40B4-BE49-F238E27FC236}">
                <a16:creationId xmlns:a16="http://schemas.microsoft.com/office/drawing/2014/main" id="{73D6EF7B-012B-E095-B556-C335E8D35E9F}"/>
              </a:ext>
            </a:extLst>
          </p:cNvPr>
          <p:cNvSpPr txBox="1"/>
          <p:nvPr/>
        </p:nvSpPr>
        <p:spPr>
          <a:xfrm>
            <a:off x="31067364" y="25052255"/>
            <a:ext cx="387283" cy="646331"/>
          </a:xfrm>
          <a:prstGeom prst="rect">
            <a:avLst/>
          </a:prstGeom>
          <a:noFill/>
        </p:spPr>
        <p:txBody>
          <a:bodyPr wrap="square" rtlCol="0">
            <a:spAutoFit/>
          </a:bodyPr>
          <a:lstStyle/>
          <a:p>
            <a:r>
              <a:rPr lang="en-US" sz="3600" dirty="0"/>
              <a:t>*</a:t>
            </a:r>
          </a:p>
        </p:txBody>
      </p:sp>
      <p:sp>
        <p:nvSpPr>
          <p:cNvPr id="17" name="TextBox 16">
            <a:extLst>
              <a:ext uri="{FF2B5EF4-FFF2-40B4-BE49-F238E27FC236}">
                <a16:creationId xmlns:a16="http://schemas.microsoft.com/office/drawing/2014/main" id="{45B7F5DD-7DD9-8181-8BAF-13F8C26721EB}"/>
              </a:ext>
            </a:extLst>
          </p:cNvPr>
          <p:cNvSpPr txBox="1"/>
          <p:nvPr/>
        </p:nvSpPr>
        <p:spPr>
          <a:xfrm>
            <a:off x="34087013" y="24988460"/>
            <a:ext cx="387283" cy="646331"/>
          </a:xfrm>
          <a:prstGeom prst="rect">
            <a:avLst/>
          </a:prstGeom>
          <a:noFill/>
        </p:spPr>
        <p:txBody>
          <a:bodyPr wrap="square" rtlCol="0">
            <a:spAutoFit/>
          </a:bodyPr>
          <a:lstStyle/>
          <a:p>
            <a:r>
              <a:rPr lang="en-US" sz="3600" dirty="0"/>
              <a:t>*</a:t>
            </a:r>
          </a:p>
        </p:txBody>
      </p:sp>
      <p:sp>
        <p:nvSpPr>
          <p:cNvPr id="19" name="TextBox 18">
            <a:extLst>
              <a:ext uri="{FF2B5EF4-FFF2-40B4-BE49-F238E27FC236}">
                <a16:creationId xmlns:a16="http://schemas.microsoft.com/office/drawing/2014/main" id="{17003198-EE84-A23E-CB41-05B6ECF9B8C2}"/>
              </a:ext>
            </a:extLst>
          </p:cNvPr>
          <p:cNvSpPr txBox="1"/>
          <p:nvPr/>
        </p:nvSpPr>
        <p:spPr>
          <a:xfrm>
            <a:off x="32853634" y="25264905"/>
            <a:ext cx="387283" cy="646331"/>
          </a:xfrm>
          <a:prstGeom prst="rect">
            <a:avLst/>
          </a:prstGeom>
          <a:noFill/>
        </p:spPr>
        <p:txBody>
          <a:bodyPr wrap="square" rtlCol="0">
            <a:spAutoFit/>
          </a:bodyPr>
          <a:lstStyle/>
          <a:p>
            <a:r>
              <a:rPr lang="en-US" sz="3600" dirty="0"/>
              <a:t>*</a:t>
            </a:r>
          </a:p>
        </p:txBody>
      </p:sp>
      <p:sp>
        <p:nvSpPr>
          <p:cNvPr id="26" name="TextBox 25">
            <a:extLst>
              <a:ext uri="{FF2B5EF4-FFF2-40B4-BE49-F238E27FC236}">
                <a16:creationId xmlns:a16="http://schemas.microsoft.com/office/drawing/2014/main" id="{8F0DB340-90C0-46C5-05DB-8C686F7CD199}"/>
              </a:ext>
            </a:extLst>
          </p:cNvPr>
          <p:cNvSpPr txBox="1"/>
          <p:nvPr/>
        </p:nvSpPr>
        <p:spPr>
          <a:xfrm>
            <a:off x="27967494" y="29528956"/>
            <a:ext cx="3683376" cy="769441"/>
          </a:xfrm>
          <a:prstGeom prst="rect">
            <a:avLst/>
          </a:prstGeom>
          <a:noFill/>
        </p:spPr>
        <p:txBody>
          <a:bodyPr wrap="square" rtlCol="0">
            <a:spAutoFit/>
          </a:bodyPr>
          <a:lstStyle/>
          <a:p>
            <a:r>
              <a:rPr lang="en-US" sz="2000" dirty="0"/>
              <a:t>Data presented as mean ± SD.</a:t>
            </a:r>
          </a:p>
          <a:p>
            <a:r>
              <a:rPr lang="en-US" sz="2400" dirty="0"/>
              <a:t>*</a:t>
            </a:r>
            <a:r>
              <a:rPr lang="en-US" sz="2000" i="1" dirty="0"/>
              <a:t>p</a:t>
            </a:r>
            <a:r>
              <a:rPr lang="en-US" sz="2000" dirty="0"/>
              <a:t>&lt;0.05 vs.100%</a:t>
            </a:r>
          </a:p>
        </p:txBody>
      </p:sp>
    </p:spTree>
  </p:cSld>
  <p:clrMapOvr>
    <a:masterClrMapping/>
  </p:clrMapOvr>
</p:sld>
</file>

<file path=ppt/theme/theme1.xml><?xml version="1.0" encoding="utf-8"?>
<a:theme xmlns:a="http://schemas.openxmlformats.org/drawingml/2006/main" name="USANZ Poster 2014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29354</TotalTime>
  <Words>939</Words>
  <Application>Microsoft Macintosh PowerPoint</Application>
  <PresentationFormat>Custom</PresentationFormat>
  <Paragraphs>42</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Aptos</vt:lpstr>
      <vt:lpstr>Arial</vt:lpstr>
      <vt:lpstr>BentonSans Book</vt:lpstr>
      <vt:lpstr>Cambria Math</vt:lpstr>
      <vt:lpstr>Symbol</vt:lpstr>
      <vt:lpstr>Wingdings</vt:lpstr>
      <vt:lpstr>USANZ Poster 2014 Template</vt:lpstr>
      <vt:lpstr>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Hilary Summer Markoe</cp:lastModifiedBy>
  <cp:revision>73</cp:revision>
  <cp:lastPrinted>2025-05-16T16:22:27Z</cp:lastPrinted>
  <dcterms:modified xsi:type="dcterms:W3CDTF">2025-07-09T13:19:39Z</dcterms:modified>
</cp:coreProperties>
</file>