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50399950" cy="323992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50" userDrawn="1">
          <p15:clr>
            <a:srgbClr val="A4A3A4"/>
          </p15:clr>
        </p15:guide>
        <p15:guide id="2" pos="15881" userDrawn="1">
          <p15:clr>
            <a:srgbClr val="A4A3A4"/>
          </p15:clr>
        </p15:guide>
        <p15:guide id="3" orient="horz" pos="1020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AD0520-B847-1569-CC56-5AF90F17B637}" name="Hilary Summer Markoe" initials="" userId="S::hsummermarkoe@athn.org::8ea85fb8-ce02-4143-a9ce-ad8439c75b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9F7"/>
    <a:srgbClr val="0E5DAB"/>
    <a:srgbClr val="F8A19A"/>
    <a:srgbClr val="F47067"/>
    <a:srgbClr val="E31C23"/>
    <a:srgbClr val="003466"/>
    <a:srgbClr val="86ACD3"/>
    <a:srgbClr val="203166"/>
    <a:srgbClr val="115EAC"/>
    <a:srgbClr val="223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94694"/>
  </p:normalViewPr>
  <p:slideViewPr>
    <p:cSldViewPr snapToGrid="0">
      <p:cViewPr>
        <p:scale>
          <a:sx n="37" d="100"/>
          <a:sy n="37" d="100"/>
        </p:scale>
        <p:origin x="104" y="-1936"/>
      </p:cViewPr>
      <p:guideLst>
        <p:guide orient="horz" pos="12850"/>
        <p:guide pos="15881"/>
        <p:guide orient="horz" pos="1020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22F5A6A-58D1-7D47-A57B-D5D0CEBC9763}" authorId="{51AD0520-B847-1569-CC56-5AF90F17B637}" created="2025-05-20T15:12:16.629">
    <ac:deMkLst xmlns:ac="http://schemas.microsoft.com/office/drawing/2013/main/command">
      <pc:docMk xmlns:pc="http://schemas.microsoft.com/office/powerpoint/2013/main/command"/>
      <pc:sldMk xmlns:pc="http://schemas.microsoft.com/office/powerpoint/2013/main/command" cId="0" sldId="256"/>
      <ac:spMk id="5" creationId="{ED5B9D5A-A838-6FCB-0A05-57D3A4C0D31C}"/>
    </ac:deMkLst>
    <p188:txBody>
      <a:bodyPr/>
      <a:lstStyle/>
      <a:p>
        <a:r>
          <a:rPr lang="en-US"/>
          <a:t>Add colon after Transcends (before INHIBIT)</a:t>
        </a:r>
      </a:p>
    </p188:txBody>
  </p188:cm>
  <p188:cm id="{D247D2B5-12C0-DA46-8250-DAAC0D7DB20A}" authorId="{51AD0520-B847-1569-CC56-5AF90F17B637}" created="2025-05-20T15:15:10.765">
    <ac:deMkLst xmlns:ac="http://schemas.microsoft.com/office/drawing/2013/main/command">
      <pc:docMk xmlns:pc="http://schemas.microsoft.com/office/powerpoint/2013/main/command"/>
      <pc:sldMk xmlns:pc="http://schemas.microsoft.com/office/powerpoint/2013/main/command" cId="0" sldId="256"/>
      <ac:spMk id="8" creationId="{FB501FB9-B2C8-4016-E19C-970BFA8E579C}"/>
    </ac:deMkLst>
    <p188:txBody>
      <a:bodyPr/>
      <a:lstStyle/>
      <a:p>
        <a:r>
          <a:rPr lang="en-US"/>
          <a:t>The INHIBIT study aims….</a:t>
        </a:r>
      </a:p>
    </p188:txBody>
  </p188:cm>
  <p188:cm id="{814B02A9-B242-2C4C-AC3E-9442EA5DD5AC}" authorId="{51AD0520-B847-1569-CC56-5AF90F17B637}" created="2025-05-20T15:15:43.968">
    <ac:deMkLst xmlns:ac="http://schemas.microsoft.com/office/drawing/2013/main/command">
      <pc:docMk xmlns:pc="http://schemas.microsoft.com/office/powerpoint/2013/main/command"/>
      <pc:sldMk xmlns:pc="http://schemas.microsoft.com/office/powerpoint/2013/main/command" cId="0" sldId="256"/>
      <ac:spMk id="11" creationId="{DC12A791-DC12-4BE8-CCE0-312610E923DD}"/>
    </ac:deMkLst>
    <p188:txBody>
      <a:bodyPr/>
      <a:lstStyle/>
      <a:p>
        <a:r>
          <a:rPr lang="en-US"/>
          <a:t>Remove bullet from Disclaimer (it’s not a bulleted item)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 name="Google Shape;16;p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70980"/>
          </a:schemeClr>
        </a:solidFill>
        <a:effectLst/>
      </p:bgPr>
    </p:bg>
    <p:spTree>
      <p:nvGrpSpPr>
        <p:cNvPr id="1" name="Shape 5"/>
        <p:cNvGrpSpPr/>
        <p:nvPr/>
      </p:nvGrpSpPr>
      <p:grpSpPr>
        <a:xfrm>
          <a:off x="0" y="0"/>
          <a:ext cx="0" cy="0"/>
          <a:chOff x="0" y="0"/>
          <a:chExt cx="0" cy="0"/>
        </a:xfrm>
      </p:grpSpPr>
      <p:pic>
        <p:nvPicPr>
          <p:cNvPr id="2" name="Picture 1" descr="A close-up of a flag&#10;&#10;AI-generated content may be incorrect.">
            <a:extLst>
              <a:ext uri="{FF2B5EF4-FFF2-40B4-BE49-F238E27FC236}">
                <a16:creationId xmlns:a16="http://schemas.microsoft.com/office/drawing/2014/main" id="{7DAABBA2-5751-BC72-C635-7BD8BDAAFC59}"/>
              </a:ext>
            </a:extLst>
          </p:cNvPr>
          <p:cNvPicPr>
            <a:picLocks noChangeAspect="1"/>
          </p:cNvPicPr>
          <p:nvPr userDrawn="1"/>
        </p:nvPicPr>
        <p:blipFill>
          <a:blip r:embed="rId3"/>
          <a:stretch>
            <a:fillRect/>
          </a:stretch>
        </p:blipFill>
        <p:spPr>
          <a:xfrm>
            <a:off x="529" y="0"/>
            <a:ext cx="50398892" cy="32399288"/>
          </a:xfrm>
          <a:prstGeom prst="rect">
            <a:avLst/>
          </a:prstGeom>
        </p:spPr>
      </p:pic>
      <p:pic>
        <p:nvPicPr>
          <p:cNvPr id="5" name="Picture 4">
            <a:extLst>
              <a:ext uri="{FF2B5EF4-FFF2-40B4-BE49-F238E27FC236}">
                <a16:creationId xmlns:a16="http://schemas.microsoft.com/office/drawing/2014/main" id="{ED6C9A34-DE2E-6159-474E-8CC9F4A405E9}"/>
              </a:ext>
            </a:extLst>
          </p:cNvPr>
          <p:cNvPicPr>
            <a:picLocks noChangeAspect="1"/>
          </p:cNvPicPr>
          <p:nvPr userDrawn="1"/>
        </p:nvPicPr>
        <p:blipFill>
          <a:blip r:embed="rId4"/>
          <a:stretch>
            <a:fillRect/>
          </a:stretch>
        </p:blipFill>
        <p:spPr>
          <a:xfrm>
            <a:off x="0" y="0"/>
            <a:ext cx="50399950" cy="539999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0_0.xm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athleen.pratt@usuhs.edu" TargetMode="External"/><Relationship Id="rId5" Type="http://schemas.openxmlformats.org/officeDocument/2006/relationships/hyperlink" Target="mailto:machinnc2@upmc.edu" TargetMode="External"/><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pic>
        <p:nvPicPr>
          <p:cNvPr id="27" name="Content Placeholder 18" descr="A diagram of a medical procedure&#10;&#10;AI-generated content may be incorrect.">
            <a:extLst>
              <a:ext uri="{FF2B5EF4-FFF2-40B4-BE49-F238E27FC236}">
                <a16:creationId xmlns:a16="http://schemas.microsoft.com/office/drawing/2014/main" id="{B1625F17-F17B-AB9B-1878-B91B9F261B50}"/>
              </a:ext>
            </a:extLst>
          </p:cNvPr>
          <p:cNvPicPr>
            <a:picLocks noGrp="1" noChangeAspect="1"/>
          </p:cNvPicPr>
          <p:nvPr/>
        </p:nvPicPr>
        <p:blipFill>
          <a:blip r:embed="rId4"/>
          <a:srcRect r="1104"/>
          <a:stretch/>
        </p:blipFill>
        <p:spPr>
          <a:xfrm>
            <a:off x="25227063" y="6206261"/>
            <a:ext cx="24669912" cy="15373579"/>
          </a:xfrm>
          <a:prstGeom prst="rect">
            <a:avLst/>
          </a:prstGeom>
        </p:spPr>
      </p:pic>
      <p:sp>
        <p:nvSpPr>
          <p:cNvPr id="6" name="Text Box 14">
            <a:extLst>
              <a:ext uri="{FF2B5EF4-FFF2-40B4-BE49-F238E27FC236}">
                <a16:creationId xmlns:a16="http://schemas.microsoft.com/office/drawing/2014/main" id="{E978251E-98BE-F1F7-46BA-789F73FBAA40}"/>
              </a:ext>
            </a:extLst>
          </p:cNvPr>
          <p:cNvSpPr txBox="1">
            <a:spLocks noChangeArrowheads="1"/>
          </p:cNvSpPr>
          <p:nvPr/>
        </p:nvSpPr>
        <p:spPr bwMode="auto">
          <a:xfrm>
            <a:off x="15766474" y="7228316"/>
            <a:ext cx="10418615" cy="14351524"/>
          </a:xfrm>
          <a:prstGeom prst="rect">
            <a:avLst/>
          </a:prstGeom>
          <a:noFill/>
          <a:ln w="25400">
            <a:noFill/>
            <a:miter lim="800000"/>
            <a:headEnd/>
            <a:tailEnd/>
          </a:ln>
          <a:effectLst/>
        </p:spPr>
        <p:txBody>
          <a:bodyPr wrap="square" lIns="372003" tIns="372003" rIns="372003" bIns="37200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60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Study Activation</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IRB approval obtained; the study is active and enrolling</a:t>
            </a: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i="0" u="none" strike="noStrike" cap="none" normalizeH="0" baseline="0" dirty="0">
                <a:ln>
                  <a:noFill/>
                </a:ln>
                <a:solidFill>
                  <a:schemeClr val="tx1"/>
                </a:solidFill>
                <a:effectLst/>
                <a:latin typeface="Arial" panose="020B0604020202020204" pitchFamily="34" charset="0"/>
              </a:rPr>
              <a:t>35 ATHN-affiliated sites identified</a:t>
            </a:r>
            <a:endParaRPr lang="en-US" altLang="en-US" sz="3600" dirty="0">
              <a:latin typeface="Arial" panose="020B0604020202020204" pitchFamily="34" charset="0"/>
            </a:endParaRP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i="0" u="none" strike="noStrike" cap="none" normalizeH="0" baseline="0" dirty="0">
                <a:ln>
                  <a:noFill/>
                </a:ln>
                <a:solidFill>
                  <a:schemeClr val="tx1"/>
                </a:solidFill>
                <a:effectLst/>
                <a:latin typeface="Arial" panose="020B0604020202020204" pitchFamily="34" charset="0"/>
              </a:rPr>
              <a:t>13 sites fully activated</a:t>
            </a:r>
            <a:endParaRPr lang="en-US" altLang="en-US" sz="3600" dirty="0">
              <a:latin typeface="Arial" panose="020B0604020202020204" pitchFamily="34" charset="0"/>
            </a:endParaRP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Target: 40 enrolling sites nationwide</a:t>
            </a:r>
          </a:p>
          <a:p>
            <a:pPr marL="0" marR="0" lvl="0" indent="0" algn="l" defTabSz="914400" rtl="0" eaLnBrk="0" fontAlgn="base" latinLnBrk="0" hangingPunct="0">
              <a:lnSpc>
                <a:spcPct val="100000"/>
              </a:lnSpc>
              <a:spcBef>
                <a:spcPts val="600"/>
              </a:spcBef>
              <a:spcAft>
                <a:spcPts val="600"/>
              </a:spcAft>
              <a:buClrTx/>
              <a:buSzTx/>
              <a:tabLst/>
            </a:pPr>
            <a:endParaRPr kumimoji="0" lang="en-US" altLang="en-US" sz="3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Enrollment Target</a:t>
            </a:r>
            <a:endParaRPr lang="en-US" altLang="en-US" sz="3600" dirty="0">
              <a:latin typeface="Arial" panose="020B0604020202020204" pitchFamily="34" charset="0"/>
            </a:endParaRP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Goal to enroll </a:t>
            </a:r>
            <a:r>
              <a:rPr kumimoji="0" lang="en-US" altLang="en-US" sz="3600" i="0" u="none" strike="noStrike" cap="none" normalizeH="0" baseline="0" dirty="0">
                <a:ln>
                  <a:noFill/>
                </a:ln>
                <a:solidFill>
                  <a:schemeClr val="tx1"/>
                </a:solidFill>
                <a:effectLst/>
                <a:latin typeface="Arial" panose="020B0604020202020204" pitchFamily="34" charset="0"/>
              </a:rPr>
              <a:t>150 previously untreated patients with severe hemophilia A</a:t>
            </a:r>
          </a:p>
          <a:p>
            <a:pPr marL="1028700" lvl="1" indent="-571500" defTabSz="914400" eaLnBrk="0" fontAlgn="base" hangingPunct="0">
              <a:spcBef>
                <a:spcPts val="600"/>
              </a:spcBef>
              <a:spcAft>
                <a:spcPts val="600"/>
              </a:spcAft>
              <a:buClrTx/>
              <a:buFont typeface="Arial" panose="020B0604020202020204" pitchFamily="34" charset="0"/>
              <a:buChar char="•"/>
            </a:pPr>
            <a:endParaRPr kumimoji="0" lang="en-US" altLang="en-US" sz="3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Current Milestones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Centralized biospecimen collection and testing infrastructure in place</a:t>
            </a: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Enrollment underway at high-volume pediatric HTCs</a:t>
            </a:r>
          </a:p>
          <a:p>
            <a:pPr marL="1028700" lvl="1"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Early participation </a:t>
            </a:r>
            <a:r>
              <a:rPr kumimoji="0" lang="en-US" altLang="en-US" sz="3600" i="0" u="none" strike="noStrike" cap="none" normalizeH="0" baseline="0" dirty="0">
                <a:ln>
                  <a:noFill/>
                </a:ln>
                <a:solidFill>
                  <a:schemeClr val="tx1"/>
                </a:solidFill>
                <a:effectLst/>
                <a:latin typeface="Arial" panose="020B0604020202020204" pitchFamily="34" charset="0"/>
              </a:rPr>
              <a:t>reflects broad institutional representation and geographic diversity across </a:t>
            </a:r>
            <a:r>
              <a:rPr kumimoji="0" lang="en-US" altLang="en-US" sz="3600" b="0" i="0" u="none" strike="noStrike" cap="none" normalizeH="0" baseline="0" dirty="0">
                <a:ln>
                  <a:noFill/>
                </a:ln>
                <a:solidFill>
                  <a:schemeClr val="tx1"/>
                </a:solidFill>
                <a:effectLst/>
                <a:latin typeface="Arial" panose="020B0604020202020204" pitchFamily="34" charset="0"/>
              </a:rPr>
              <a:t>the U.S.</a:t>
            </a:r>
          </a:p>
        </p:txBody>
      </p:sp>
      <p:sp>
        <p:nvSpPr>
          <p:cNvPr id="7" name="Rectangle 6">
            <a:extLst>
              <a:ext uri="{FF2B5EF4-FFF2-40B4-BE49-F238E27FC236}">
                <a16:creationId xmlns:a16="http://schemas.microsoft.com/office/drawing/2014/main" id="{41A62E29-9013-02E1-C044-D26EE9CB745E}"/>
              </a:ext>
            </a:extLst>
          </p:cNvPr>
          <p:cNvSpPr>
            <a:spLocks noChangeArrowheads="1"/>
          </p:cNvSpPr>
          <p:nvPr/>
        </p:nvSpPr>
        <p:spPr bwMode="auto">
          <a:xfrm>
            <a:off x="271252" y="5712035"/>
            <a:ext cx="15211747" cy="5303825"/>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Introduction</a:t>
            </a:r>
          </a:p>
          <a:p>
            <a:pPr marL="571500" indent="-571500" defTabSz="2508719" eaLnBrk="0" hangingPunct="0">
              <a:spcBef>
                <a:spcPts val="600"/>
              </a:spcBef>
              <a:spcAft>
                <a:spcPts val="600"/>
              </a:spcAft>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Inhibitor development remains the most serious complication of hemophilia A treatment.</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The current incidence in the era of emicizumab and early factor VIII (FVIII) prophylaxis is unknown.</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Biomarkers to predict inhibitor development could guide future individualized care.</a:t>
            </a:r>
          </a:p>
          <a:p>
            <a:pPr defTabSz="2508719"/>
            <a:endParaRPr lang="en-AU" sz="7904" dirty="0">
              <a:solidFill>
                <a:srgbClr val="002269"/>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501FB9-B2C8-4016-E19C-970BFA8E579C}"/>
              </a:ext>
            </a:extLst>
          </p:cNvPr>
          <p:cNvSpPr>
            <a:spLocks noChangeArrowheads="1"/>
          </p:cNvSpPr>
          <p:nvPr/>
        </p:nvSpPr>
        <p:spPr bwMode="auto">
          <a:xfrm>
            <a:off x="15766475" y="21865968"/>
            <a:ext cx="11172399" cy="9402567"/>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ts val="600"/>
              </a:spcBef>
              <a:spcAft>
                <a:spcPts val="600"/>
              </a:spcAft>
            </a:pPr>
            <a:r>
              <a:rPr lang="en-US" sz="5400" b="1" cap="all" dirty="0">
                <a:solidFill>
                  <a:srgbClr val="0E5DAB"/>
                </a:solidFill>
                <a:latin typeface="Arial" panose="020B0604020202020204" pitchFamily="34" charset="0"/>
                <a:cs typeface="Arial" panose="020B0604020202020204" pitchFamily="34" charset="0"/>
              </a:rPr>
              <a:t>Conclusions</a:t>
            </a:r>
            <a:endParaRPr lang="en-CA" sz="3600" dirty="0">
              <a:latin typeface="Arial" panose="020B0604020202020204" pitchFamily="34" charset="0"/>
              <a:cs typeface="Arial" panose="020B0604020202020204" pitchFamily="34" charset="0"/>
            </a:endParaRP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mj-lt"/>
              </a:rPr>
              <a:t>INHIBIT aims to define modern inhibitor incidence and uncover predictive immune/genetic factors.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600" b="0" i="0" u="none" strike="noStrike" cap="none" normalizeH="0" baseline="0" dirty="0">
              <a:ln>
                <a:noFill/>
              </a:ln>
              <a:solidFill>
                <a:schemeClr val="tx1"/>
              </a:solidFill>
              <a:effectLst/>
              <a:latin typeface="+mj-lt"/>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mj-lt"/>
              </a:rPr>
              <a:t>Findings will inform risk stratification and support biomarker-driven treatment pathways for PUPs.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3600" dirty="0">
              <a:latin typeface="+mj-lt"/>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600" dirty="0">
                <a:latin typeface="+mj-lt"/>
              </a:rPr>
              <a:t>Ongoing enrollment and longitudinal biospecimen collection will enable robust translational analyses to identify relevant immune mechanisms and novel targets for early intervention to prevent or reverse inhibitor development.</a:t>
            </a:r>
            <a:endParaRPr kumimoji="0" lang="en-US" altLang="en-US" sz="3600" b="0" i="0" u="none" strike="noStrike" cap="none" normalizeH="0" baseline="0" dirty="0">
              <a:ln>
                <a:noFill/>
              </a:ln>
              <a:effectLst/>
              <a:latin typeface="+mj-lt"/>
            </a:endParaRPr>
          </a:p>
          <a:p>
            <a:pPr defTabSz="2508719"/>
            <a:endParaRPr lang="en-US" sz="3600" b="1" dirty="0">
              <a:solidFill>
                <a:srgbClr val="002269"/>
              </a:solidFill>
              <a:latin typeface="Arial" panose="020B0604020202020204" pitchFamily="34" charset="0"/>
              <a:cs typeface="Arial" panose="020B0604020202020204" pitchFamily="34" charset="0"/>
            </a:endParaRPr>
          </a:p>
          <a:p>
            <a:pPr defTabSz="2508719"/>
            <a:endParaRPr lang="en-US" sz="10522" b="1" dirty="0">
              <a:solidFill>
                <a:srgbClr val="00226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1464A7-BA63-1EE9-1CC6-665189B44812}"/>
              </a:ext>
            </a:extLst>
          </p:cNvPr>
          <p:cNvSpPr>
            <a:spLocks noChangeArrowheads="1"/>
          </p:cNvSpPr>
          <p:nvPr/>
        </p:nvSpPr>
        <p:spPr bwMode="auto">
          <a:xfrm>
            <a:off x="15766475" y="5712036"/>
            <a:ext cx="34289402" cy="15867804"/>
          </a:xfrm>
          <a:prstGeom prst="rect">
            <a:avLst/>
          </a:prstGeom>
          <a:noFill/>
          <a:ln w="25400">
            <a:solidFill>
              <a:srgbClr val="003366"/>
            </a:solidFill>
            <a:miter lim="800000"/>
            <a:headEnd/>
            <a:tailEnd/>
          </a:ln>
          <a:effectLst/>
        </p:spPr>
        <p:txBody>
          <a:bodyPr lIns="372003" tIns="372003" rIns="372003" bIns="372003"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Results</a:t>
            </a:r>
            <a:endParaRPr lang="en-AU" sz="4000" dirty="0">
              <a:solidFill>
                <a:srgbClr val="0E5DAB"/>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E28B4A-B304-252B-8D8C-BA45F7D28A4A}"/>
              </a:ext>
            </a:extLst>
          </p:cNvPr>
          <p:cNvSpPr>
            <a:spLocks noChangeArrowheads="1"/>
          </p:cNvSpPr>
          <p:nvPr/>
        </p:nvSpPr>
        <p:spPr bwMode="auto">
          <a:xfrm>
            <a:off x="264559" y="16199643"/>
            <a:ext cx="15211746" cy="15068890"/>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1268" indent="-1051268"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Method</a:t>
            </a:r>
          </a:p>
          <a:p>
            <a:pPr marL="571500" marR="0" lvl="0" indent="-571500" algn="l" defTabSz="914400" rtl="0" eaLnBrk="0" fontAlgn="base" latinLnBrk="0" hangingPunct="0">
              <a:spcBef>
                <a:spcPts val="600"/>
              </a:spcBef>
              <a:spcAft>
                <a:spcPts val="60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5-year multicenter, observational cohort (ATHN Transcends INHIBIT Module; NCT04398628)</a:t>
            </a:r>
          </a:p>
          <a:p>
            <a:pPr marL="571500" marR="0" lvl="0" indent="-571500" algn="l" defTabSz="914400" rtl="0" eaLnBrk="0" fontAlgn="base" latinLnBrk="0" hangingPunct="0">
              <a:spcBef>
                <a:spcPts val="60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Population:</a:t>
            </a:r>
            <a:r>
              <a:rPr kumimoji="0" lang="en-US" altLang="en-US" sz="3600" b="0" i="0" u="none" strike="noStrike" cap="none" normalizeH="0" baseline="0" dirty="0">
                <a:ln>
                  <a:noFill/>
                </a:ln>
                <a:solidFill>
                  <a:schemeClr val="tx1"/>
                </a:solidFill>
                <a:effectLst/>
                <a:latin typeface="Arial" panose="020B0604020202020204" pitchFamily="34" charset="0"/>
              </a:rPr>
              <a:t> PUPs with severe hemophilia A</a:t>
            </a:r>
          </a:p>
          <a:p>
            <a:pPr marL="571500" marR="0" lvl="0" indent="-571500" algn="l" defTabSz="914400" rtl="0" eaLnBrk="0" fontAlgn="base" latinLnBrk="0" hangingPunct="0">
              <a:spcBef>
                <a:spcPts val="60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Treatment groups: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1485900" lvl="2"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FVIII replacement</a:t>
            </a:r>
          </a:p>
          <a:p>
            <a:pPr marL="1485900" lvl="2"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Emicizumab ± FVIII</a:t>
            </a:r>
          </a:p>
          <a:p>
            <a:pPr marL="571500" marR="0" lvl="0" indent="-571500" algn="l" defTabSz="914400" rtl="0" eaLnBrk="0" fontAlgn="base" latinLnBrk="0" hangingPunct="0">
              <a:spcBef>
                <a:spcPts val="60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Assessments: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1485900" lvl="2"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mj-lt"/>
              </a:rPr>
              <a:t>Scheduled inhibitor testing at multiple time points and exposure days (EDs)</a:t>
            </a:r>
          </a:p>
          <a:p>
            <a:pPr marL="1485900" lvl="2" indent="-571500" defTabSz="914400" eaLnBrk="0" fontAlgn="base" hangingPunct="0">
              <a:spcBef>
                <a:spcPts val="600"/>
              </a:spcBef>
              <a:spcAft>
                <a:spcPts val="600"/>
              </a:spcAft>
              <a:buClrTx/>
              <a:buFont typeface="Arial" panose="020B0604020202020204" pitchFamily="34" charset="0"/>
              <a:buChar char="•"/>
            </a:pPr>
            <a:r>
              <a:rPr lang="en-US" sz="3600" dirty="0">
                <a:latin typeface="+mj-lt"/>
                <a:ea typeface="Calibri" panose="020F0502020204030204" pitchFamily="34" charset="0"/>
                <a:cs typeface="Times New Roman" panose="02020603050405020304" pitchFamily="18" charset="0"/>
              </a:rPr>
              <a:t>P</a:t>
            </a:r>
            <a:r>
              <a:rPr lang="en-US" sz="3600" dirty="0">
                <a:effectLst/>
                <a:latin typeface="+mj-lt"/>
                <a:ea typeface="Calibri" panose="020F0502020204030204" pitchFamily="34" charset="0"/>
                <a:cs typeface="Times New Roman" panose="02020603050405020304" pitchFamily="18" charset="0"/>
              </a:rPr>
              <a:t>eripheral blood mononuclear cell</a:t>
            </a:r>
            <a:r>
              <a:rPr kumimoji="0" lang="en-US" altLang="en-US" sz="3600" b="0" i="0" u="none" strike="noStrike" cap="none" normalizeH="0" baseline="0" dirty="0">
                <a:ln>
                  <a:noFill/>
                </a:ln>
                <a:solidFill>
                  <a:schemeClr val="tx1"/>
                </a:solidFill>
                <a:effectLst/>
                <a:latin typeface="+mj-lt"/>
              </a:rPr>
              <a:t> response assays, multi-analyte plasma profiling</a:t>
            </a:r>
          </a:p>
          <a:p>
            <a:pPr marL="1485900" lvl="2"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Whole-genome sequencing, HLA typing</a:t>
            </a:r>
          </a:p>
          <a:p>
            <a:pPr marL="1485900" lvl="2" indent="-571500" defTabSz="914400" eaLnBrk="0" fontAlgn="base" hangingPunct="0">
              <a:spcBef>
                <a:spcPts val="600"/>
              </a:spcBef>
              <a:spcAft>
                <a:spcPts val="600"/>
              </a:spcAft>
              <a:buClrTx/>
              <a:buFont typeface="Arial" panose="020B0604020202020204" pitchFamily="34" charset="0"/>
              <a:buChar char="•"/>
            </a:pPr>
            <a:r>
              <a:rPr kumimoji="0" lang="en-US" altLang="en-US" sz="3600" b="0" i="0" u="none" strike="noStrike" cap="none" normalizeH="0" baseline="0" dirty="0">
                <a:ln>
                  <a:noFill/>
                </a:ln>
                <a:solidFill>
                  <a:schemeClr val="tx1"/>
                </a:solidFill>
                <a:effectLst/>
                <a:latin typeface="Arial" panose="020B0604020202020204" pitchFamily="34" charset="0"/>
              </a:rPr>
              <a:t>Bleeding rates and safety outcomes</a:t>
            </a:r>
          </a:p>
        </p:txBody>
      </p:sp>
      <p:sp>
        <p:nvSpPr>
          <p:cNvPr id="11" name="Rectangle 10">
            <a:extLst>
              <a:ext uri="{FF2B5EF4-FFF2-40B4-BE49-F238E27FC236}">
                <a16:creationId xmlns:a16="http://schemas.microsoft.com/office/drawing/2014/main" id="{DC12A791-DC12-4BE8-CCE0-312610E923DD}"/>
              </a:ext>
            </a:extLst>
          </p:cNvPr>
          <p:cNvSpPr>
            <a:spLocks noChangeArrowheads="1"/>
          </p:cNvSpPr>
          <p:nvPr/>
        </p:nvSpPr>
        <p:spPr bwMode="auto">
          <a:xfrm>
            <a:off x="27222351" y="21865968"/>
            <a:ext cx="11172399" cy="9402567"/>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ts val="600"/>
              </a:spcBef>
              <a:spcAft>
                <a:spcPts val="600"/>
              </a:spcAft>
            </a:pPr>
            <a:r>
              <a:rPr lang="en-GB" sz="5400" b="1" cap="all" dirty="0">
                <a:solidFill>
                  <a:srgbClr val="0E5DAB"/>
                </a:solidFill>
                <a:latin typeface="Arial" panose="020B0604020202020204" pitchFamily="34" charset="0"/>
                <a:cs typeface="Arial" panose="020B0604020202020204" pitchFamily="34" charset="0"/>
              </a:rPr>
              <a:t>Acknowledgements</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Funding:</a:t>
            </a:r>
            <a:r>
              <a:rPr kumimoji="0" lang="en-US" altLang="en-US" sz="3600" b="0" i="0" u="none" strike="noStrike" cap="none" normalizeH="0" baseline="0" dirty="0">
                <a:ln>
                  <a:noFill/>
                </a:ln>
                <a:solidFill>
                  <a:schemeClr val="tx1"/>
                </a:solidFill>
                <a:effectLst/>
                <a:latin typeface="Arial" panose="020B0604020202020204" pitchFamily="34" charset="0"/>
              </a:rPr>
              <a:t> This study is supported by the Health Resources and Services Administration (HRSA).</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Study Infrastructure:</a:t>
            </a:r>
            <a:r>
              <a:rPr kumimoji="0" lang="en-US" altLang="en-US" sz="3600" b="0" i="0" u="none" strike="noStrike" cap="none" normalizeH="0" baseline="0" dirty="0">
                <a:ln>
                  <a:noFill/>
                </a:ln>
                <a:solidFill>
                  <a:schemeClr val="tx1"/>
                </a:solidFill>
                <a:effectLst/>
                <a:latin typeface="Arial" panose="020B0604020202020204" pitchFamily="34" charset="0"/>
              </a:rPr>
              <a:t> Conducted in collaboration with the American Thrombosis and Hemostasis Network (ATHN).</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We thank our research staff, data managers, principal investigators, patients, and families for their dedication and participation in the ATHN Transcends study</a:t>
            </a:r>
            <a:r>
              <a:rPr lang="en-AU" sz="3600" dirty="0">
                <a:latin typeface="Arial" panose="020B0604020202020204" pitchFamily="34" charset="0"/>
                <a:cs typeface="Arial" panose="020B0604020202020204" pitchFamily="34" charset="0"/>
              </a:rPr>
              <a:t>.</a:t>
            </a:r>
          </a:p>
          <a:p>
            <a:pPr marR="0" lvl="0" algn="l" defTabSz="914400" rtl="0" eaLnBrk="0" fontAlgn="base" latinLnBrk="0" hangingPunct="0">
              <a:lnSpc>
                <a:spcPct val="100000"/>
              </a:lnSpc>
              <a:spcBef>
                <a:spcPts val="600"/>
              </a:spcBef>
              <a:spcAft>
                <a:spcPts val="600"/>
              </a:spcAft>
              <a:buClrTx/>
              <a:buSzTx/>
              <a:tabLst/>
            </a:pPr>
            <a:endParaRPr lang="en-AU" sz="800" dirty="0">
              <a:latin typeface="Arial" panose="020B0604020202020204" pitchFamily="34" charset="0"/>
              <a:cs typeface="Arial" panose="020B0604020202020204" pitchFamily="34" charset="0"/>
            </a:endParaRPr>
          </a:p>
          <a:p>
            <a:pPr marL="571500" lvl="0" indent="-571500" defTabSz="914400" eaLnBrk="0" fontAlgn="base" hangingPunct="0">
              <a:spcBef>
                <a:spcPts val="600"/>
              </a:spcBef>
              <a:spcAft>
                <a:spcPts val="600"/>
              </a:spcAft>
              <a:buClrTx/>
              <a:buFont typeface="Arial" panose="020B0604020202020204" pitchFamily="34" charset="0"/>
              <a:buChar char="•"/>
            </a:pPr>
            <a:r>
              <a:rPr lang="en-AU" sz="2700" b="1" i="1" dirty="0">
                <a:latin typeface="Arial" panose="020B0604020202020204" pitchFamily="34" charset="0"/>
                <a:cs typeface="Arial" panose="020B0604020202020204" pitchFamily="34" charset="0"/>
              </a:rPr>
              <a:t>Disclaimer: </a:t>
            </a:r>
            <a:r>
              <a:rPr lang="en-US" sz="2700" b="1" i="1" dirty="0">
                <a:latin typeface="Arial" panose="020B0604020202020204" pitchFamily="34" charset="0"/>
                <a:cs typeface="Arial" panose="020B0604020202020204" pitchFamily="34" charset="0"/>
              </a:rPr>
              <a:t>The opinions and assertions expressed herein are those of the authors and do not reflect the official policy or position of the Uniformed Services University of the Health Sciences or the Department of Defense</a:t>
            </a:r>
            <a:r>
              <a:rPr lang="en-AU" sz="2700" dirty="0">
                <a:latin typeface="Arial" panose="020B0604020202020204" pitchFamily="34" charset="0"/>
                <a:cs typeface="Arial" panose="020B0604020202020204" pitchFamily="34" charset="0"/>
              </a:rPr>
              <a:t> </a:t>
            </a:r>
            <a:endParaRPr lang="en-US" sz="2700" dirty="0">
              <a:latin typeface="Arial" panose="020B0604020202020204" pitchFamily="34" charset="0"/>
              <a:cs typeface="Arial" panose="020B0604020202020204" pitchFamily="34" charset="0"/>
            </a:endParaRPr>
          </a:p>
        </p:txBody>
      </p:sp>
      <p:sp>
        <p:nvSpPr>
          <p:cNvPr id="12" name="Text Box 10">
            <a:extLst>
              <a:ext uri="{FF2B5EF4-FFF2-40B4-BE49-F238E27FC236}">
                <a16:creationId xmlns:a16="http://schemas.microsoft.com/office/drawing/2014/main" id="{30EF4AD2-89D1-937D-794E-E52DEB900680}"/>
              </a:ext>
            </a:extLst>
          </p:cNvPr>
          <p:cNvSpPr txBox="1">
            <a:spLocks noChangeArrowheads="1"/>
          </p:cNvSpPr>
          <p:nvPr/>
        </p:nvSpPr>
        <p:spPr bwMode="auto">
          <a:xfrm>
            <a:off x="271252" y="11468134"/>
            <a:ext cx="15211746" cy="4290538"/>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spcAft>
                <a:spcPts val="600"/>
              </a:spcAft>
            </a:pPr>
            <a:r>
              <a:rPr lang="en-GB" sz="5400" b="1" cap="all" dirty="0">
                <a:solidFill>
                  <a:srgbClr val="0E5DAB"/>
                </a:solidFill>
                <a:latin typeface="Arial" panose="020B0604020202020204" pitchFamily="34" charset="0"/>
                <a:cs typeface="Arial" panose="020B0604020202020204" pitchFamily="34" charset="0"/>
              </a:rPr>
              <a:t>AIMS</a:t>
            </a:r>
          </a:p>
          <a:p>
            <a:pPr marL="571500" indent="-571500">
              <a:spcBef>
                <a:spcPts val="600"/>
              </a:spcBef>
              <a:spcAft>
                <a:spcPts val="600"/>
              </a:spcAft>
              <a:buFont typeface="Arial" panose="020B0604020202020204" pitchFamily="34" charset="0"/>
              <a:buChar char="•"/>
            </a:pPr>
            <a:r>
              <a:rPr lang="en-US" sz="3600" b="1" dirty="0">
                <a:latin typeface="+mj-lt"/>
              </a:rPr>
              <a:t>Primary Objective:</a:t>
            </a:r>
            <a:r>
              <a:rPr lang="en-US" sz="3600" dirty="0">
                <a:latin typeface="+mj-lt"/>
              </a:rPr>
              <a:t> Describe the rate of inhibitor formation in previously untreated patients (PUPs) with severe hemophilia A.</a:t>
            </a:r>
          </a:p>
          <a:p>
            <a:pPr marL="571500" indent="-571500">
              <a:spcBef>
                <a:spcPts val="600"/>
              </a:spcBef>
              <a:spcAft>
                <a:spcPts val="600"/>
              </a:spcAft>
              <a:buFont typeface="Arial" panose="020B0604020202020204" pitchFamily="34" charset="0"/>
              <a:buChar char="•"/>
            </a:pPr>
            <a:r>
              <a:rPr lang="en-US" sz="3600" b="1" dirty="0">
                <a:latin typeface="+mj-lt"/>
              </a:rPr>
              <a:t>Secondary Objective:</a:t>
            </a:r>
            <a:r>
              <a:rPr lang="en-US" sz="3600" dirty="0">
                <a:latin typeface="+mj-lt"/>
              </a:rPr>
              <a:t> Identify biomarkers and immune/genetic correlates of inhibitor development.</a:t>
            </a:r>
            <a:endParaRPr lang="en-CA" sz="3600" b="1"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FC87DE30-CF62-0CB5-3784-0BF1EDC30996}"/>
              </a:ext>
            </a:extLst>
          </p:cNvPr>
          <p:cNvSpPr>
            <a:spLocks noChangeArrowheads="1"/>
          </p:cNvSpPr>
          <p:nvPr/>
        </p:nvSpPr>
        <p:spPr bwMode="auto">
          <a:xfrm>
            <a:off x="38678228" y="21865968"/>
            <a:ext cx="11377649" cy="9402565"/>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ts val="600"/>
              </a:spcBef>
              <a:spcAft>
                <a:spcPts val="600"/>
              </a:spcAft>
            </a:pPr>
            <a:r>
              <a:rPr lang="en-GB" sz="5400" b="1" cap="all" dirty="0">
                <a:solidFill>
                  <a:srgbClr val="0E5DAB"/>
                </a:solidFill>
                <a:latin typeface="Arial" panose="020B0604020202020204" pitchFamily="34" charset="0"/>
                <a:cs typeface="Arial" panose="020B0604020202020204" pitchFamily="34" charset="0"/>
              </a:rPr>
              <a:t>CONTACT INFORMATION</a:t>
            </a:r>
          </a:p>
          <a:p>
            <a:pPr defTabSz="952107" eaLnBrk="0" hangingPunct="0">
              <a:spcBef>
                <a:spcPts val="600"/>
              </a:spcBef>
              <a:spcAft>
                <a:spcPts val="600"/>
              </a:spcAft>
            </a:pPr>
            <a:r>
              <a:rPr lang="en-AU" sz="3200" b="1" dirty="0">
                <a:latin typeface="+mj-lt"/>
                <a:cs typeface="Arial" panose="020B0604020202020204" pitchFamily="34" charset="0"/>
              </a:rPr>
              <a:t>Principal Investigator: </a:t>
            </a:r>
            <a:r>
              <a:rPr lang="en-AU" sz="3200" dirty="0">
                <a:cs typeface="Arial" panose="020B0604020202020204" pitchFamily="34" charset="0"/>
              </a:rPr>
              <a:t>Nicoletta Machin, DO, MS</a:t>
            </a:r>
            <a:endParaRPr lang="en-AU" sz="3200" b="1" dirty="0">
              <a:latin typeface="+mj-lt"/>
              <a:cs typeface="Arial" panose="020B0604020202020204" pitchFamily="34" charset="0"/>
            </a:endParaRPr>
          </a:p>
          <a:p>
            <a:pPr defTabSz="952107" eaLnBrk="0" hangingPunct="0">
              <a:spcBef>
                <a:spcPts val="600"/>
              </a:spcBef>
              <a:spcAft>
                <a:spcPts val="600"/>
              </a:spcAft>
            </a:pPr>
            <a:r>
              <a:rPr lang="en-AU" sz="3200" dirty="0">
                <a:latin typeface="+mj-lt"/>
                <a:cs typeface="Arial" panose="020B0604020202020204" pitchFamily="34" charset="0"/>
                <a:hlinkClick r:id="rId5"/>
              </a:rPr>
              <a:t>machinnc2@upmc.edu</a:t>
            </a:r>
            <a:r>
              <a:rPr lang="en-AU" sz="3200" dirty="0">
                <a:latin typeface="+mj-lt"/>
                <a:cs typeface="Arial" panose="020B0604020202020204" pitchFamily="34" charset="0"/>
              </a:rPr>
              <a:t>, </a:t>
            </a:r>
          </a:p>
          <a:p>
            <a:pPr defTabSz="952107" eaLnBrk="0" hangingPunct="0">
              <a:spcBef>
                <a:spcPts val="600"/>
              </a:spcBef>
              <a:spcAft>
                <a:spcPts val="600"/>
              </a:spcAft>
            </a:pPr>
            <a:r>
              <a:rPr lang="en-AU" sz="3200" b="1" dirty="0">
                <a:cs typeface="Arial" panose="020B0604020202020204" pitchFamily="34" charset="0"/>
              </a:rPr>
              <a:t>X</a:t>
            </a:r>
            <a:r>
              <a:rPr lang="en-AU" sz="3200" dirty="0">
                <a:cs typeface="Arial" panose="020B0604020202020204" pitchFamily="34" charset="0"/>
              </a:rPr>
              <a:t>: @</a:t>
            </a:r>
            <a:r>
              <a:rPr lang="en-AU" sz="3200" dirty="0" err="1">
                <a:cs typeface="Arial" panose="020B0604020202020204" pitchFamily="34" charset="0"/>
              </a:rPr>
              <a:t>MachinNicoletta</a:t>
            </a:r>
            <a:endParaRPr lang="en-US" sz="3200" b="1" i="0" dirty="0">
              <a:effectLst/>
              <a:latin typeface="+mj-lt"/>
              <a:cs typeface="Arial" panose="020B0604020202020204" pitchFamily="34" charset="0"/>
            </a:endParaRPr>
          </a:p>
          <a:p>
            <a:pPr defTabSz="952107" eaLnBrk="0" hangingPunct="0">
              <a:spcAft>
                <a:spcPts val="600"/>
              </a:spcAft>
            </a:pPr>
            <a:r>
              <a:rPr lang="en-AU" sz="3200" dirty="0">
                <a:latin typeface="+mj-lt"/>
                <a:cs typeface="Arial" panose="020B0604020202020204" pitchFamily="34" charset="0"/>
              </a:rPr>
              <a:t>Hemophilia Center of </a:t>
            </a:r>
            <a:r>
              <a:rPr lang="en-AU" sz="3200" dirty="0">
                <a:cs typeface="Arial" panose="020B0604020202020204" pitchFamily="34" charset="0"/>
              </a:rPr>
              <a:t>Western PA</a:t>
            </a:r>
          </a:p>
          <a:p>
            <a:pPr defTabSz="952107" eaLnBrk="0" hangingPunct="0">
              <a:spcAft>
                <a:spcPts val="600"/>
              </a:spcAft>
            </a:pPr>
            <a:r>
              <a:rPr lang="en-US" sz="3200" dirty="0">
                <a:latin typeface="+mj-lt"/>
                <a:cs typeface="Arial" panose="020B0604020202020204" pitchFamily="34" charset="0"/>
              </a:rPr>
              <a:t>Sterling Plaza 201 N. </a:t>
            </a:r>
            <a:r>
              <a:rPr lang="en-US" sz="3200" dirty="0">
                <a:cs typeface="Arial" panose="020B0604020202020204" pitchFamily="34" charset="0"/>
              </a:rPr>
              <a:t>Craig St. Suite 500</a:t>
            </a:r>
          </a:p>
          <a:p>
            <a:pPr defTabSz="952107" eaLnBrk="0" hangingPunct="0">
              <a:spcAft>
                <a:spcPts val="600"/>
              </a:spcAft>
            </a:pPr>
            <a:r>
              <a:rPr lang="en-US" sz="3200" dirty="0">
                <a:latin typeface="+mj-lt"/>
                <a:cs typeface="Arial" panose="020B0604020202020204" pitchFamily="34" charset="0"/>
              </a:rPr>
              <a:t>Pittsburgh, PA 15213</a:t>
            </a:r>
            <a:endParaRPr lang="en-US" sz="2800" dirty="0">
              <a:latin typeface="+mj-lt"/>
              <a:cs typeface="Arial" panose="020B0604020202020204" pitchFamily="34" charset="0"/>
            </a:endParaRPr>
          </a:p>
          <a:p>
            <a:pPr defTabSz="952107" eaLnBrk="0" hangingPunct="0">
              <a:spcAft>
                <a:spcPts val="600"/>
              </a:spcAft>
            </a:pPr>
            <a:endParaRPr lang="en-US" sz="2800" dirty="0">
              <a:latin typeface="+mj-lt"/>
              <a:cs typeface="Arial" panose="020B0604020202020204" pitchFamily="34" charset="0"/>
            </a:endParaRPr>
          </a:p>
          <a:p>
            <a:pPr defTabSz="952107" eaLnBrk="0" hangingPunct="0">
              <a:spcAft>
                <a:spcPts val="600"/>
              </a:spcAft>
            </a:pPr>
            <a:r>
              <a:rPr lang="en-US" sz="3200" b="1" dirty="0">
                <a:latin typeface="+mj-lt"/>
                <a:cs typeface="Arial" panose="020B0604020202020204" pitchFamily="34" charset="0"/>
              </a:rPr>
              <a:t>Subaward PI: </a:t>
            </a:r>
            <a:r>
              <a:rPr lang="en-US" sz="3200" dirty="0">
                <a:latin typeface="+mj-lt"/>
                <a:cs typeface="Arial" panose="020B0604020202020204" pitchFamily="34" charset="0"/>
              </a:rPr>
              <a:t>Kathleen Pratt, PhD</a:t>
            </a:r>
          </a:p>
          <a:p>
            <a:pPr defTabSz="952107" eaLnBrk="0" hangingPunct="0">
              <a:spcAft>
                <a:spcPts val="600"/>
              </a:spcAft>
            </a:pPr>
            <a:r>
              <a:rPr lang="en-AU" sz="3200" dirty="0">
                <a:latin typeface="+mj-lt"/>
                <a:cs typeface="Arial" panose="020B0604020202020204" pitchFamily="34" charset="0"/>
                <a:hlinkClick r:id="rId6"/>
              </a:rPr>
              <a:t>kathleen.pratt@usuhs.edu</a:t>
            </a:r>
            <a:endParaRPr lang="en-AU" sz="3200" dirty="0">
              <a:latin typeface="+mj-lt"/>
              <a:cs typeface="Arial" panose="020B0604020202020204" pitchFamily="34" charset="0"/>
            </a:endParaRPr>
          </a:p>
          <a:p>
            <a:pPr defTabSz="952107" eaLnBrk="0" hangingPunct="0">
              <a:spcAft>
                <a:spcPts val="600"/>
              </a:spcAft>
            </a:pPr>
            <a:r>
              <a:rPr lang="en-AU" sz="3200" dirty="0">
                <a:latin typeface="+mj-lt"/>
                <a:cs typeface="Arial" panose="020B0604020202020204" pitchFamily="34" charset="0"/>
              </a:rPr>
              <a:t>Dept. of Medicine A3063</a:t>
            </a:r>
          </a:p>
          <a:p>
            <a:pPr defTabSz="952107" eaLnBrk="0" hangingPunct="0">
              <a:spcAft>
                <a:spcPts val="600"/>
              </a:spcAft>
            </a:pPr>
            <a:r>
              <a:rPr lang="en-AU" sz="3200" dirty="0">
                <a:latin typeface="+mj-lt"/>
                <a:cs typeface="Arial" panose="020B0604020202020204" pitchFamily="34" charset="0"/>
              </a:rPr>
              <a:t>Uniformed Services University</a:t>
            </a:r>
          </a:p>
          <a:p>
            <a:pPr defTabSz="952107" eaLnBrk="0" hangingPunct="0">
              <a:spcAft>
                <a:spcPts val="600"/>
              </a:spcAft>
            </a:pPr>
            <a:r>
              <a:rPr lang="en-AU" sz="3200" dirty="0">
                <a:latin typeface="+mj-lt"/>
                <a:cs typeface="Arial" panose="020B0604020202020204" pitchFamily="34" charset="0"/>
              </a:rPr>
              <a:t>4301 Jones Bridge Road</a:t>
            </a:r>
          </a:p>
          <a:p>
            <a:pPr defTabSz="952107" eaLnBrk="0" hangingPunct="0">
              <a:spcAft>
                <a:spcPts val="600"/>
              </a:spcAft>
            </a:pPr>
            <a:r>
              <a:rPr lang="en-AU" sz="3200" dirty="0">
                <a:latin typeface="+mj-lt"/>
                <a:cs typeface="Arial" panose="020B0604020202020204" pitchFamily="34" charset="0"/>
              </a:rPr>
              <a:t>Bethesda, MD 20814</a:t>
            </a:r>
          </a:p>
          <a:p>
            <a:pPr defTabSz="952107" eaLnBrk="0" hangingPunct="0">
              <a:spcAft>
                <a:spcPts val="600"/>
              </a:spcAft>
            </a:pPr>
            <a:r>
              <a:rPr lang="en-AU" sz="3200" b="1" i="1" dirty="0">
                <a:cs typeface="Arial" panose="020B0604020202020204" pitchFamily="34" charset="0"/>
              </a:rPr>
              <a:t>The authors report no relevant conflicts of interest</a:t>
            </a:r>
            <a:r>
              <a:rPr lang="en-AU" sz="3200" dirty="0">
                <a:cs typeface="Arial" panose="020B0604020202020204" pitchFamily="34" charset="0"/>
              </a:rPr>
              <a:t>.</a:t>
            </a:r>
          </a:p>
          <a:p>
            <a:pPr defTabSz="952107" eaLnBrk="0" hangingPunct="0">
              <a:spcAft>
                <a:spcPts val="600"/>
              </a:spcAft>
            </a:pPr>
            <a:endParaRPr lang="en-AU" sz="3200" dirty="0">
              <a:latin typeface="+mj-lt"/>
              <a:cs typeface="Arial" panose="020B0604020202020204" pitchFamily="34" charset="0"/>
            </a:endParaRPr>
          </a:p>
        </p:txBody>
      </p:sp>
      <p:sp>
        <p:nvSpPr>
          <p:cNvPr id="5" name="Text Box 2">
            <a:extLst>
              <a:ext uri="{FF2B5EF4-FFF2-40B4-BE49-F238E27FC236}">
                <a16:creationId xmlns:a16="http://schemas.microsoft.com/office/drawing/2014/main" id="{ED5B9D5A-A838-6FCB-0A05-57D3A4C0D31C}"/>
              </a:ext>
            </a:extLst>
          </p:cNvPr>
          <p:cNvSpPr txBox="1">
            <a:spLocks noChangeArrowheads="1"/>
          </p:cNvSpPr>
          <p:nvPr/>
        </p:nvSpPr>
        <p:spPr bwMode="auto">
          <a:xfrm>
            <a:off x="6668392" y="635689"/>
            <a:ext cx="38475284" cy="16734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7600" b="1" kern="100" dirty="0">
                <a:solidFill>
                  <a:schemeClr val="bg1"/>
                </a:solidFill>
                <a:effectLst/>
                <a:latin typeface="+mj-lt"/>
                <a:ea typeface="Calibri" panose="020F0502020204030204" pitchFamily="34" charset="0"/>
                <a:cs typeface="Times New Roman" panose="02020603050405020304" pitchFamily="18" charset="0"/>
              </a:rPr>
              <a:t>ATHN Transcends INHIBIT</a:t>
            </a:r>
            <a:r>
              <a:rPr lang="en-US" sz="7600" b="1" kern="100" dirty="0">
                <a:solidFill>
                  <a:schemeClr val="bg1"/>
                </a:solidFill>
                <a:latin typeface="+mj-lt"/>
                <a:ea typeface="Calibri" panose="020F0502020204030204" pitchFamily="34" charset="0"/>
                <a:cs typeface="Times New Roman" panose="02020603050405020304" pitchFamily="18" charset="0"/>
              </a:rPr>
              <a:t> Module</a:t>
            </a:r>
            <a:r>
              <a:rPr lang="en-US" sz="7600" b="1" kern="100" dirty="0">
                <a:solidFill>
                  <a:schemeClr val="bg1"/>
                </a:solidFill>
                <a:effectLst/>
                <a:latin typeface="+mj-lt"/>
                <a:ea typeface="Calibri" panose="020F0502020204030204" pitchFamily="34" charset="0"/>
                <a:cs typeface="Times New Roman" panose="02020603050405020304" pitchFamily="18" charset="0"/>
              </a:rPr>
              <a:t> – Prospective Study of Inhibitors and Biomarkers in Previously Untreated Hemophilia A Patients</a:t>
            </a:r>
            <a:r>
              <a:rPr lang="en-GB" sz="7600" b="1" dirty="0">
                <a:solidFill>
                  <a:schemeClr val="bg1"/>
                </a:solidFill>
                <a:latin typeface="+mj-lt"/>
                <a:cs typeface="Arial" panose="020B0604020202020204" pitchFamily="34" charset="0"/>
              </a:rPr>
              <a:t> </a:t>
            </a:r>
            <a:endParaRPr lang="en-AU" sz="7600" b="1" dirty="0">
              <a:solidFill>
                <a:schemeClr val="bg1"/>
              </a:solidFill>
              <a:latin typeface="+mj-lt"/>
              <a:cs typeface="Arial" panose="020B0604020202020204" pitchFamily="34" charset="0"/>
            </a:endParaRPr>
          </a:p>
        </p:txBody>
      </p:sp>
      <p:sp>
        <p:nvSpPr>
          <p:cNvPr id="21" name="Text Box 40">
            <a:extLst>
              <a:ext uri="{FF2B5EF4-FFF2-40B4-BE49-F238E27FC236}">
                <a16:creationId xmlns:a16="http://schemas.microsoft.com/office/drawing/2014/main" id="{40DA5CB6-4546-8354-F200-15C13666C4D4}"/>
              </a:ext>
            </a:extLst>
          </p:cNvPr>
          <p:cNvSpPr txBox="1">
            <a:spLocks noChangeArrowheads="1"/>
          </p:cNvSpPr>
          <p:nvPr/>
        </p:nvSpPr>
        <p:spPr bwMode="auto">
          <a:xfrm>
            <a:off x="6668392" y="2995255"/>
            <a:ext cx="30341308" cy="2161142"/>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US" sz="3200" u="sng" kern="100" dirty="0">
                <a:solidFill>
                  <a:schemeClr val="bg1"/>
                </a:solidFill>
                <a:effectLst/>
                <a:latin typeface="+mj-lt"/>
                <a:ea typeface="Calibri" panose="020F0502020204030204" pitchFamily="34" charset="0"/>
                <a:cs typeface="Times New Roman" panose="02020603050405020304" pitchFamily="18" charset="0"/>
              </a:rPr>
              <a:t>N. MACHIN</a:t>
            </a:r>
            <a:r>
              <a:rPr lang="en-US" sz="3200" u="sng" kern="100" baseline="30000" dirty="0">
                <a:solidFill>
                  <a:schemeClr val="bg1"/>
                </a:solidFill>
                <a:effectLst/>
                <a:latin typeface="+mj-lt"/>
                <a:ea typeface="Calibri" panose="020F0502020204030204" pitchFamily="34" charset="0"/>
                <a:cs typeface="Times New Roman" panose="02020603050405020304" pitchFamily="18" charset="0"/>
              </a:rPr>
              <a:t>1,2</a:t>
            </a:r>
            <a:r>
              <a:rPr lang="en-US" sz="3200" u="sng" kern="100" dirty="0">
                <a:solidFill>
                  <a:schemeClr val="bg1"/>
                </a:solidFill>
                <a:effectLst/>
                <a:latin typeface="+mj-lt"/>
                <a:ea typeface="Calibri" panose="020F0502020204030204" pitchFamily="34" charset="0"/>
                <a:cs typeface="Times New Roman" panose="02020603050405020304" pitchFamily="18" charset="0"/>
              </a:rPr>
              <a:t>,</a:t>
            </a:r>
            <a:r>
              <a:rPr lang="en-US" sz="3200" kern="100" dirty="0">
                <a:solidFill>
                  <a:schemeClr val="bg1"/>
                </a:solidFill>
                <a:effectLst/>
                <a:latin typeface="+mj-lt"/>
                <a:ea typeface="Calibri" panose="020F0502020204030204" pitchFamily="34" charset="0"/>
                <a:cs typeface="Times New Roman" panose="02020603050405020304" pitchFamily="18" charset="0"/>
              </a:rPr>
              <a:t> M. RAGNI</a:t>
            </a:r>
            <a:r>
              <a:rPr lang="en-US" sz="3200" kern="100" baseline="30000" dirty="0">
                <a:solidFill>
                  <a:schemeClr val="bg1"/>
                </a:solidFill>
                <a:effectLst/>
                <a:latin typeface="+mj-lt"/>
                <a:ea typeface="Calibri" panose="020F0502020204030204" pitchFamily="34" charset="0"/>
                <a:cs typeface="Times New Roman" panose="02020603050405020304" pitchFamily="18" charset="0"/>
              </a:rPr>
              <a:t>1,2</a:t>
            </a:r>
            <a:r>
              <a:rPr lang="en-US" sz="3200" dirty="0">
                <a:solidFill>
                  <a:schemeClr val="bg1"/>
                </a:solidFill>
                <a:effectLst/>
                <a:latin typeface="+mj-lt"/>
                <a:ea typeface="Calibri" panose="020F0502020204030204" pitchFamily="34" charset="0"/>
                <a:cs typeface="Times New Roman" panose="02020603050405020304" pitchFamily="18" charset="0"/>
              </a:rPr>
              <a:t>; T. CHRISENTERY-SINGLETON</a:t>
            </a:r>
            <a:r>
              <a:rPr lang="en-US" sz="3200" baseline="30000" dirty="0">
                <a:solidFill>
                  <a:schemeClr val="bg1"/>
                </a:solidFill>
                <a:effectLst/>
                <a:latin typeface="+mj-lt"/>
                <a:ea typeface="Calibri" panose="020F0502020204030204" pitchFamily="34" charset="0"/>
                <a:cs typeface="Times New Roman" panose="02020603050405020304" pitchFamily="18" charset="0"/>
              </a:rPr>
              <a:t>3,4</a:t>
            </a:r>
            <a:r>
              <a:rPr lang="en-US" sz="3200" dirty="0">
                <a:solidFill>
                  <a:schemeClr val="bg1"/>
                </a:solidFill>
                <a:effectLst/>
                <a:latin typeface="+mj-lt"/>
                <a:ea typeface="Calibri" panose="020F0502020204030204" pitchFamily="34" charset="0"/>
                <a:cs typeface="Times New Roman" panose="02020603050405020304" pitchFamily="18" charset="0"/>
              </a:rPr>
              <a:t>; J. SCHWARTZ</a:t>
            </a:r>
            <a:r>
              <a:rPr lang="en-US" sz="3200" baseline="30000" dirty="0">
                <a:solidFill>
                  <a:schemeClr val="bg1"/>
                </a:solidFill>
                <a:effectLst/>
                <a:latin typeface="+mj-lt"/>
                <a:ea typeface="Calibri" panose="020F0502020204030204" pitchFamily="34" charset="0"/>
                <a:cs typeface="Times New Roman" panose="02020603050405020304" pitchFamily="18" charset="0"/>
              </a:rPr>
              <a:t>3</a:t>
            </a:r>
            <a:r>
              <a:rPr lang="en-US" sz="3200" baseline="30000" dirty="0">
                <a:solidFill>
                  <a:schemeClr val="bg1"/>
                </a:solidFill>
                <a:latin typeface="+mj-lt"/>
                <a:ea typeface="Calibri" panose="020F0502020204030204" pitchFamily="34" charset="0"/>
                <a:cs typeface="Times New Roman" panose="02020603050405020304" pitchFamily="18" charset="0"/>
              </a:rPr>
              <a:t> </a:t>
            </a:r>
            <a:r>
              <a:rPr lang="en-US" sz="3200" dirty="0">
                <a:solidFill>
                  <a:schemeClr val="bg1"/>
                </a:solidFill>
                <a:effectLst/>
                <a:latin typeface="+mj-lt"/>
                <a:ea typeface="Calibri" panose="020F0502020204030204" pitchFamily="34" charset="0"/>
                <a:cs typeface="Times New Roman" panose="02020603050405020304" pitchFamily="18" charset="0"/>
              </a:rPr>
              <a:t>and K. PRATT</a:t>
            </a:r>
            <a:r>
              <a:rPr lang="en-US" sz="3200" baseline="30000" dirty="0">
                <a:solidFill>
                  <a:schemeClr val="bg1"/>
                </a:solidFill>
                <a:effectLst/>
                <a:latin typeface="+mj-lt"/>
                <a:ea typeface="Calibri" panose="020F0502020204030204" pitchFamily="34" charset="0"/>
                <a:cs typeface="Times New Roman" panose="02020603050405020304" pitchFamily="18" charset="0"/>
              </a:rPr>
              <a:t>5</a:t>
            </a:r>
            <a:r>
              <a:rPr lang="en-US" sz="3200" b="1" dirty="0">
                <a:solidFill>
                  <a:schemeClr val="bg1"/>
                </a:solidFill>
                <a:effectLst/>
                <a:latin typeface="+mj-lt"/>
                <a:ea typeface="Calibri" panose="020F0502020204030204" pitchFamily="34" charset="0"/>
                <a:cs typeface="Times New Roman" panose="02020603050405020304" pitchFamily="18" charset="0"/>
              </a:rPr>
              <a:t>.</a:t>
            </a:r>
          </a:p>
          <a:p>
            <a:pPr>
              <a:spcBef>
                <a:spcPct val="20000"/>
              </a:spcBef>
            </a:pPr>
            <a:r>
              <a:rPr lang="en-US" sz="3000" kern="100" dirty="0">
                <a:solidFill>
                  <a:schemeClr val="bg1"/>
                </a:solidFill>
                <a:effectLst/>
                <a:latin typeface="+mj-lt"/>
                <a:ea typeface="Calibri" panose="020F0502020204030204" pitchFamily="34" charset="0"/>
                <a:cs typeface="Calibri" panose="020F0502020204030204" pitchFamily="34" charset="0"/>
              </a:rPr>
              <a:t>1. University of Pittsburgh, PA, USA; 2. Hemophilia Center of Western Pennsylvania, PA, USA; 3. American Thrombosis and Hemostasis Network, NC, USA; 4. Ochsner Clinic Foundation, LA, USA; 5. Department of Medicine, Uniformed Services University of the Health Sciences, MD, USA.</a:t>
            </a:r>
            <a:endParaRPr lang="en-US" sz="3000" kern="100" dirty="0">
              <a:solidFill>
                <a:schemeClr val="bg1"/>
              </a:solidFill>
              <a:effectLst/>
              <a:latin typeface="+mj-lt"/>
              <a:ea typeface="Calibri" panose="020F0502020204030204" pitchFamily="34" charset="0"/>
              <a:cs typeface="Times New Roman" panose="02020603050405020304" pitchFamily="18" charset="0"/>
            </a:endParaRPr>
          </a:p>
        </p:txBody>
      </p:sp>
      <p:pic>
        <p:nvPicPr>
          <p:cNvPr id="24" name="Picture 23" descr="Logo, company name&#10;&#10;Description automatically generated">
            <a:extLst>
              <a:ext uri="{FF2B5EF4-FFF2-40B4-BE49-F238E27FC236}">
                <a16:creationId xmlns:a16="http://schemas.microsoft.com/office/drawing/2014/main" id="{E63BD582-89D4-3704-FA10-0A95EAD1220A}"/>
              </a:ext>
            </a:extLst>
          </p:cNvPr>
          <p:cNvPicPr>
            <a:picLocks noChangeAspect="1"/>
          </p:cNvPicPr>
          <p:nvPr/>
        </p:nvPicPr>
        <p:blipFill rotWithShape="1">
          <a:blip r:embed="rId7"/>
          <a:srcRect b="11864"/>
          <a:stretch/>
        </p:blipFill>
        <p:spPr>
          <a:xfrm>
            <a:off x="45830313" y="1130755"/>
            <a:ext cx="4472132" cy="2041387"/>
          </a:xfrm>
          <a:prstGeom prst="rect">
            <a:avLst/>
          </a:prstGeom>
        </p:spPr>
      </p:pic>
      <p:pic>
        <p:nvPicPr>
          <p:cNvPr id="29" name="Picture 28">
            <a:extLst>
              <a:ext uri="{FF2B5EF4-FFF2-40B4-BE49-F238E27FC236}">
                <a16:creationId xmlns:a16="http://schemas.microsoft.com/office/drawing/2014/main" id="{E3ECF322-8E1A-B16C-A6D9-E00681047A64}"/>
              </a:ext>
            </a:extLst>
          </p:cNvPr>
          <p:cNvPicPr>
            <a:picLocks noChangeAspect="1"/>
          </p:cNvPicPr>
          <p:nvPr/>
        </p:nvPicPr>
        <p:blipFill>
          <a:blip r:embed="rId8">
            <a:extLst>
              <a:ext uri="{28A0092B-C50C-407E-A947-70E740481C1C}">
                <a14:useLocalDpi xmlns:a14="http://schemas.microsoft.com/office/drawing/2010/main" val="0"/>
              </a:ext>
            </a:extLst>
          </a:blip>
          <a:srcRect l="11173" t="8784" r="9355" b="15589"/>
          <a:stretch/>
        </p:blipFill>
        <p:spPr>
          <a:xfrm>
            <a:off x="46477065" y="23723320"/>
            <a:ext cx="3178628" cy="3398169"/>
          </a:xfrm>
          <a:prstGeom prst="rect">
            <a:avLst/>
          </a:prstGeom>
        </p:spPr>
      </p:pic>
      <p:sp>
        <p:nvSpPr>
          <p:cNvPr id="31" name="Star: 5 Points 30">
            <a:extLst>
              <a:ext uri="{FF2B5EF4-FFF2-40B4-BE49-F238E27FC236}">
                <a16:creationId xmlns:a16="http://schemas.microsoft.com/office/drawing/2014/main" id="{8F296C4C-B267-F0A8-1344-82A82C4F7A7A}"/>
              </a:ext>
            </a:extLst>
          </p:cNvPr>
          <p:cNvSpPr/>
          <p:nvPr/>
        </p:nvSpPr>
        <p:spPr>
          <a:xfrm>
            <a:off x="31772380" y="17743516"/>
            <a:ext cx="1773924" cy="1574374"/>
          </a:xfrm>
          <a:prstGeom prst="star5">
            <a:avLst/>
          </a:prstGeom>
          <a:solidFill>
            <a:srgbClr val="FFC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77097477-721C-9B5A-6D68-4B17CF37B61B}"/>
              </a:ext>
            </a:extLst>
          </p:cNvPr>
          <p:cNvGrpSpPr/>
          <p:nvPr/>
        </p:nvGrpSpPr>
        <p:grpSpPr>
          <a:xfrm>
            <a:off x="1056251" y="26156139"/>
            <a:ext cx="13628362" cy="4897321"/>
            <a:chOff x="634242" y="25903896"/>
            <a:chExt cx="13628362" cy="4897321"/>
          </a:xfrm>
        </p:grpSpPr>
        <p:sp>
          <p:nvSpPr>
            <p:cNvPr id="2" name="Rectangle: Rounded Corners 1">
              <a:extLst>
                <a:ext uri="{FF2B5EF4-FFF2-40B4-BE49-F238E27FC236}">
                  <a16:creationId xmlns:a16="http://schemas.microsoft.com/office/drawing/2014/main" id="{9574322F-F718-EFDC-EE63-426A53B406CE}"/>
                </a:ext>
              </a:extLst>
            </p:cNvPr>
            <p:cNvSpPr/>
            <p:nvPr/>
          </p:nvSpPr>
          <p:spPr>
            <a:xfrm>
              <a:off x="634242" y="27393484"/>
              <a:ext cx="2551410" cy="1738583"/>
            </a:xfrm>
            <a:prstGeom prst="roundRect">
              <a:avLst/>
            </a:prstGeom>
            <a:solidFill>
              <a:schemeClr val="accent2">
                <a:lumMod val="40000"/>
                <a:lumOff val="6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Severe hemophilia A PUPs</a:t>
              </a:r>
            </a:p>
          </p:txBody>
        </p:sp>
        <p:sp>
          <p:nvSpPr>
            <p:cNvPr id="3" name="Rectangle: Rounded Corners 2">
              <a:extLst>
                <a:ext uri="{FF2B5EF4-FFF2-40B4-BE49-F238E27FC236}">
                  <a16:creationId xmlns:a16="http://schemas.microsoft.com/office/drawing/2014/main" id="{2FD01315-9F30-18C6-0B05-9D40B5E63362}"/>
                </a:ext>
              </a:extLst>
            </p:cNvPr>
            <p:cNvSpPr/>
            <p:nvPr/>
          </p:nvSpPr>
          <p:spPr>
            <a:xfrm>
              <a:off x="3995347" y="25903897"/>
              <a:ext cx="2236837" cy="1489587"/>
            </a:xfrm>
            <a:prstGeom prst="roundRect">
              <a:avLst/>
            </a:prstGeom>
            <a:solidFill>
              <a:srgbClr val="F8A19A"/>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FVIII prophylaxis cohort</a:t>
              </a:r>
            </a:p>
          </p:txBody>
        </p:sp>
        <p:sp>
          <p:nvSpPr>
            <p:cNvPr id="4" name="Rectangle: Rounded Corners 3">
              <a:extLst>
                <a:ext uri="{FF2B5EF4-FFF2-40B4-BE49-F238E27FC236}">
                  <a16:creationId xmlns:a16="http://schemas.microsoft.com/office/drawing/2014/main" id="{D772451A-1C13-BF98-A232-D90744E05989}"/>
                </a:ext>
              </a:extLst>
            </p:cNvPr>
            <p:cNvSpPr/>
            <p:nvPr/>
          </p:nvSpPr>
          <p:spPr>
            <a:xfrm>
              <a:off x="3995347" y="29311630"/>
              <a:ext cx="2236838" cy="1489587"/>
            </a:xfrm>
            <a:prstGeom prst="roundRect">
              <a:avLst/>
            </a:prstGeom>
            <a:solidFill>
              <a:srgbClr val="9BC9F7"/>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en-US" sz="2500" b="1" i="0" u="none" strike="noStrike" cap="none" normalizeH="0" baseline="0" dirty="0">
                  <a:ln>
                    <a:noFill/>
                  </a:ln>
                  <a:solidFill>
                    <a:schemeClr val="tx1"/>
                  </a:solidFill>
                  <a:effectLst/>
                  <a:latin typeface="Arial" panose="020B0604020202020204" pitchFamily="34" charset="0"/>
                </a:rPr>
                <a:t>Emicizumab +/- FVIII</a:t>
              </a:r>
            </a:p>
            <a:p>
              <a:pPr algn="ctr"/>
              <a:r>
                <a:rPr lang="en-US" altLang="en-US" sz="2500" b="1" dirty="0">
                  <a:solidFill>
                    <a:schemeClr val="tx1"/>
                  </a:solidFill>
                  <a:latin typeface="Arial" panose="020B0604020202020204" pitchFamily="34" charset="0"/>
                </a:rPr>
                <a:t>cohort</a:t>
              </a:r>
              <a:endParaRPr kumimoji="0" lang="en-US" altLang="en-US" sz="2500" b="1" i="0" u="none" strike="noStrike" cap="none" normalizeH="0" baseline="0" dirty="0">
                <a:ln>
                  <a:noFill/>
                </a:ln>
                <a:solidFill>
                  <a:schemeClr val="tx1"/>
                </a:solidFill>
                <a:effectLst/>
                <a:latin typeface="Arial" panose="020B0604020202020204" pitchFamily="34" charset="0"/>
              </a:endParaRPr>
            </a:p>
          </p:txBody>
        </p:sp>
        <p:cxnSp>
          <p:nvCxnSpPr>
            <p:cNvPr id="15" name="Straight Arrow Connector 14">
              <a:extLst>
                <a:ext uri="{FF2B5EF4-FFF2-40B4-BE49-F238E27FC236}">
                  <a16:creationId xmlns:a16="http://schemas.microsoft.com/office/drawing/2014/main" id="{69991270-3EA7-4265-BB20-C2651D1F8BD0}"/>
                </a:ext>
              </a:extLst>
            </p:cNvPr>
            <p:cNvCxnSpPr>
              <a:cxnSpLocks/>
            </p:cNvCxnSpPr>
            <p:nvPr/>
          </p:nvCxnSpPr>
          <p:spPr>
            <a:xfrm flipV="1">
              <a:off x="3422119" y="27272795"/>
              <a:ext cx="417841" cy="1206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608423-7451-615A-15C6-33705268EBA1}"/>
                </a:ext>
              </a:extLst>
            </p:cNvPr>
            <p:cNvCxnSpPr>
              <a:cxnSpLocks/>
            </p:cNvCxnSpPr>
            <p:nvPr/>
          </p:nvCxnSpPr>
          <p:spPr>
            <a:xfrm>
              <a:off x="3375454" y="29139962"/>
              <a:ext cx="417841" cy="1465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487503BA-7AC9-27F7-0F3D-9A82F6805189}"/>
                </a:ext>
              </a:extLst>
            </p:cNvPr>
            <p:cNvSpPr/>
            <p:nvPr/>
          </p:nvSpPr>
          <p:spPr>
            <a:xfrm>
              <a:off x="11711194" y="27358217"/>
              <a:ext cx="2551410" cy="1738582"/>
            </a:xfrm>
            <a:prstGeom prst="roundRect">
              <a:avLst/>
            </a:prstGeom>
            <a:solidFill>
              <a:schemeClr val="accent2">
                <a:lumMod val="40000"/>
                <a:lumOff val="6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Study exit</a:t>
              </a:r>
            </a:p>
            <a:p>
              <a:pPr algn="ctr"/>
              <a:r>
                <a:rPr lang="en-US" sz="2500" b="1" dirty="0">
                  <a:solidFill>
                    <a:schemeClr val="tx1"/>
                  </a:solidFill>
                </a:rPr>
                <a:t>Week 48</a:t>
              </a:r>
            </a:p>
          </p:txBody>
        </p:sp>
        <p:cxnSp>
          <p:nvCxnSpPr>
            <p:cNvPr id="36" name="Straight Arrow Connector 35">
              <a:extLst>
                <a:ext uri="{FF2B5EF4-FFF2-40B4-BE49-F238E27FC236}">
                  <a16:creationId xmlns:a16="http://schemas.microsoft.com/office/drawing/2014/main" id="{81104AE5-5771-5F50-0687-0144D1948E61}"/>
                </a:ext>
              </a:extLst>
            </p:cNvPr>
            <p:cNvCxnSpPr>
              <a:cxnSpLocks/>
            </p:cNvCxnSpPr>
            <p:nvPr/>
          </p:nvCxnSpPr>
          <p:spPr>
            <a:xfrm flipV="1">
              <a:off x="11009876" y="29161506"/>
              <a:ext cx="417841" cy="1206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857013F-C039-9557-BAD9-12B7A89F5332}"/>
                </a:ext>
              </a:extLst>
            </p:cNvPr>
            <p:cNvCxnSpPr>
              <a:cxnSpLocks/>
            </p:cNvCxnSpPr>
            <p:nvPr/>
          </p:nvCxnSpPr>
          <p:spPr>
            <a:xfrm>
              <a:off x="11009876" y="27284964"/>
              <a:ext cx="417841" cy="1465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EE583225-FABA-BCC1-6647-50AA90A950A8}"/>
                </a:ext>
              </a:extLst>
            </p:cNvPr>
            <p:cNvSpPr/>
            <p:nvPr/>
          </p:nvSpPr>
          <p:spPr>
            <a:xfrm>
              <a:off x="7542465" y="25903896"/>
              <a:ext cx="3213475" cy="1489587"/>
            </a:xfrm>
            <a:prstGeom prst="roundRect">
              <a:avLst/>
            </a:prstGeom>
            <a:solidFill>
              <a:srgbClr val="F8A19A"/>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Sample collection</a:t>
              </a:r>
            </a:p>
            <a:p>
              <a:pPr algn="ctr"/>
              <a:r>
                <a:rPr lang="en-US" sz="2500" b="1" dirty="0">
                  <a:solidFill>
                    <a:schemeClr val="tx1"/>
                  </a:solidFill>
                </a:rPr>
                <a:t>-EDs 0-20</a:t>
              </a:r>
            </a:p>
          </p:txBody>
        </p:sp>
        <p:sp>
          <p:nvSpPr>
            <p:cNvPr id="47" name="Rectangle: Rounded Corners 46">
              <a:extLst>
                <a:ext uri="{FF2B5EF4-FFF2-40B4-BE49-F238E27FC236}">
                  <a16:creationId xmlns:a16="http://schemas.microsoft.com/office/drawing/2014/main" id="{FE484686-65F2-A0C9-F626-37BDDF0635FB}"/>
                </a:ext>
              </a:extLst>
            </p:cNvPr>
            <p:cNvSpPr/>
            <p:nvPr/>
          </p:nvSpPr>
          <p:spPr>
            <a:xfrm>
              <a:off x="7542466" y="29298490"/>
              <a:ext cx="3213474" cy="1489587"/>
            </a:xfrm>
            <a:prstGeom prst="roundRect">
              <a:avLst/>
            </a:prstGeom>
            <a:solidFill>
              <a:srgbClr val="9BC9F7"/>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en-US" sz="2500" b="1" i="0" u="none" strike="noStrike" cap="none" normalizeH="0" baseline="0" dirty="0">
                  <a:ln>
                    <a:noFill/>
                  </a:ln>
                  <a:solidFill>
                    <a:schemeClr val="tx1"/>
                  </a:solidFill>
                  <a:effectLst/>
                  <a:latin typeface="Arial" panose="020B0604020202020204" pitchFamily="34" charset="0"/>
                </a:rPr>
                <a:t>Sample collection</a:t>
              </a:r>
            </a:p>
            <a:p>
              <a:pPr algn="ctr"/>
              <a:r>
                <a:rPr lang="en-US" altLang="en-US" sz="2500" b="1" dirty="0">
                  <a:solidFill>
                    <a:schemeClr val="tx1"/>
                  </a:solidFill>
                  <a:latin typeface="Arial" panose="020B0604020202020204" pitchFamily="34" charset="0"/>
                </a:rPr>
                <a:t>-Weeks 0, 24, 48</a:t>
              </a:r>
            </a:p>
            <a:p>
              <a:pPr algn="ctr"/>
              <a:r>
                <a:rPr lang="en-US" altLang="en-US" sz="2500" b="1" dirty="0">
                  <a:solidFill>
                    <a:schemeClr val="tx1"/>
                  </a:solidFill>
                  <a:latin typeface="Arial" panose="020B0604020202020204" pitchFamily="34" charset="0"/>
                </a:rPr>
                <a:t>-Ad Hoc for EDs</a:t>
              </a:r>
              <a:endParaRPr kumimoji="0" lang="en-US" altLang="en-US" sz="2500" b="1" i="0" u="none" strike="noStrike" cap="none" normalizeH="0" baseline="0" dirty="0">
                <a:ln>
                  <a:noFill/>
                </a:ln>
                <a:solidFill>
                  <a:schemeClr val="tx1"/>
                </a:solidFill>
                <a:effectLst/>
                <a:latin typeface="Arial" panose="020B0604020202020204" pitchFamily="34" charset="0"/>
              </a:endParaRPr>
            </a:p>
          </p:txBody>
        </p:sp>
        <p:cxnSp>
          <p:nvCxnSpPr>
            <p:cNvPr id="52" name="Straight Arrow Connector 51">
              <a:extLst>
                <a:ext uri="{FF2B5EF4-FFF2-40B4-BE49-F238E27FC236}">
                  <a16:creationId xmlns:a16="http://schemas.microsoft.com/office/drawing/2014/main" id="{B46EC00C-4DB4-F05A-0706-49059BE30A3D}"/>
                </a:ext>
              </a:extLst>
            </p:cNvPr>
            <p:cNvCxnSpPr>
              <a:cxnSpLocks/>
            </p:cNvCxnSpPr>
            <p:nvPr/>
          </p:nvCxnSpPr>
          <p:spPr>
            <a:xfrm>
              <a:off x="6668392" y="26795258"/>
              <a:ext cx="4208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B3CDFCA-6183-81F4-CB2A-D2081B68E5DC}"/>
                </a:ext>
              </a:extLst>
            </p:cNvPr>
            <p:cNvCxnSpPr>
              <a:cxnSpLocks/>
            </p:cNvCxnSpPr>
            <p:nvPr/>
          </p:nvCxnSpPr>
          <p:spPr>
            <a:xfrm>
              <a:off x="6671001" y="30056423"/>
              <a:ext cx="4208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
            <a:extLst>
              <a:ext uri="{FF2B5EF4-FFF2-40B4-BE49-F238E27FC236}">
                <a16:creationId xmlns:a16="http://schemas.microsoft.com/office/drawing/2014/main" id="{1E63D3F7-3DAD-6AEC-2C4B-7E98579FC4DC}"/>
              </a:ext>
            </a:extLst>
          </p:cNvPr>
          <p:cNvSpPr>
            <a:spLocks noChangeArrowheads="1"/>
          </p:cNvSpPr>
          <p:nvPr/>
        </p:nvSpPr>
        <p:spPr bwMode="auto">
          <a:xfrm>
            <a:off x="-10515362" y="16755797"/>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E5F70164-B1A4-4E9B-900D-1D245EB1F66D}"/>
              </a:ext>
            </a:extLst>
          </p:cNvPr>
          <p:cNvPicPr>
            <a:picLocks noChangeAspect="1"/>
          </p:cNvPicPr>
          <p:nvPr/>
        </p:nvPicPr>
        <p:blipFill>
          <a:blip r:embed="rId9"/>
          <a:stretch>
            <a:fillRect/>
          </a:stretch>
        </p:blipFill>
        <p:spPr>
          <a:xfrm>
            <a:off x="45519596" y="27389575"/>
            <a:ext cx="3824103" cy="2905951"/>
          </a:xfrm>
          <a:prstGeom prst="rect">
            <a:avLst/>
          </a:prstGeom>
        </p:spPr>
      </p:pic>
      <p:sp>
        <p:nvSpPr>
          <p:cNvPr id="16" name="TextBox 15">
            <a:extLst>
              <a:ext uri="{FF2B5EF4-FFF2-40B4-BE49-F238E27FC236}">
                <a16:creationId xmlns:a16="http://schemas.microsoft.com/office/drawing/2014/main" id="{13720B2A-4C85-A79C-4EB6-934706ABCE24}"/>
              </a:ext>
            </a:extLst>
          </p:cNvPr>
          <p:cNvSpPr txBox="1"/>
          <p:nvPr/>
        </p:nvSpPr>
        <p:spPr>
          <a:xfrm>
            <a:off x="41218338" y="31763599"/>
            <a:ext cx="8837539"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Arial" panose="020B0604020202020204" pitchFamily="34" charset="0"/>
              </a:rPr>
              <a:t>PB0296 </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USANZ Poster 2014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581</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USANZ Poster 2014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Hilary Summer Markoe</cp:lastModifiedBy>
  <cp:revision>47</cp:revision>
  <dcterms:modified xsi:type="dcterms:W3CDTF">2025-05-20T15:16:23Z</dcterms:modified>
</cp:coreProperties>
</file>