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Lst>
  <p:notesMasterIdLst>
    <p:notesMasterId r:id="rId6"/>
  </p:notesMasterIdLst>
  <p:sldIdLst>
    <p:sldId id="256" r:id="rId5"/>
  </p:sldIdLst>
  <p:sldSz cx="50399950" cy="323992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850" userDrawn="1">
          <p15:clr>
            <a:srgbClr val="A4A3A4"/>
          </p15:clr>
        </p15:guide>
        <p15:guide id="2" pos="15881" userDrawn="1">
          <p15:clr>
            <a:srgbClr val="A4A3A4"/>
          </p15:clr>
        </p15:guide>
        <p15:guide id="3" orient="horz" pos="1020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CE207-B60D-560E-5E2D-04443E9193EB}" name="Shelby Domino" initials="SD" userId="S::sdomino@athn.org::178d53b9-7136-4d26-9389-eb9bc5b74ab4" providerId="AD"/>
  <p188:author id="{51AD0520-B847-1569-CC56-5AF90F17B637}" name="Hilary Summer Markoe" initials="" userId="S::hsummermarkoe@athn.org::8ea85fb8-ce02-4143-a9ce-ad8439c75b09" providerId="AD"/>
  <p188:author id="{1FF87832-DDFD-5FB7-8EE1-A3EB51DD05D5}" name="Ruthvik Malladi" initials="RM" userId="S::ruthvik@hemab.com::82ce40f2-d52e-40fa-b3b1-78c1313ca1fc" providerId="AD"/>
  <p188:author id="{EE6CF182-F31F-8337-9D57-17138475591D}" name="Laurie LaRusso" initials="LL" userId="Laurie LaRusso" providerId="None"/>
  <p188:author id="{27E8F7D0-21B1-A798-48B1-07EBF92BC7BF}" name="jigar@hemab.com" initials="ji" userId="S::urn:spo:guest#jigar@hemab.com::" providerId="AD"/>
  <p188:author id="{B8FD19D4-9A6A-2533-6807-84E0AF0A3210}" name="Beth Adamo" initials="" userId="S::badamo@encompasscnl.com::cf5c0b76-968c-4b8e-9a66-358d82bdd2be" providerId="AD"/>
  <p188:author id="{D8EA4EEE-0820-AFE6-306C-FB64EC395DFE}" name="mchitlur@med.wayne.edu" initials="mc" userId="S::urn:spo:guest#mchitlur@med.wayne.edu::" providerId="AD"/>
  <p188:author id="{A7384FEE-39EC-17BB-57F2-D4DFF0F3FE26}" name="Jigar Amin" initials="JA" userId="S::jigar@hemab.com::ef90c332-6cbf-47b2-b918-619973d27ee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9"/>
    <a:srgbClr val="F58023"/>
    <a:srgbClr val="D3691B"/>
    <a:srgbClr val="003465"/>
    <a:srgbClr val="7F6078"/>
    <a:srgbClr val="6D1F7E"/>
    <a:srgbClr val="FFDBC5"/>
    <a:srgbClr val="F78F1E"/>
    <a:srgbClr val="18589F"/>
    <a:srgbClr val="1A2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p:restoredTop sz="94694"/>
  </p:normalViewPr>
  <p:slideViewPr>
    <p:cSldViewPr snapToGrid="0">
      <p:cViewPr varScale="1">
        <p:scale>
          <a:sx n="18" d="100"/>
          <a:sy n="18" d="100"/>
        </p:scale>
        <p:origin x="1080" y="36"/>
      </p:cViewPr>
      <p:guideLst>
        <p:guide orient="horz" pos="12850"/>
        <p:guide pos="15881"/>
        <p:guide orient="horz" pos="1020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
        <p:cNvGrpSpPr/>
        <p:nvPr/>
      </p:nvGrpSpPr>
      <p:grpSpPr>
        <a:xfrm>
          <a:off x="0" y="0"/>
          <a:ext cx="0" cy="0"/>
          <a:chOff x="0" y="0"/>
          <a:chExt cx="0" cy="0"/>
        </a:xfrm>
      </p:grpSpPr>
      <p:sp>
        <p:nvSpPr>
          <p:cNvPr id="15" name="Google Shape;1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 name="Google Shape;16;p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alpha val="70980"/>
          </a:schemeClr>
        </a:solidFill>
        <a:effectLst/>
      </p:bgPr>
    </p:bg>
    <p:spTree>
      <p:nvGrpSpPr>
        <p:cNvPr id="1" name="Shape 5"/>
        <p:cNvGrpSpPr/>
        <p:nvPr/>
      </p:nvGrpSpPr>
      <p:grpSpPr>
        <a:xfrm>
          <a:off x="0" y="0"/>
          <a:ext cx="0" cy="0"/>
          <a:chOff x="0" y="0"/>
          <a:chExt cx="0" cy="0"/>
        </a:xfrm>
      </p:grpSpPr>
      <p:pic>
        <p:nvPicPr>
          <p:cNvPr id="4" name="Picture 3" descr="A close-up of a flag&#10;&#10;AI-generated content may be incorrect.">
            <a:extLst>
              <a:ext uri="{FF2B5EF4-FFF2-40B4-BE49-F238E27FC236}">
                <a16:creationId xmlns:a16="http://schemas.microsoft.com/office/drawing/2014/main" id="{BA1CA4A9-0F51-38AD-CA8F-8DF5601E5777}"/>
              </a:ext>
            </a:extLst>
          </p:cNvPr>
          <p:cNvPicPr>
            <a:picLocks noChangeAspect="1"/>
          </p:cNvPicPr>
          <p:nvPr userDrawn="1"/>
        </p:nvPicPr>
        <p:blipFill>
          <a:blip r:embed="rId3"/>
          <a:stretch>
            <a:fillRect/>
          </a:stretch>
        </p:blipFill>
        <p:spPr>
          <a:xfrm>
            <a:off x="529" y="0"/>
            <a:ext cx="50398892" cy="32399288"/>
          </a:xfrm>
          <a:prstGeom prst="rect">
            <a:avLst/>
          </a:prstGeom>
        </p:spPr>
      </p:pic>
      <p:pic>
        <p:nvPicPr>
          <p:cNvPr id="10" name="Picture 9">
            <a:extLst>
              <a:ext uri="{FF2B5EF4-FFF2-40B4-BE49-F238E27FC236}">
                <a16:creationId xmlns:a16="http://schemas.microsoft.com/office/drawing/2014/main" id="{7153C913-BB92-03FE-F0FF-C8D10FBE38D9}"/>
              </a:ext>
            </a:extLst>
          </p:cNvPr>
          <p:cNvPicPr>
            <a:picLocks noChangeAspect="1"/>
          </p:cNvPicPr>
          <p:nvPr userDrawn="1"/>
        </p:nvPicPr>
        <p:blipFill>
          <a:blip r:embed="rId4"/>
          <a:stretch>
            <a:fillRect/>
          </a:stretch>
        </p:blipFill>
        <p:spPr>
          <a:xfrm>
            <a:off x="0" y="0"/>
            <a:ext cx="50399950" cy="539999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518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7"/>
        <p:cNvGrpSpPr/>
        <p:nvPr/>
      </p:nvGrpSpPr>
      <p:grpSpPr>
        <a:xfrm>
          <a:off x="0" y="0"/>
          <a:ext cx="0" cy="0"/>
          <a:chOff x="0" y="0"/>
          <a:chExt cx="0" cy="0"/>
        </a:xfrm>
      </p:grpSpPr>
      <p:pic>
        <p:nvPicPr>
          <p:cNvPr id="12" name="Picture 11">
            <a:extLst>
              <a:ext uri="{FF2B5EF4-FFF2-40B4-BE49-F238E27FC236}">
                <a16:creationId xmlns:a16="http://schemas.microsoft.com/office/drawing/2014/main" id="{424DD795-716F-B300-7697-4E0EBADBC817}"/>
              </a:ext>
            </a:extLst>
          </p:cNvPr>
          <p:cNvPicPr>
            <a:picLocks noChangeAspect="1"/>
          </p:cNvPicPr>
          <p:nvPr/>
        </p:nvPicPr>
        <p:blipFill>
          <a:blip r:embed="rId3"/>
          <a:srcRect/>
          <a:stretch/>
        </p:blipFill>
        <p:spPr>
          <a:xfrm>
            <a:off x="3180" y="7144"/>
            <a:ext cx="50404716" cy="32392144"/>
          </a:xfrm>
          <a:prstGeom prst="rect">
            <a:avLst/>
          </a:prstGeom>
        </p:spPr>
      </p:pic>
      <p:sp>
        <p:nvSpPr>
          <p:cNvPr id="7" name="Text Box 2">
            <a:extLst>
              <a:ext uri="{FF2B5EF4-FFF2-40B4-BE49-F238E27FC236}">
                <a16:creationId xmlns:a16="http://schemas.microsoft.com/office/drawing/2014/main" id="{47E32429-41D1-0302-7045-C36CF0CBA94C}"/>
              </a:ext>
            </a:extLst>
          </p:cNvPr>
          <p:cNvSpPr txBox="1">
            <a:spLocks noChangeArrowheads="1"/>
          </p:cNvSpPr>
          <p:nvPr/>
        </p:nvSpPr>
        <p:spPr bwMode="auto">
          <a:xfrm>
            <a:off x="6668392" y="761747"/>
            <a:ext cx="34348979" cy="16734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lIns="0" tIns="0" rIns="0" bIns="0" anchor="ctr"/>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a:lnSpc>
                <a:spcPts val="8200"/>
              </a:lnSpc>
            </a:pPr>
            <a:r>
              <a:rPr lang="en-US" sz="8800" dirty="0">
                <a:solidFill>
                  <a:schemeClr val="bg1"/>
                </a:solidFill>
                <a:latin typeface="+mn-lt"/>
              </a:rPr>
              <a:t>First Data from the American Thrombosis and Hemostasis Network </a:t>
            </a:r>
            <a:br>
              <a:rPr lang="en-US" sz="8800" dirty="0">
                <a:solidFill>
                  <a:schemeClr val="bg1"/>
                </a:solidFill>
                <a:latin typeface="+mn-lt"/>
              </a:rPr>
            </a:br>
            <a:r>
              <a:rPr lang="en-US" sz="8800" dirty="0">
                <a:solidFill>
                  <a:schemeClr val="bg1"/>
                </a:solidFill>
                <a:latin typeface="+mn-lt"/>
              </a:rPr>
              <a:t>ATHN Transcends: Hemophilia Gene Therapy Outcomes Arm</a:t>
            </a:r>
            <a:endParaRPr lang="en-AU" sz="8800" dirty="0">
              <a:solidFill>
                <a:schemeClr val="bg1"/>
              </a:solidFill>
              <a:latin typeface="+mn-lt"/>
              <a:ea typeface="ＭＳ Ｐゴシック"/>
            </a:endParaRPr>
          </a:p>
        </p:txBody>
      </p:sp>
      <p:sp>
        <p:nvSpPr>
          <p:cNvPr id="8" name="Text Box 40">
            <a:extLst>
              <a:ext uri="{FF2B5EF4-FFF2-40B4-BE49-F238E27FC236}">
                <a16:creationId xmlns:a16="http://schemas.microsoft.com/office/drawing/2014/main" id="{E49963F3-1151-B0C7-EF43-34850F539000}"/>
              </a:ext>
            </a:extLst>
          </p:cNvPr>
          <p:cNvSpPr txBox="1">
            <a:spLocks noChangeArrowheads="1"/>
          </p:cNvSpPr>
          <p:nvPr/>
        </p:nvSpPr>
        <p:spPr bwMode="auto">
          <a:xfrm>
            <a:off x="6668393" y="2906342"/>
            <a:ext cx="34911408" cy="2144630"/>
          </a:xfrm>
          <a:prstGeom prst="rect">
            <a:avLst/>
          </a:prstGeom>
          <a:noFill/>
          <a:ln>
            <a:noFill/>
          </a:ln>
          <a:effectLst/>
        </p:spPr>
        <p:txBody>
          <a:bodyPr lIns="0" tIns="0" rIns="0" bIns="0" anchor="t"/>
          <a:lstStyle>
            <a:lvl1pPr defTabSz="192088" eaLnBrk="0" hangingPunct="0">
              <a:defRPr sz="500">
                <a:solidFill>
                  <a:schemeClr val="tx1"/>
                </a:solidFill>
                <a:latin typeface="Times New Roman" charset="0"/>
                <a:ea typeface="ＭＳ Ｐゴシック" charset="0"/>
              </a:defRPr>
            </a:lvl1pPr>
            <a:lvl2pPr marL="742950" indent="-285750" defTabSz="192088" eaLnBrk="0" hangingPunct="0">
              <a:defRPr sz="500">
                <a:solidFill>
                  <a:schemeClr val="tx1"/>
                </a:solidFill>
                <a:latin typeface="Times New Roman" charset="0"/>
                <a:ea typeface="ＭＳ Ｐゴシック" charset="0"/>
              </a:defRPr>
            </a:lvl2pPr>
            <a:lvl3pPr marL="1143000" indent="-228600" defTabSz="192088" eaLnBrk="0" hangingPunct="0">
              <a:defRPr sz="500">
                <a:solidFill>
                  <a:schemeClr val="tx1"/>
                </a:solidFill>
                <a:latin typeface="Times New Roman" charset="0"/>
                <a:ea typeface="ＭＳ Ｐゴシック" charset="0"/>
              </a:defRPr>
            </a:lvl3pPr>
            <a:lvl4pPr marL="1600200" indent="-228600" defTabSz="192088" eaLnBrk="0" hangingPunct="0">
              <a:defRPr sz="500">
                <a:solidFill>
                  <a:schemeClr val="tx1"/>
                </a:solidFill>
                <a:latin typeface="Times New Roman" charset="0"/>
                <a:ea typeface="ＭＳ Ｐゴシック" charset="0"/>
              </a:defRPr>
            </a:lvl4pPr>
            <a:lvl5pPr marL="2057400" indent="-228600" defTabSz="192088" eaLnBrk="0" hangingPunct="0">
              <a:defRPr sz="500">
                <a:solidFill>
                  <a:schemeClr val="tx1"/>
                </a:solidFill>
                <a:latin typeface="Times New Roman" charset="0"/>
                <a:ea typeface="ＭＳ Ｐゴシック" charset="0"/>
              </a:defRPr>
            </a:lvl5pPr>
            <a:lvl6pPr marL="2514600" indent="-228600" defTabSz="1920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920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920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92088" eaLnBrk="0" fontAlgn="base" hangingPunct="0">
              <a:spcBef>
                <a:spcPct val="0"/>
              </a:spcBef>
              <a:spcAft>
                <a:spcPct val="0"/>
              </a:spcAft>
              <a:defRPr sz="500">
                <a:solidFill>
                  <a:schemeClr val="tx1"/>
                </a:solidFill>
                <a:latin typeface="Times New Roman" charset="0"/>
                <a:ea typeface="ＭＳ Ｐゴシック" charset="0"/>
              </a:defRPr>
            </a:lvl9pPr>
          </a:lstStyle>
          <a:p>
            <a:pPr marL="38100">
              <a:spcAft>
                <a:spcPts val="600"/>
              </a:spcAft>
            </a:pPr>
            <a:r>
              <a:rPr lang="en-US" sz="3200" dirty="0">
                <a:solidFill>
                  <a:schemeClr val="bg1"/>
                </a:solidFill>
                <a:latin typeface="Arial"/>
              </a:rPr>
              <a:t>Ulrike</a:t>
            </a:r>
            <a:r>
              <a:rPr lang="en-US" sz="3200" spc="150" dirty="0">
                <a:solidFill>
                  <a:schemeClr val="bg1"/>
                </a:solidFill>
                <a:latin typeface="Arial"/>
              </a:rPr>
              <a:t> </a:t>
            </a:r>
            <a:r>
              <a:rPr lang="en-US" sz="3200" dirty="0">
                <a:solidFill>
                  <a:schemeClr val="bg1"/>
                </a:solidFill>
                <a:latin typeface="Arial"/>
              </a:rPr>
              <a:t>M.</a:t>
            </a:r>
            <a:r>
              <a:rPr lang="en-US" sz="3200" spc="85" dirty="0">
                <a:solidFill>
                  <a:schemeClr val="bg1"/>
                </a:solidFill>
                <a:latin typeface="Arial"/>
              </a:rPr>
              <a:t> </a:t>
            </a:r>
            <a:r>
              <a:rPr lang="en-US" sz="3200" spc="-10" dirty="0">
                <a:solidFill>
                  <a:schemeClr val="bg1"/>
                </a:solidFill>
                <a:latin typeface="Arial"/>
              </a:rPr>
              <a:t>Reiss</a:t>
            </a:r>
            <a:r>
              <a:rPr lang="en-US" sz="3200" spc="-15" baseline="32679" dirty="0">
                <a:solidFill>
                  <a:schemeClr val="bg1"/>
                </a:solidFill>
                <a:latin typeface="Arial"/>
              </a:rPr>
              <a:t>1</a:t>
            </a:r>
            <a:r>
              <a:rPr lang="en-US" sz="3200" spc="-10" dirty="0">
                <a:solidFill>
                  <a:schemeClr val="bg1"/>
                </a:solidFill>
                <a:latin typeface="Arial"/>
              </a:rPr>
              <a:t>;</a:t>
            </a:r>
            <a:r>
              <a:rPr lang="en-US" sz="3200" spc="10" dirty="0">
                <a:solidFill>
                  <a:schemeClr val="bg1"/>
                </a:solidFill>
                <a:latin typeface="Arial"/>
              </a:rPr>
              <a:t> Nabil Daoud</a:t>
            </a:r>
            <a:r>
              <a:rPr lang="en-US" sz="3200" spc="10" baseline="30000" dirty="0">
                <a:solidFill>
                  <a:schemeClr val="bg1"/>
                </a:solidFill>
                <a:latin typeface="Arial"/>
              </a:rPr>
              <a:t>2</a:t>
            </a:r>
            <a:r>
              <a:rPr lang="en-US" sz="3200" spc="10" dirty="0">
                <a:solidFill>
                  <a:schemeClr val="bg1"/>
                </a:solidFill>
                <a:latin typeface="Arial"/>
              </a:rPr>
              <a:t>; </a:t>
            </a:r>
            <a:r>
              <a:rPr lang="en-US" sz="3200" spc="75" dirty="0">
                <a:solidFill>
                  <a:schemeClr val="bg1"/>
                </a:solidFill>
                <a:latin typeface="Arial"/>
              </a:rPr>
              <a:t>Annette</a:t>
            </a:r>
            <a:r>
              <a:rPr lang="en-US" sz="3200" spc="80" dirty="0">
                <a:solidFill>
                  <a:schemeClr val="bg1"/>
                </a:solidFill>
                <a:latin typeface="Arial"/>
              </a:rPr>
              <a:t> </a:t>
            </a:r>
            <a:r>
              <a:rPr lang="en-US" sz="3200" dirty="0">
                <a:solidFill>
                  <a:schemeClr val="bg1"/>
                </a:solidFill>
                <a:latin typeface="Arial"/>
              </a:rPr>
              <a:t>Von</a:t>
            </a:r>
            <a:r>
              <a:rPr lang="en-US" sz="3200" spc="155" dirty="0">
                <a:solidFill>
                  <a:schemeClr val="bg1"/>
                </a:solidFill>
                <a:latin typeface="Arial"/>
              </a:rPr>
              <a:t> </a:t>
            </a:r>
            <a:r>
              <a:rPr lang="en-US" sz="3200" dirty="0">
                <a:solidFill>
                  <a:schemeClr val="bg1"/>
                </a:solidFill>
                <a:latin typeface="Arial"/>
              </a:rPr>
              <a:t>Drygalski</a:t>
            </a:r>
            <a:r>
              <a:rPr lang="en-US" sz="3200" baseline="32679" dirty="0">
                <a:solidFill>
                  <a:schemeClr val="bg1"/>
                </a:solidFill>
                <a:latin typeface="Arial"/>
              </a:rPr>
              <a:t>3</a:t>
            </a:r>
            <a:r>
              <a:rPr lang="en-US" sz="3200" spc="85" dirty="0">
                <a:solidFill>
                  <a:schemeClr val="bg1"/>
                </a:solidFill>
                <a:latin typeface="Arial"/>
              </a:rPr>
              <a:t>; </a:t>
            </a:r>
            <a:r>
              <a:rPr lang="en-US" sz="3200" spc="55" dirty="0">
                <a:solidFill>
                  <a:schemeClr val="bg1"/>
                </a:solidFill>
                <a:latin typeface="Arial"/>
              </a:rPr>
              <a:t>Kenneth</a:t>
            </a:r>
            <a:r>
              <a:rPr lang="en-US" sz="3200" spc="150" dirty="0">
                <a:solidFill>
                  <a:schemeClr val="bg1"/>
                </a:solidFill>
                <a:latin typeface="Arial"/>
              </a:rPr>
              <a:t> </a:t>
            </a:r>
            <a:r>
              <a:rPr lang="en-US" sz="3200" dirty="0">
                <a:solidFill>
                  <a:schemeClr val="bg1"/>
                </a:solidFill>
                <a:latin typeface="Arial"/>
              </a:rPr>
              <a:t>Friedman</a:t>
            </a:r>
            <a:r>
              <a:rPr lang="en-US" sz="3200" baseline="32679" dirty="0">
                <a:solidFill>
                  <a:schemeClr val="bg1"/>
                </a:solidFill>
                <a:latin typeface="Arial"/>
              </a:rPr>
              <a:t>4</a:t>
            </a:r>
            <a:r>
              <a:rPr lang="en-US" sz="3200" dirty="0">
                <a:solidFill>
                  <a:schemeClr val="bg1"/>
                </a:solidFill>
                <a:latin typeface="Arial"/>
              </a:rPr>
              <a:t>;</a:t>
            </a:r>
            <a:r>
              <a:rPr lang="en-US" sz="3200" spc="15" dirty="0">
                <a:solidFill>
                  <a:schemeClr val="bg1"/>
                </a:solidFill>
                <a:latin typeface="Arial"/>
              </a:rPr>
              <a:t> </a:t>
            </a:r>
            <a:r>
              <a:rPr lang="en-US" sz="3200" dirty="0">
                <a:solidFill>
                  <a:schemeClr val="bg1"/>
                </a:solidFill>
                <a:latin typeface="Arial"/>
              </a:rPr>
              <a:t>Andrew</a:t>
            </a:r>
            <a:r>
              <a:rPr lang="en-US" sz="3200" spc="150" dirty="0">
                <a:solidFill>
                  <a:schemeClr val="bg1"/>
                </a:solidFill>
                <a:latin typeface="Arial"/>
              </a:rPr>
              <a:t> </a:t>
            </a:r>
            <a:r>
              <a:rPr lang="en-US" sz="3200" spc="60" dirty="0">
                <a:solidFill>
                  <a:schemeClr val="bg1"/>
                </a:solidFill>
                <a:latin typeface="Arial"/>
              </a:rPr>
              <a:t>Leavitt</a:t>
            </a:r>
            <a:r>
              <a:rPr lang="en-US" sz="3200" spc="89" baseline="32679" dirty="0">
                <a:solidFill>
                  <a:schemeClr val="bg1"/>
                </a:solidFill>
                <a:latin typeface="Arial"/>
              </a:rPr>
              <a:t>5</a:t>
            </a:r>
            <a:r>
              <a:rPr lang="en-US" sz="3200" spc="60" dirty="0">
                <a:solidFill>
                  <a:schemeClr val="bg1"/>
                </a:solidFill>
                <a:latin typeface="Arial"/>
              </a:rPr>
              <a:t>;</a:t>
            </a:r>
            <a:r>
              <a:rPr lang="en-US" sz="3200" spc="85" dirty="0">
                <a:solidFill>
                  <a:schemeClr val="bg1"/>
                </a:solidFill>
                <a:latin typeface="Arial"/>
              </a:rPr>
              <a:t> </a:t>
            </a:r>
            <a:r>
              <a:rPr lang="en-US" sz="3200" spc="50" dirty="0">
                <a:solidFill>
                  <a:schemeClr val="bg1"/>
                </a:solidFill>
                <a:latin typeface="Arial"/>
              </a:rPr>
              <a:t>Michael</a:t>
            </a:r>
            <a:r>
              <a:rPr lang="en-US" sz="3200" spc="155" dirty="0">
                <a:solidFill>
                  <a:schemeClr val="bg1"/>
                </a:solidFill>
                <a:latin typeface="Arial"/>
              </a:rPr>
              <a:t> </a:t>
            </a:r>
            <a:r>
              <a:rPr lang="en-US" sz="3200" dirty="0">
                <a:solidFill>
                  <a:schemeClr val="bg1"/>
                </a:solidFill>
                <a:latin typeface="Arial"/>
              </a:rPr>
              <a:t>Recht</a:t>
            </a:r>
            <a:r>
              <a:rPr lang="en-US" sz="3200" baseline="32679" dirty="0">
                <a:solidFill>
                  <a:schemeClr val="bg1"/>
                </a:solidFill>
                <a:latin typeface="Arial"/>
              </a:rPr>
              <a:t>6,7</a:t>
            </a:r>
            <a:r>
              <a:rPr lang="en-US" sz="3200" dirty="0">
                <a:solidFill>
                  <a:schemeClr val="bg1"/>
                </a:solidFill>
                <a:latin typeface="Arial"/>
              </a:rPr>
              <a:t>;</a:t>
            </a:r>
            <a:r>
              <a:rPr lang="en-US" sz="3200" spc="10" dirty="0">
                <a:solidFill>
                  <a:schemeClr val="bg1"/>
                </a:solidFill>
                <a:latin typeface="Arial"/>
              </a:rPr>
              <a:t> Jonathan Schwartz</a:t>
            </a:r>
            <a:r>
              <a:rPr lang="en-US" sz="3200" spc="10" baseline="30000" dirty="0">
                <a:solidFill>
                  <a:schemeClr val="bg1"/>
                </a:solidFill>
                <a:latin typeface="Arial"/>
              </a:rPr>
              <a:t>2</a:t>
            </a:r>
            <a:r>
              <a:rPr lang="en-US" sz="3200" spc="10" dirty="0">
                <a:solidFill>
                  <a:schemeClr val="bg1"/>
                </a:solidFill>
                <a:latin typeface="Arial"/>
              </a:rPr>
              <a:t>; </a:t>
            </a:r>
            <a:r>
              <a:rPr lang="en-US" sz="3200" dirty="0">
                <a:solidFill>
                  <a:schemeClr val="bg1"/>
                </a:solidFill>
                <a:latin typeface="Arial"/>
              </a:rPr>
              <a:t>Tammuella</a:t>
            </a:r>
            <a:r>
              <a:rPr lang="en-US" sz="3200" spc="150" dirty="0">
                <a:solidFill>
                  <a:schemeClr val="bg1"/>
                </a:solidFill>
                <a:latin typeface="Arial"/>
              </a:rPr>
              <a:t> </a:t>
            </a:r>
            <a:r>
              <a:rPr lang="en-US" sz="3200" spc="55" dirty="0">
                <a:solidFill>
                  <a:schemeClr val="bg1"/>
                </a:solidFill>
                <a:latin typeface="Arial"/>
              </a:rPr>
              <a:t>Chrisentery-</a:t>
            </a:r>
            <a:r>
              <a:rPr lang="en-US" sz="3200" dirty="0">
                <a:solidFill>
                  <a:schemeClr val="bg1"/>
                </a:solidFill>
                <a:latin typeface="Arial"/>
              </a:rPr>
              <a:t>Singleton</a:t>
            </a:r>
            <a:r>
              <a:rPr lang="en-US" sz="3200" baseline="32679" dirty="0">
                <a:solidFill>
                  <a:schemeClr val="bg1"/>
                </a:solidFill>
                <a:latin typeface="Arial"/>
              </a:rPr>
              <a:t>2,8</a:t>
            </a:r>
            <a:r>
              <a:rPr lang="en-US" sz="3200" dirty="0">
                <a:solidFill>
                  <a:schemeClr val="bg1"/>
                </a:solidFill>
                <a:latin typeface="Arial"/>
              </a:rPr>
              <a:t>;</a:t>
            </a:r>
            <a:r>
              <a:rPr lang="en-US" sz="3200" spc="15" dirty="0">
                <a:solidFill>
                  <a:schemeClr val="bg1"/>
                </a:solidFill>
                <a:latin typeface="Arial"/>
              </a:rPr>
              <a:t> </a:t>
            </a:r>
            <a:r>
              <a:rPr lang="en-US" sz="3200" dirty="0">
                <a:solidFill>
                  <a:schemeClr val="bg1"/>
                </a:solidFill>
                <a:latin typeface="Arial"/>
              </a:rPr>
              <a:t>Janice</a:t>
            </a:r>
            <a:r>
              <a:rPr lang="en-US" sz="3200" spc="150" dirty="0">
                <a:solidFill>
                  <a:schemeClr val="bg1"/>
                </a:solidFill>
                <a:latin typeface="Arial"/>
              </a:rPr>
              <a:t> </a:t>
            </a:r>
            <a:r>
              <a:rPr lang="en-US" sz="3200" dirty="0">
                <a:solidFill>
                  <a:schemeClr val="bg1"/>
                </a:solidFill>
                <a:latin typeface="Arial"/>
              </a:rPr>
              <a:t>M.</a:t>
            </a:r>
            <a:r>
              <a:rPr lang="en-US" sz="3200" spc="85" dirty="0">
                <a:solidFill>
                  <a:schemeClr val="bg1"/>
                </a:solidFill>
                <a:latin typeface="Arial"/>
              </a:rPr>
              <a:t> </a:t>
            </a:r>
            <a:r>
              <a:rPr lang="en-US" sz="3200" spc="55" dirty="0">
                <a:solidFill>
                  <a:schemeClr val="bg1"/>
                </a:solidFill>
                <a:latin typeface="Arial"/>
              </a:rPr>
              <a:t>Staber</a:t>
            </a:r>
            <a:r>
              <a:rPr lang="en-US" sz="3200" spc="82" baseline="32679" dirty="0">
                <a:solidFill>
                  <a:schemeClr val="bg1"/>
                </a:solidFill>
                <a:latin typeface="Arial"/>
              </a:rPr>
              <a:t>9</a:t>
            </a:r>
            <a:endParaRPr lang="en-US" sz="3200" baseline="32679" dirty="0">
              <a:solidFill>
                <a:schemeClr val="bg1"/>
              </a:solidFill>
              <a:latin typeface="Arial"/>
            </a:endParaRPr>
          </a:p>
          <a:p>
            <a:pPr marL="38100">
              <a:lnSpc>
                <a:spcPts val="2800"/>
              </a:lnSpc>
              <a:spcBef>
                <a:spcPts val="505"/>
              </a:spcBef>
            </a:pPr>
            <a:r>
              <a:rPr lang="en-US" sz="1800" baseline="33333" dirty="0">
                <a:solidFill>
                  <a:schemeClr val="bg1"/>
                </a:solidFill>
                <a:latin typeface="Arial"/>
              </a:rPr>
              <a:t>1</a:t>
            </a:r>
            <a:r>
              <a:rPr lang="en-US" sz="2000" dirty="0">
                <a:solidFill>
                  <a:schemeClr val="bg1"/>
                </a:solidFill>
                <a:latin typeface="Arial"/>
              </a:rPr>
              <a:t>Hemophilia</a:t>
            </a:r>
            <a:r>
              <a:rPr lang="en-US" sz="2000" spc="65" dirty="0">
                <a:solidFill>
                  <a:schemeClr val="bg1"/>
                </a:solidFill>
                <a:latin typeface="Arial"/>
              </a:rPr>
              <a:t> </a:t>
            </a:r>
            <a:r>
              <a:rPr lang="en-US" sz="2000" dirty="0">
                <a:solidFill>
                  <a:schemeClr val="bg1"/>
                </a:solidFill>
                <a:latin typeface="Arial"/>
              </a:rPr>
              <a:t>Treatment</a:t>
            </a:r>
            <a:r>
              <a:rPr lang="en-US" sz="2000" spc="110" dirty="0">
                <a:solidFill>
                  <a:schemeClr val="bg1"/>
                </a:solidFill>
                <a:latin typeface="Arial"/>
              </a:rPr>
              <a:t> </a:t>
            </a:r>
            <a:r>
              <a:rPr lang="en-US" sz="2000" dirty="0">
                <a:solidFill>
                  <a:schemeClr val="bg1"/>
                </a:solidFill>
                <a:latin typeface="Arial"/>
              </a:rPr>
              <a:t>Center,</a:t>
            </a:r>
            <a:r>
              <a:rPr lang="en-US" sz="2000" spc="70" dirty="0">
                <a:solidFill>
                  <a:schemeClr val="bg1"/>
                </a:solidFill>
                <a:latin typeface="Arial"/>
              </a:rPr>
              <a:t> </a:t>
            </a:r>
            <a:r>
              <a:rPr lang="en-US" sz="2000" dirty="0">
                <a:solidFill>
                  <a:schemeClr val="bg1"/>
                </a:solidFill>
                <a:latin typeface="Arial"/>
              </a:rPr>
              <a:t>St.</a:t>
            </a:r>
            <a:r>
              <a:rPr lang="en-US" sz="2000" spc="25" dirty="0">
                <a:solidFill>
                  <a:schemeClr val="bg1"/>
                </a:solidFill>
                <a:latin typeface="Arial"/>
              </a:rPr>
              <a:t> </a:t>
            </a:r>
            <a:r>
              <a:rPr lang="en-US" sz="2000" dirty="0">
                <a:solidFill>
                  <a:schemeClr val="bg1"/>
                </a:solidFill>
                <a:latin typeface="Arial"/>
              </a:rPr>
              <a:t>Jude</a:t>
            </a:r>
            <a:r>
              <a:rPr lang="en-US" sz="2000" spc="110" dirty="0">
                <a:solidFill>
                  <a:schemeClr val="bg1"/>
                </a:solidFill>
                <a:latin typeface="Arial"/>
              </a:rPr>
              <a:t> </a:t>
            </a:r>
            <a:r>
              <a:rPr lang="en-US" sz="2000" dirty="0">
                <a:solidFill>
                  <a:schemeClr val="bg1"/>
                </a:solidFill>
                <a:latin typeface="Arial"/>
              </a:rPr>
              <a:t>Children’s</a:t>
            </a:r>
            <a:r>
              <a:rPr lang="en-US" sz="2000" spc="110" dirty="0">
                <a:solidFill>
                  <a:schemeClr val="bg1"/>
                </a:solidFill>
                <a:latin typeface="Arial"/>
              </a:rPr>
              <a:t> </a:t>
            </a:r>
            <a:r>
              <a:rPr lang="en-US" sz="2000" dirty="0">
                <a:solidFill>
                  <a:schemeClr val="bg1"/>
                </a:solidFill>
                <a:latin typeface="Arial"/>
              </a:rPr>
              <a:t>Research</a:t>
            </a:r>
            <a:r>
              <a:rPr lang="en-US" sz="2000" spc="110" dirty="0">
                <a:solidFill>
                  <a:schemeClr val="bg1"/>
                </a:solidFill>
                <a:latin typeface="Arial"/>
              </a:rPr>
              <a:t> </a:t>
            </a:r>
            <a:r>
              <a:rPr lang="en-US" sz="2000" dirty="0">
                <a:solidFill>
                  <a:schemeClr val="bg1"/>
                </a:solidFill>
                <a:latin typeface="Arial"/>
              </a:rPr>
              <a:t>Hospital,</a:t>
            </a:r>
            <a:r>
              <a:rPr lang="en-US" sz="2000" spc="70" dirty="0">
                <a:solidFill>
                  <a:schemeClr val="bg1"/>
                </a:solidFill>
                <a:latin typeface="Arial"/>
              </a:rPr>
              <a:t> </a:t>
            </a:r>
            <a:r>
              <a:rPr lang="en-US" sz="2000" dirty="0">
                <a:solidFill>
                  <a:schemeClr val="bg1"/>
                </a:solidFill>
                <a:latin typeface="Arial"/>
              </a:rPr>
              <a:t>Memphis,</a:t>
            </a:r>
            <a:r>
              <a:rPr lang="en-US" sz="2000" spc="25" dirty="0">
                <a:solidFill>
                  <a:schemeClr val="bg1"/>
                </a:solidFill>
                <a:latin typeface="Arial"/>
              </a:rPr>
              <a:t> </a:t>
            </a:r>
            <a:r>
              <a:rPr lang="en-US" sz="2000" dirty="0">
                <a:solidFill>
                  <a:schemeClr val="bg1"/>
                </a:solidFill>
                <a:latin typeface="Arial"/>
              </a:rPr>
              <a:t>TN,</a:t>
            </a:r>
            <a:r>
              <a:rPr lang="en-US" sz="2000" spc="65" dirty="0">
                <a:solidFill>
                  <a:schemeClr val="bg1"/>
                </a:solidFill>
                <a:latin typeface="Arial"/>
              </a:rPr>
              <a:t> </a:t>
            </a:r>
            <a:r>
              <a:rPr lang="en-US" sz="2000" dirty="0">
                <a:solidFill>
                  <a:schemeClr val="bg1"/>
                </a:solidFill>
                <a:latin typeface="Arial"/>
              </a:rPr>
              <a:t>USA; </a:t>
            </a:r>
            <a:r>
              <a:rPr lang="en-US" sz="1800" baseline="33333" dirty="0">
                <a:solidFill>
                  <a:schemeClr val="bg1"/>
                </a:solidFill>
                <a:latin typeface="Arial"/>
              </a:rPr>
              <a:t>2</a:t>
            </a:r>
            <a:r>
              <a:rPr lang="en-US" sz="2000" dirty="0">
                <a:solidFill>
                  <a:schemeClr val="bg1"/>
                </a:solidFill>
                <a:latin typeface="Arial"/>
              </a:rPr>
              <a:t>American</a:t>
            </a:r>
            <a:r>
              <a:rPr lang="en-US" sz="2000" spc="100" dirty="0">
                <a:solidFill>
                  <a:schemeClr val="bg1"/>
                </a:solidFill>
                <a:latin typeface="Arial"/>
              </a:rPr>
              <a:t> </a:t>
            </a:r>
            <a:r>
              <a:rPr lang="en-US" sz="2000" dirty="0">
                <a:solidFill>
                  <a:schemeClr val="bg1"/>
                </a:solidFill>
                <a:latin typeface="Arial"/>
              </a:rPr>
              <a:t>Thrombosis</a:t>
            </a:r>
            <a:r>
              <a:rPr lang="en-US" sz="2000" spc="145" dirty="0">
                <a:solidFill>
                  <a:schemeClr val="bg1"/>
                </a:solidFill>
                <a:latin typeface="Arial"/>
              </a:rPr>
              <a:t> </a:t>
            </a:r>
            <a:r>
              <a:rPr lang="en-US" sz="2000" dirty="0">
                <a:solidFill>
                  <a:schemeClr val="bg1"/>
                </a:solidFill>
                <a:latin typeface="Arial"/>
              </a:rPr>
              <a:t>and</a:t>
            </a:r>
            <a:r>
              <a:rPr lang="en-US" sz="2000" spc="145" dirty="0">
                <a:solidFill>
                  <a:schemeClr val="bg1"/>
                </a:solidFill>
                <a:latin typeface="Arial"/>
              </a:rPr>
              <a:t> </a:t>
            </a:r>
            <a:r>
              <a:rPr lang="en-US" sz="2000" dirty="0">
                <a:solidFill>
                  <a:schemeClr val="bg1"/>
                </a:solidFill>
                <a:latin typeface="Arial"/>
              </a:rPr>
              <a:t>Hemostasis</a:t>
            </a:r>
            <a:r>
              <a:rPr lang="en-US" sz="2000" spc="145" dirty="0">
                <a:solidFill>
                  <a:schemeClr val="bg1"/>
                </a:solidFill>
                <a:latin typeface="Arial"/>
              </a:rPr>
              <a:t> </a:t>
            </a:r>
            <a:r>
              <a:rPr lang="en-US" sz="2000" dirty="0">
                <a:solidFill>
                  <a:schemeClr val="bg1"/>
                </a:solidFill>
                <a:latin typeface="Arial"/>
              </a:rPr>
              <a:t>Network,</a:t>
            </a:r>
            <a:r>
              <a:rPr lang="en-US" sz="2000" spc="95" dirty="0">
                <a:solidFill>
                  <a:schemeClr val="bg1"/>
                </a:solidFill>
                <a:latin typeface="Arial"/>
              </a:rPr>
              <a:t> </a:t>
            </a:r>
            <a:r>
              <a:rPr lang="en-US" sz="2000" dirty="0">
                <a:solidFill>
                  <a:schemeClr val="bg1"/>
                </a:solidFill>
                <a:latin typeface="Arial"/>
              </a:rPr>
              <a:t>Hickory,</a:t>
            </a:r>
            <a:r>
              <a:rPr lang="en-US" sz="2000" spc="100" dirty="0">
                <a:solidFill>
                  <a:schemeClr val="bg1"/>
                </a:solidFill>
                <a:latin typeface="Arial"/>
              </a:rPr>
              <a:t> </a:t>
            </a:r>
            <a:r>
              <a:rPr lang="en-US" sz="2000" dirty="0">
                <a:solidFill>
                  <a:schemeClr val="bg1"/>
                </a:solidFill>
                <a:latin typeface="Arial"/>
              </a:rPr>
              <a:t>NC,</a:t>
            </a:r>
            <a:r>
              <a:rPr lang="en-US" sz="2000" spc="95" dirty="0">
                <a:solidFill>
                  <a:schemeClr val="bg1"/>
                </a:solidFill>
                <a:latin typeface="Arial"/>
              </a:rPr>
              <a:t> </a:t>
            </a:r>
            <a:r>
              <a:rPr lang="en-US" sz="2000" dirty="0">
                <a:solidFill>
                  <a:schemeClr val="bg1"/>
                </a:solidFill>
                <a:latin typeface="Arial"/>
              </a:rPr>
              <a:t>USA;</a:t>
            </a:r>
            <a:r>
              <a:rPr lang="en-US" sz="2000" spc="110" dirty="0">
                <a:solidFill>
                  <a:schemeClr val="bg1"/>
                </a:solidFill>
                <a:latin typeface="Arial"/>
              </a:rPr>
              <a:t> </a:t>
            </a:r>
            <a:r>
              <a:rPr lang="en-US" sz="1800" spc="110" baseline="33333" dirty="0">
                <a:solidFill>
                  <a:schemeClr val="bg1"/>
                </a:solidFill>
                <a:latin typeface="Arial"/>
              </a:rPr>
              <a:t>3</a:t>
            </a:r>
            <a:r>
              <a:rPr lang="en-US" sz="2000" dirty="0">
                <a:solidFill>
                  <a:schemeClr val="bg1"/>
                </a:solidFill>
                <a:latin typeface="Arial"/>
              </a:rPr>
              <a:t>University</a:t>
            </a:r>
            <a:r>
              <a:rPr lang="en-US" sz="2000" spc="110" dirty="0">
                <a:solidFill>
                  <a:schemeClr val="bg1"/>
                </a:solidFill>
                <a:latin typeface="Arial"/>
              </a:rPr>
              <a:t> </a:t>
            </a:r>
            <a:r>
              <a:rPr lang="en-US" sz="2000" dirty="0">
                <a:solidFill>
                  <a:schemeClr val="bg1"/>
                </a:solidFill>
                <a:latin typeface="Arial"/>
              </a:rPr>
              <a:t>of</a:t>
            </a:r>
            <a:r>
              <a:rPr lang="en-US" sz="2000" spc="114" dirty="0">
                <a:solidFill>
                  <a:schemeClr val="bg1"/>
                </a:solidFill>
                <a:latin typeface="Arial"/>
              </a:rPr>
              <a:t> </a:t>
            </a:r>
            <a:r>
              <a:rPr lang="en-US" sz="2000" dirty="0">
                <a:solidFill>
                  <a:schemeClr val="bg1"/>
                </a:solidFill>
                <a:latin typeface="Arial"/>
              </a:rPr>
              <a:t>California</a:t>
            </a:r>
            <a:r>
              <a:rPr lang="en-US" sz="2000" spc="110" dirty="0">
                <a:solidFill>
                  <a:schemeClr val="bg1"/>
                </a:solidFill>
                <a:latin typeface="Arial"/>
              </a:rPr>
              <a:t> </a:t>
            </a:r>
            <a:r>
              <a:rPr lang="en-US" sz="2000" dirty="0">
                <a:solidFill>
                  <a:schemeClr val="bg1"/>
                </a:solidFill>
                <a:latin typeface="Arial"/>
              </a:rPr>
              <a:t>San</a:t>
            </a:r>
            <a:r>
              <a:rPr lang="en-US" sz="2000" spc="110" dirty="0">
                <a:solidFill>
                  <a:schemeClr val="bg1"/>
                </a:solidFill>
                <a:latin typeface="Arial"/>
              </a:rPr>
              <a:t> </a:t>
            </a:r>
            <a:r>
              <a:rPr lang="en-US" sz="2000" dirty="0">
                <a:solidFill>
                  <a:schemeClr val="bg1"/>
                </a:solidFill>
                <a:latin typeface="Arial"/>
              </a:rPr>
              <a:t>Diego,</a:t>
            </a:r>
            <a:r>
              <a:rPr lang="en-US" sz="2000" spc="65" dirty="0">
                <a:solidFill>
                  <a:schemeClr val="bg1"/>
                </a:solidFill>
                <a:latin typeface="Arial"/>
              </a:rPr>
              <a:t> </a:t>
            </a:r>
            <a:r>
              <a:rPr lang="en-US" sz="2000" dirty="0">
                <a:solidFill>
                  <a:schemeClr val="bg1"/>
                </a:solidFill>
                <a:latin typeface="Arial"/>
              </a:rPr>
              <a:t>San</a:t>
            </a:r>
            <a:r>
              <a:rPr lang="en-US" sz="2000" spc="110" dirty="0">
                <a:solidFill>
                  <a:schemeClr val="bg1"/>
                </a:solidFill>
                <a:latin typeface="Arial"/>
              </a:rPr>
              <a:t> </a:t>
            </a:r>
            <a:r>
              <a:rPr lang="en-US" sz="2000" dirty="0">
                <a:solidFill>
                  <a:schemeClr val="bg1"/>
                </a:solidFill>
                <a:latin typeface="Arial"/>
              </a:rPr>
              <a:t>Diego,</a:t>
            </a:r>
            <a:r>
              <a:rPr lang="en-US" sz="2000" spc="70" dirty="0">
                <a:solidFill>
                  <a:schemeClr val="bg1"/>
                </a:solidFill>
                <a:latin typeface="Arial"/>
              </a:rPr>
              <a:t> </a:t>
            </a:r>
            <a:r>
              <a:rPr lang="en-US" sz="2000" dirty="0">
                <a:solidFill>
                  <a:schemeClr val="bg1"/>
                </a:solidFill>
                <a:latin typeface="Arial"/>
              </a:rPr>
              <a:t>CA,</a:t>
            </a:r>
            <a:r>
              <a:rPr lang="en-US" sz="2000" spc="70" dirty="0">
                <a:solidFill>
                  <a:schemeClr val="bg1"/>
                </a:solidFill>
                <a:latin typeface="Arial"/>
              </a:rPr>
              <a:t> </a:t>
            </a:r>
            <a:r>
              <a:rPr lang="en-US" sz="2000" dirty="0">
                <a:solidFill>
                  <a:schemeClr val="bg1"/>
                </a:solidFill>
                <a:latin typeface="Arial"/>
              </a:rPr>
              <a:t>USA;</a:t>
            </a:r>
            <a:r>
              <a:rPr lang="en-US" sz="2000" spc="110" dirty="0">
                <a:solidFill>
                  <a:schemeClr val="bg1"/>
                </a:solidFill>
                <a:latin typeface="Arial"/>
              </a:rPr>
              <a:t> </a:t>
            </a:r>
            <a:r>
              <a:rPr lang="en-US" sz="1800" spc="110" baseline="33333" dirty="0">
                <a:solidFill>
                  <a:schemeClr val="bg1"/>
                </a:solidFill>
                <a:latin typeface="Arial"/>
              </a:rPr>
              <a:t>4</a:t>
            </a:r>
            <a:r>
              <a:rPr lang="en-US" sz="2000" dirty="0">
                <a:solidFill>
                  <a:schemeClr val="bg1"/>
                </a:solidFill>
                <a:latin typeface="Arial"/>
              </a:rPr>
              <a:t>Versiti</a:t>
            </a:r>
            <a:r>
              <a:rPr lang="en-US" sz="2000" spc="110" dirty="0">
                <a:solidFill>
                  <a:schemeClr val="bg1"/>
                </a:solidFill>
                <a:latin typeface="Arial"/>
              </a:rPr>
              <a:t> </a:t>
            </a:r>
            <a:r>
              <a:rPr lang="en-US" sz="2000" dirty="0">
                <a:solidFill>
                  <a:schemeClr val="bg1"/>
                </a:solidFill>
                <a:latin typeface="Arial"/>
              </a:rPr>
              <a:t>Blood</a:t>
            </a:r>
            <a:r>
              <a:rPr lang="en-US" sz="2000" spc="110" dirty="0">
                <a:solidFill>
                  <a:schemeClr val="bg1"/>
                </a:solidFill>
                <a:latin typeface="Arial"/>
              </a:rPr>
              <a:t> </a:t>
            </a:r>
            <a:r>
              <a:rPr lang="en-US" sz="2000" dirty="0">
                <a:solidFill>
                  <a:schemeClr val="bg1"/>
                </a:solidFill>
                <a:latin typeface="Arial"/>
              </a:rPr>
              <a:t>Research</a:t>
            </a:r>
            <a:r>
              <a:rPr lang="en-US" sz="2000" spc="110" dirty="0">
                <a:solidFill>
                  <a:schemeClr val="bg1"/>
                </a:solidFill>
                <a:latin typeface="Arial"/>
              </a:rPr>
              <a:t> </a:t>
            </a:r>
            <a:r>
              <a:rPr lang="en-US" sz="2000" dirty="0">
                <a:solidFill>
                  <a:schemeClr val="bg1"/>
                </a:solidFill>
                <a:latin typeface="Arial"/>
              </a:rPr>
              <a:t>Institute,</a:t>
            </a:r>
            <a:r>
              <a:rPr lang="en-US" sz="2000" spc="70" dirty="0">
                <a:solidFill>
                  <a:schemeClr val="bg1"/>
                </a:solidFill>
                <a:latin typeface="Arial"/>
              </a:rPr>
              <a:t> </a:t>
            </a:r>
            <a:r>
              <a:rPr lang="en-US" sz="2000" dirty="0">
                <a:solidFill>
                  <a:schemeClr val="bg1"/>
                </a:solidFill>
                <a:latin typeface="Arial"/>
              </a:rPr>
              <a:t>Blood</a:t>
            </a:r>
            <a:r>
              <a:rPr lang="en-US" sz="2000" spc="110" dirty="0">
                <a:solidFill>
                  <a:schemeClr val="bg1"/>
                </a:solidFill>
                <a:latin typeface="Arial"/>
              </a:rPr>
              <a:t> </a:t>
            </a:r>
            <a:r>
              <a:rPr lang="en-US" sz="2000" dirty="0">
                <a:solidFill>
                  <a:schemeClr val="bg1"/>
                </a:solidFill>
                <a:latin typeface="Arial"/>
              </a:rPr>
              <a:t>Center</a:t>
            </a:r>
            <a:r>
              <a:rPr lang="en-US" sz="2000" spc="110" dirty="0">
                <a:solidFill>
                  <a:schemeClr val="bg1"/>
                </a:solidFill>
                <a:latin typeface="Arial"/>
              </a:rPr>
              <a:t> </a:t>
            </a:r>
            <a:r>
              <a:rPr lang="en-US" sz="2000" dirty="0">
                <a:solidFill>
                  <a:schemeClr val="bg1"/>
                </a:solidFill>
                <a:latin typeface="Arial"/>
              </a:rPr>
              <a:t>of</a:t>
            </a:r>
            <a:r>
              <a:rPr lang="en-US" sz="2000" spc="65" dirty="0">
                <a:solidFill>
                  <a:schemeClr val="bg1"/>
                </a:solidFill>
                <a:latin typeface="Arial"/>
              </a:rPr>
              <a:t> </a:t>
            </a:r>
            <a:r>
              <a:rPr lang="en-US" sz="2000" dirty="0">
                <a:solidFill>
                  <a:schemeClr val="bg1"/>
                </a:solidFill>
                <a:latin typeface="Arial"/>
              </a:rPr>
              <a:t>Wisconsin,</a:t>
            </a:r>
            <a:r>
              <a:rPr lang="en-US" sz="2000" spc="70" dirty="0">
                <a:solidFill>
                  <a:schemeClr val="bg1"/>
                </a:solidFill>
                <a:latin typeface="Arial"/>
              </a:rPr>
              <a:t> </a:t>
            </a:r>
            <a:r>
              <a:rPr lang="en-US" sz="2000" dirty="0">
                <a:solidFill>
                  <a:schemeClr val="bg1"/>
                </a:solidFill>
                <a:latin typeface="Arial"/>
              </a:rPr>
              <a:t>Milwaukee,</a:t>
            </a:r>
            <a:r>
              <a:rPr lang="en-US" sz="2000" spc="25" dirty="0">
                <a:solidFill>
                  <a:schemeClr val="bg1"/>
                </a:solidFill>
                <a:latin typeface="Arial"/>
              </a:rPr>
              <a:t> </a:t>
            </a:r>
            <a:r>
              <a:rPr lang="en-US" sz="2000" dirty="0">
                <a:solidFill>
                  <a:schemeClr val="bg1"/>
                </a:solidFill>
                <a:latin typeface="Arial"/>
              </a:rPr>
              <a:t>WI,</a:t>
            </a:r>
            <a:r>
              <a:rPr lang="en-US" sz="2000" spc="65" dirty="0">
                <a:solidFill>
                  <a:schemeClr val="bg1"/>
                </a:solidFill>
                <a:latin typeface="Arial"/>
              </a:rPr>
              <a:t> </a:t>
            </a:r>
            <a:r>
              <a:rPr lang="en-US" sz="2000" dirty="0">
                <a:solidFill>
                  <a:schemeClr val="bg1"/>
                </a:solidFill>
                <a:latin typeface="Arial"/>
              </a:rPr>
              <a:t>USA;</a:t>
            </a:r>
            <a:r>
              <a:rPr lang="en-US" sz="2000" spc="114" dirty="0">
                <a:solidFill>
                  <a:schemeClr val="bg1"/>
                </a:solidFill>
                <a:latin typeface="Arial"/>
              </a:rPr>
              <a:t> </a:t>
            </a:r>
            <a:r>
              <a:rPr lang="en-US" sz="1800" spc="114" baseline="33333" dirty="0">
                <a:solidFill>
                  <a:schemeClr val="bg1"/>
                </a:solidFill>
                <a:latin typeface="Arial"/>
              </a:rPr>
              <a:t>5</a:t>
            </a:r>
            <a:r>
              <a:rPr lang="en-US" sz="2000" dirty="0">
                <a:solidFill>
                  <a:schemeClr val="bg1"/>
                </a:solidFill>
                <a:latin typeface="Arial"/>
              </a:rPr>
              <a:t>University</a:t>
            </a:r>
            <a:r>
              <a:rPr lang="en-US" sz="2000" spc="110" dirty="0">
                <a:solidFill>
                  <a:schemeClr val="bg1"/>
                </a:solidFill>
                <a:latin typeface="Arial"/>
              </a:rPr>
              <a:t> </a:t>
            </a:r>
            <a:r>
              <a:rPr lang="en-US" sz="2000" dirty="0">
                <a:solidFill>
                  <a:schemeClr val="bg1"/>
                </a:solidFill>
                <a:latin typeface="Arial"/>
              </a:rPr>
              <a:t>of</a:t>
            </a:r>
            <a:r>
              <a:rPr lang="en-US" sz="2000" spc="110" dirty="0">
                <a:solidFill>
                  <a:schemeClr val="bg1"/>
                </a:solidFill>
                <a:latin typeface="Arial"/>
              </a:rPr>
              <a:t> </a:t>
            </a:r>
            <a:r>
              <a:rPr lang="en-US" sz="2000" dirty="0">
                <a:solidFill>
                  <a:schemeClr val="bg1"/>
                </a:solidFill>
                <a:latin typeface="Arial"/>
              </a:rPr>
              <a:t>California</a:t>
            </a:r>
            <a:r>
              <a:rPr lang="en-US" sz="2000" spc="110" dirty="0">
                <a:solidFill>
                  <a:schemeClr val="bg1"/>
                </a:solidFill>
                <a:latin typeface="Arial"/>
              </a:rPr>
              <a:t> </a:t>
            </a:r>
            <a:r>
              <a:rPr lang="en-US" sz="2000" dirty="0">
                <a:solidFill>
                  <a:schemeClr val="bg1"/>
                </a:solidFill>
                <a:latin typeface="Arial"/>
              </a:rPr>
              <a:t>San</a:t>
            </a:r>
            <a:r>
              <a:rPr lang="en-US" sz="2000" spc="110" dirty="0">
                <a:solidFill>
                  <a:schemeClr val="bg1"/>
                </a:solidFill>
                <a:latin typeface="Arial"/>
              </a:rPr>
              <a:t> </a:t>
            </a:r>
            <a:r>
              <a:rPr lang="en-US" sz="2000" dirty="0">
                <a:solidFill>
                  <a:schemeClr val="bg1"/>
                </a:solidFill>
                <a:latin typeface="Arial"/>
              </a:rPr>
              <a:t>Francisco,</a:t>
            </a:r>
            <a:r>
              <a:rPr lang="en-US" sz="2000" spc="70" dirty="0">
                <a:solidFill>
                  <a:schemeClr val="bg1"/>
                </a:solidFill>
                <a:latin typeface="Arial"/>
              </a:rPr>
              <a:t> </a:t>
            </a:r>
            <a:r>
              <a:rPr lang="en-US" sz="2000" dirty="0">
                <a:solidFill>
                  <a:schemeClr val="bg1"/>
                </a:solidFill>
                <a:latin typeface="Arial"/>
              </a:rPr>
              <a:t>San</a:t>
            </a:r>
            <a:r>
              <a:rPr lang="en-US" sz="2000" spc="110" dirty="0">
                <a:solidFill>
                  <a:schemeClr val="bg1"/>
                </a:solidFill>
                <a:latin typeface="Arial"/>
              </a:rPr>
              <a:t> </a:t>
            </a:r>
            <a:r>
              <a:rPr lang="en-US" sz="2000" dirty="0">
                <a:solidFill>
                  <a:schemeClr val="bg1"/>
                </a:solidFill>
                <a:latin typeface="Arial"/>
              </a:rPr>
              <a:t>Francisco,</a:t>
            </a:r>
            <a:r>
              <a:rPr lang="en-US" sz="2000" spc="65" dirty="0">
                <a:solidFill>
                  <a:schemeClr val="bg1"/>
                </a:solidFill>
                <a:latin typeface="Arial"/>
              </a:rPr>
              <a:t> </a:t>
            </a:r>
            <a:r>
              <a:rPr lang="en-US" sz="2000" dirty="0">
                <a:solidFill>
                  <a:schemeClr val="bg1"/>
                </a:solidFill>
                <a:latin typeface="Arial"/>
              </a:rPr>
              <a:t>CA,</a:t>
            </a:r>
            <a:r>
              <a:rPr lang="en-US" sz="2000" spc="70" dirty="0">
                <a:solidFill>
                  <a:schemeClr val="bg1"/>
                </a:solidFill>
                <a:latin typeface="Arial"/>
              </a:rPr>
              <a:t> </a:t>
            </a:r>
            <a:r>
              <a:rPr lang="en-US" sz="2000" dirty="0">
                <a:solidFill>
                  <a:schemeClr val="bg1"/>
                </a:solidFill>
                <a:latin typeface="Arial"/>
              </a:rPr>
              <a:t>USA;</a:t>
            </a:r>
            <a:r>
              <a:rPr lang="en-US" sz="2000" spc="-35" dirty="0">
                <a:solidFill>
                  <a:schemeClr val="bg1"/>
                </a:solidFill>
                <a:latin typeface="Arial"/>
              </a:rPr>
              <a:t> </a:t>
            </a:r>
            <a:r>
              <a:rPr lang="en-US" sz="1800" spc="-15" baseline="33333" dirty="0">
                <a:solidFill>
                  <a:schemeClr val="bg1"/>
                </a:solidFill>
                <a:latin typeface="Arial"/>
              </a:rPr>
              <a:t>6</a:t>
            </a:r>
            <a:r>
              <a:rPr lang="en-US" sz="2000" spc="-10" dirty="0">
                <a:solidFill>
                  <a:schemeClr val="bg1"/>
                </a:solidFill>
                <a:latin typeface="Arial"/>
              </a:rPr>
              <a:t>Yale</a:t>
            </a:r>
            <a:r>
              <a:rPr lang="en-US" sz="2000" spc="110" dirty="0">
                <a:solidFill>
                  <a:schemeClr val="bg1"/>
                </a:solidFill>
                <a:latin typeface="Arial"/>
              </a:rPr>
              <a:t> </a:t>
            </a:r>
            <a:r>
              <a:rPr lang="en-US" sz="2000" dirty="0">
                <a:solidFill>
                  <a:schemeClr val="bg1"/>
                </a:solidFill>
                <a:latin typeface="Arial"/>
              </a:rPr>
              <a:t>School</a:t>
            </a:r>
            <a:r>
              <a:rPr lang="en-US" sz="2000" spc="110" dirty="0">
                <a:solidFill>
                  <a:schemeClr val="bg1"/>
                </a:solidFill>
                <a:latin typeface="Arial"/>
              </a:rPr>
              <a:t> </a:t>
            </a:r>
            <a:r>
              <a:rPr lang="en-US" sz="2000" dirty="0">
                <a:solidFill>
                  <a:schemeClr val="bg1"/>
                </a:solidFill>
                <a:latin typeface="Arial"/>
              </a:rPr>
              <a:t>of</a:t>
            </a:r>
            <a:r>
              <a:rPr lang="en-US" sz="2000" spc="110" dirty="0">
                <a:solidFill>
                  <a:schemeClr val="bg1"/>
                </a:solidFill>
                <a:latin typeface="Arial"/>
              </a:rPr>
              <a:t> </a:t>
            </a:r>
            <a:r>
              <a:rPr lang="en-US" sz="2000" dirty="0">
                <a:solidFill>
                  <a:schemeClr val="bg1"/>
                </a:solidFill>
                <a:latin typeface="Arial"/>
              </a:rPr>
              <a:t>Medicine,</a:t>
            </a:r>
            <a:r>
              <a:rPr lang="en-US" sz="2000" spc="70" dirty="0">
                <a:solidFill>
                  <a:schemeClr val="bg1"/>
                </a:solidFill>
                <a:latin typeface="Arial"/>
              </a:rPr>
              <a:t> </a:t>
            </a:r>
            <a:r>
              <a:rPr lang="en-US" sz="2000" dirty="0">
                <a:solidFill>
                  <a:schemeClr val="bg1"/>
                </a:solidFill>
                <a:latin typeface="Arial"/>
              </a:rPr>
              <a:t>New</a:t>
            </a:r>
            <a:r>
              <a:rPr lang="en-US" sz="2000" spc="110" dirty="0">
                <a:solidFill>
                  <a:schemeClr val="bg1"/>
                </a:solidFill>
                <a:latin typeface="Arial"/>
              </a:rPr>
              <a:t> </a:t>
            </a:r>
            <a:r>
              <a:rPr lang="en-US" sz="2000" dirty="0">
                <a:solidFill>
                  <a:schemeClr val="bg1"/>
                </a:solidFill>
                <a:latin typeface="Arial"/>
              </a:rPr>
              <a:t>Haven,</a:t>
            </a:r>
            <a:r>
              <a:rPr lang="en-US" sz="2000" spc="65" dirty="0">
                <a:solidFill>
                  <a:schemeClr val="bg1"/>
                </a:solidFill>
                <a:latin typeface="Arial"/>
              </a:rPr>
              <a:t> </a:t>
            </a:r>
            <a:r>
              <a:rPr lang="en-US" sz="2000" spc="-45" dirty="0">
                <a:solidFill>
                  <a:schemeClr val="bg1"/>
                </a:solidFill>
                <a:latin typeface="Arial"/>
              </a:rPr>
              <a:t>CT,</a:t>
            </a:r>
            <a:r>
              <a:rPr lang="en-US" sz="2000" spc="70" dirty="0">
                <a:solidFill>
                  <a:schemeClr val="bg1"/>
                </a:solidFill>
                <a:latin typeface="Arial"/>
              </a:rPr>
              <a:t> </a:t>
            </a:r>
            <a:r>
              <a:rPr lang="en-US" sz="2000" spc="-20" dirty="0">
                <a:solidFill>
                  <a:schemeClr val="bg1"/>
                </a:solidFill>
                <a:latin typeface="Arial"/>
              </a:rPr>
              <a:t>USA; </a:t>
            </a:r>
            <a:r>
              <a:rPr lang="en-US" sz="1800" spc="-20" baseline="33333" dirty="0">
                <a:solidFill>
                  <a:schemeClr val="bg1"/>
                </a:solidFill>
                <a:latin typeface="Arial"/>
              </a:rPr>
              <a:t>7</a:t>
            </a:r>
            <a:r>
              <a:rPr lang="en-US" sz="2000" dirty="0">
                <a:solidFill>
                  <a:schemeClr val="bg1"/>
                </a:solidFill>
                <a:latin typeface="Arial"/>
              </a:rPr>
              <a:t>National</a:t>
            </a:r>
            <a:r>
              <a:rPr lang="en-US" sz="2000" spc="145" dirty="0">
                <a:solidFill>
                  <a:schemeClr val="bg1"/>
                </a:solidFill>
                <a:latin typeface="Arial"/>
              </a:rPr>
              <a:t> </a:t>
            </a:r>
            <a:r>
              <a:rPr lang="en-US" sz="2000" dirty="0">
                <a:solidFill>
                  <a:schemeClr val="bg1"/>
                </a:solidFill>
                <a:latin typeface="Arial"/>
              </a:rPr>
              <a:t>Bleeding</a:t>
            </a:r>
            <a:r>
              <a:rPr lang="en-US" sz="2000" spc="145" dirty="0">
                <a:solidFill>
                  <a:schemeClr val="bg1"/>
                </a:solidFill>
                <a:latin typeface="Arial"/>
              </a:rPr>
              <a:t> </a:t>
            </a:r>
            <a:r>
              <a:rPr lang="en-US" sz="2000" dirty="0">
                <a:solidFill>
                  <a:schemeClr val="bg1"/>
                </a:solidFill>
                <a:latin typeface="Arial"/>
              </a:rPr>
              <a:t>Disorders</a:t>
            </a:r>
            <a:r>
              <a:rPr lang="en-US" sz="2000" spc="145" dirty="0">
                <a:solidFill>
                  <a:schemeClr val="bg1"/>
                </a:solidFill>
                <a:latin typeface="Arial"/>
              </a:rPr>
              <a:t> </a:t>
            </a:r>
            <a:r>
              <a:rPr lang="en-US" sz="2000" dirty="0">
                <a:solidFill>
                  <a:schemeClr val="bg1"/>
                </a:solidFill>
                <a:latin typeface="Arial"/>
              </a:rPr>
              <a:t>Foundation,</a:t>
            </a:r>
            <a:r>
              <a:rPr lang="en-US" sz="2000" spc="95" dirty="0">
                <a:solidFill>
                  <a:schemeClr val="bg1"/>
                </a:solidFill>
                <a:latin typeface="Arial"/>
              </a:rPr>
              <a:t> </a:t>
            </a:r>
            <a:r>
              <a:rPr lang="en-US" sz="2000" dirty="0">
                <a:solidFill>
                  <a:schemeClr val="bg1"/>
                </a:solidFill>
                <a:latin typeface="Arial"/>
              </a:rPr>
              <a:t>New</a:t>
            </a:r>
            <a:r>
              <a:rPr lang="en-US" sz="2000" spc="80" dirty="0">
                <a:solidFill>
                  <a:schemeClr val="bg1"/>
                </a:solidFill>
                <a:latin typeface="Arial"/>
              </a:rPr>
              <a:t> </a:t>
            </a:r>
            <a:r>
              <a:rPr lang="en-US" sz="2000" dirty="0">
                <a:solidFill>
                  <a:schemeClr val="bg1"/>
                </a:solidFill>
                <a:latin typeface="Arial"/>
              </a:rPr>
              <a:t>York,</a:t>
            </a:r>
            <a:r>
              <a:rPr lang="en-US" sz="2000" spc="95" dirty="0">
                <a:solidFill>
                  <a:schemeClr val="bg1"/>
                </a:solidFill>
                <a:latin typeface="Arial"/>
              </a:rPr>
              <a:t> </a:t>
            </a:r>
            <a:r>
              <a:rPr lang="en-US" sz="2000" spc="-25" dirty="0">
                <a:solidFill>
                  <a:schemeClr val="bg1"/>
                </a:solidFill>
                <a:latin typeface="Arial"/>
              </a:rPr>
              <a:t>NY,</a:t>
            </a:r>
            <a:r>
              <a:rPr lang="en-US" sz="2000" spc="100" dirty="0">
                <a:solidFill>
                  <a:schemeClr val="bg1"/>
                </a:solidFill>
                <a:latin typeface="Arial"/>
              </a:rPr>
              <a:t> </a:t>
            </a:r>
            <a:r>
              <a:rPr lang="en-US" sz="2000" dirty="0">
                <a:solidFill>
                  <a:schemeClr val="bg1"/>
                </a:solidFill>
                <a:latin typeface="Arial"/>
              </a:rPr>
              <a:t>USA;</a:t>
            </a:r>
            <a:r>
              <a:rPr lang="en-US" sz="2000" spc="145" dirty="0">
                <a:solidFill>
                  <a:schemeClr val="bg1"/>
                </a:solidFill>
                <a:latin typeface="Arial"/>
              </a:rPr>
              <a:t> </a:t>
            </a:r>
            <a:r>
              <a:rPr lang="en-US" sz="1800" baseline="33333" dirty="0">
                <a:solidFill>
                  <a:schemeClr val="bg1"/>
                </a:solidFill>
                <a:latin typeface="Arial"/>
              </a:rPr>
              <a:t>8</a:t>
            </a:r>
            <a:r>
              <a:rPr lang="en-US" sz="2000" dirty="0">
                <a:solidFill>
                  <a:schemeClr val="bg1"/>
                </a:solidFill>
                <a:latin typeface="Arial"/>
              </a:rPr>
              <a:t>Ochsner</a:t>
            </a:r>
            <a:r>
              <a:rPr lang="en-US" sz="2000" spc="145" dirty="0">
                <a:solidFill>
                  <a:schemeClr val="bg1"/>
                </a:solidFill>
                <a:latin typeface="Arial"/>
              </a:rPr>
              <a:t> </a:t>
            </a:r>
            <a:r>
              <a:rPr lang="en-US" sz="2000" dirty="0">
                <a:solidFill>
                  <a:schemeClr val="bg1"/>
                </a:solidFill>
                <a:latin typeface="Arial"/>
              </a:rPr>
              <a:t>Clinic</a:t>
            </a:r>
            <a:r>
              <a:rPr lang="en-US" sz="2000" spc="145" dirty="0">
                <a:solidFill>
                  <a:schemeClr val="bg1"/>
                </a:solidFill>
                <a:latin typeface="Arial"/>
              </a:rPr>
              <a:t> </a:t>
            </a:r>
            <a:r>
              <a:rPr lang="en-US" sz="2000" dirty="0">
                <a:solidFill>
                  <a:schemeClr val="bg1"/>
                </a:solidFill>
                <a:latin typeface="Arial"/>
              </a:rPr>
              <a:t>Foundation,</a:t>
            </a:r>
            <a:r>
              <a:rPr lang="en-US" sz="2000" spc="100" dirty="0">
                <a:solidFill>
                  <a:schemeClr val="bg1"/>
                </a:solidFill>
                <a:latin typeface="Arial"/>
              </a:rPr>
              <a:t> </a:t>
            </a:r>
            <a:r>
              <a:rPr lang="en-US" sz="2000" dirty="0">
                <a:solidFill>
                  <a:schemeClr val="bg1"/>
                </a:solidFill>
                <a:latin typeface="Arial"/>
              </a:rPr>
              <a:t>New</a:t>
            </a:r>
            <a:r>
              <a:rPr lang="en-US" sz="2000" spc="145" dirty="0">
                <a:solidFill>
                  <a:schemeClr val="bg1"/>
                </a:solidFill>
                <a:latin typeface="Arial"/>
              </a:rPr>
              <a:t> </a:t>
            </a:r>
            <a:r>
              <a:rPr lang="en-US" sz="2000" dirty="0">
                <a:solidFill>
                  <a:schemeClr val="bg1"/>
                </a:solidFill>
                <a:latin typeface="Arial"/>
              </a:rPr>
              <a:t>Orleans,</a:t>
            </a:r>
            <a:r>
              <a:rPr lang="en-US" sz="2000" spc="95" dirty="0">
                <a:solidFill>
                  <a:schemeClr val="bg1"/>
                </a:solidFill>
                <a:latin typeface="Arial"/>
              </a:rPr>
              <a:t> </a:t>
            </a:r>
            <a:r>
              <a:rPr lang="en-US" sz="2000" dirty="0">
                <a:solidFill>
                  <a:schemeClr val="bg1"/>
                </a:solidFill>
                <a:latin typeface="Arial"/>
              </a:rPr>
              <a:t>LA,</a:t>
            </a:r>
            <a:r>
              <a:rPr lang="en-US" sz="2000" spc="100" dirty="0">
                <a:solidFill>
                  <a:schemeClr val="bg1"/>
                </a:solidFill>
                <a:latin typeface="Arial"/>
              </a:rPr>
              <a:t> </a:t>
            </a:r>
            <a:r>
              <a:rPr lang="en-US" sz="2000" dirty="0">
                <a:solidFill>
                  <a:schemeClr val="bg1"/>
                </a:solidFill>
                <a:latin typeface="Arial"/>
              </a:rPr>
              <a:t>USA;</a:t>
            </a:r>
            <a:r>
              <a:rPr lang="en-US" sz="2000" spc="145" dirty="0">
                <a:solidFill>
                  <a:schemeClr val="bg1"/>
                </a:solidFill>
                <a:latin typeface="Arial"/>
              </a:rPr>
              <a:t> </a:t>
            </a:r>
            <a:r>
              <a:rPr lang="en-US" sz="1800" baseline="33333" dirty="0">
                <a:solidFill>
                  <a:schemeClr val="bg1"/>
                </a:solidFill>
                <a:latin typeface="Arial"/>
              </a:rPr>
              <a:t>9</a:t>
            </a:r>
            <a:r>
              <a:rPr lang="en-US" sz="2000" dirty="0">
                <a:solidFill>
                  <a:schemeClr val="bg1"/>
                </a:solidFill>
                <a:latin typeface="Arial"/>
              </a:rPr>
              <a:t>Iowa</a:t>
            </a:r>
            <a:r>
              <a:rPr lang="en-US" sz="2000" spc="145" dirty="0">
                <a:solidFill>
                  <a:schemeClr val="bg1"/>
                </a:solidFill>
                <a:latin typeface="Arial"/>
              </a:rPr>
              <a:t> </a:t>
            </a:r>
            <a:r>
              <a:rPr lang="en-US" sz="2000" dirty="0">
                <a:solidFill>
                  <a:schemeClr val="bg1"/>
                </a:solidFill>
                <a:latin typeface="Arial"/>
              </a:rPr>
              <a:t>Hemophilia</a:t>
            </a:r>
            <a:r>
              <a:rPr lang="en-US" sz="2000" spc="145" dirty="0">
                <a:solidFill>
                  <a:schemeClr val="bg1"/>
                </a:solidFill>
                <a:latin typeface="Arial"/>
              </a:rPr>
              <a:t> </a:t>
            </a:r>
            <a:r>
              <a:rPr lang="en-US" sz="2000" dirty="0">
                <a:solidFill>
                  <a:schemeClr val="bg1"/>
                </a:solidFill>
                <a:latin typeface="Arial"/>
              </a:rPr>
              <a:t>and</a:t>
            </a:r>
            <a:r>
              <a:rPr lang="en-US" sz="2000" spc="100" dirty="0">
                <a:solidFill>
                  <a:schemeClr val="bg1"/>
                </a:solidFill>
                <a:latin typeface="Arial"/>
              </a:rPr>
              <a:t> </a:t>
            </a:r>
            <a:r>
              <a:rPr lang="en-US" sz="2000" dirty="0">
                <a:solidFill>
                  <a:schemeClr val="bg1"/>
                </a:solidFill>
                <a:latin typeface="Arial"/>
              </a:rPr>
              <a:t>Thrombosis</a:t>
            </a:r>
            <a:r>
              <a:rPr lang="en-US" sz="2000" spc="145" dirty="0">
                <a:solidFill>
                  <a:schemeClr val="bg1"/>
                </a:solidFill>
                <a:latin typeface="Arial"/>
              </a:rPr>
              <a:t> </a:t>
            </a:r>
            <a:r>
              <a:rPr lang="en-US" sz="2000" dirty="0">
                <a:solidFill>
                  <a:schemeClr val="bg1"/>
                </a:solidFill>
                <a:latin typeface="Arial"/>
              </a:rPr>
              <a:t>Center,</a:t>
            </a:r>
            <a:r>
              <a:rPr lang="en-US" sz="2000" spc="95" dirty="0">
                <a:solidFill>
                  <a:schemeClr val="bg1"/>
                </a:solidFill>
                <a:latin typeface="Arial"/>
              </a:rPr>
              <a:t> </a:t>
            </a:r>
            <a:r>
              <a:rPr lang="en-US" sz="2000" dirty="0">
                <a:solidFill>
                  <a:schemeClr val="bg1"/>
                </a:solidFill>
                <a:latin typeface="Arial"/>
              </a:rPr>
              <a:t>Stead</a:t>
            </a:r>
            <a:r>
              <a:rPr lang="en-US" sz="2000" spc="145" dirty="0">
                <a:solidFill>
                  <a:schemeClr val="bg1"/>
                </a:solidFill>
                <a:latin typeface="Arial"/>
              </a:rPr>
              <a:t> </a:t>
            </a:r>
            <a:r>
              <a:rPr lang="en-US" sz="2000" dirty="0">
                <a:solidFill>
                  <a:schemeClr val="bg1"/>
                </a:solidFill>
                <a:latin typeface="Arial"/>
              </a:rPr>
              <a:t>Family</a:t>
            </a:r>
            <a:r>
              <a:rPr lang="en-US" sz="2000" spc="145" dirty="0">
                <a:solidFill>
                  <a:schemeClr val="bg1"/>
                </a:solidFill>
                <a:latin typeface="Arial"/>
              </a:rPr>
              <a:t> </a:t>
            </a:r>
            <a:r>
              <a:rPr lang="en-US" sz="2000" dirty="0">
                <a:solidFill>
                  <a:schemeClr val="bg1"/>
                </a:solidFill>
                <a:latin typeface="Arial"/>
              </a:rPr>
              <a:t>Department</a:t>
            </a:r>
            <a:r>
              <a:rPr lang="en-US" sz="2000" spc="145" dirty="0">
                <a:solidFill>
                  <a:schemeClr val="bg1"/>
                </a:solidFill>
                <a:latin typeface="Arial"/>
              </a:rPr>
              <a:t> </a:t>
            </a:r>
            <a:r>
              <a:rPr lang="en-US" sz="2000" dirty="0">
                <a:solidFill>
                  <a:schemeClr val="bg1"/>
                </a:solidFill>
                <a:latin typeface="Arial"/>
              </a:rPr>
              <a:t>of</a:t>
            </a:r>
            <a:r>
              <a:rPr lang="en-US" sz="2000" spc="145" dirty="0">
                <a:solidFill>
                  <a:schemeClr val="bg1"/>
                </a:solidFill>
                <a:latin typeface="Arial"/>
              </a:rPr>
              <a:t> </a:t>
            </a:r>
            <a:r>
              <a:rPr lang="en-US" sz="2000" dirty="0">
                <a:solidFill>
                  <a:schemeClr val="bg1"/>
                </a:solidFill>
                <a:latin typeface="Arial"/>
              </a:rPr>
              <a:t>Pediatrics,</a:t>
            </a:r>
            <a:r>
              <a:rPr lang="en-US" sz="2000" spc="100" dirty="0">
                <a:solidFill>
                  <a:schemeClr val="bg1"/>
                </a:solidFill>
                <a:latin typeface="Arial"/>
              </a:rPr>
              <a:t> </a:t>
            </a:r>
            <a:r>
              <a:rPr lang="en-US" sz="2000" dirty="0">
                <a:solidFill>
                  <a:schemeClr val="bg1"/>
                </a:solidFill>
                <a:latin typeface="Arial"/>
              </a:rPr>
              <a:t>University</a:t>
            </a:r>
            <a:r>
              <a:rPr lang="en-US" sz="2000" spc="145" dirty="0">
                <a:solidFill>
                  <a:schemeClr val="bg1"/>
                </a:solidFill>
                <a:latin typeface="Arial"/>
              </a:rPr>
              <a:t> </a:t>
            </a:r>
            <a:r>
              <a:rPr lang="en-US" sz="2000" dirty="0">
                <a:solidFill>
                  <a:schemeClr val="bg1"/>
                </a:solidFill>
                <a:latin typeface="Arial"/>
              </a:rPr>
              <a:t>of</a:t>
            </a:r>
            <a:r>
              <a:rPr lang="en-US" sz="2000" spc="145" dirty="0">
                <a:solidFill>
                  <a:schemeClr val="bg1"/>
                </a:solidFill>
                <a:latin typeface="Arial"/>
              </a:rPr>
              <a:t> </a:t>
            </a:r>
            <a:r>
              <a:rPr lang="en-US" sz="2000" dirty="0">
                <a:solidFill>
                  <a:schemeClr val="bg1"/>
                </a:solidFill>
                <a:latin typeface="Arial"/>
              </a:rPr>
              <a:t>Iowa,</a:t>
            </a:r>
            <a:r>
              <a:rPr lang="en-US" sz="2000" spc="95" dirty="0">
                <a:solidFill>
                  <a:schemeClr val="bg1"/>
                </a:solidFill>
                <a:latin typeface="Arial"/>
              </a:rPr>
              <a:t> </a:t>
            </a:r>
            <a:r>
              <a:rPr lang="en-US" sz="2000" dirty="0">
                <a:solidFill>
                  <a:schemeClr val="bg1"/>
                </a:solidFill>
                <a:latin typeface="Arial"/>
              </a:rPr>
              <a:t>Iowa</a:t>
            </a:r>
            <a:r>
              <a:rPr lang="en-US" sz="2000" spc="145" dirty="0">
                <a:solidFill>
                  <a:schemeClr val="bg1"/>
                </a:solidFill>
                <a:latin typeface="Arial"/>
              </a:rPr>
              <a:t> </a:t>
            </a:r>
            <a:r>
              <a:rPr lang="en-US" sz="2000" dirty="0">
                <a:solidFill>
                  <a:schemeClr val="bg1"/>
                </a:solidFill>
                <a:latin typeface="Arial"/>
              </a:rPr>
              <a:t>City,</a:t>
            </a:r>
            <a:r>
              <a:rPr lang="en-US" sz="2000" spc="100" dirty="0">
                <a:solidFill>
                  <a:schemeClr val="bg1"/>
                </a:solidFill>
                <a:latin typeface="Arial"/>
              </a:rPr>
              <a:t> </a:t>
            </a:r>
            <a:r>
              <a:rPr lang="en-US" sz="2000" dirty="0">
                <a:solidFill>
                  <a:schemeClr val="bg1"/>
                </a:solidFill>
                <a:latin typeface="Arial"/>
              </a:rPr>
              <a:t>IA,</a:t>
            </a:r>
            <a:r>
              <a:rPr lang="en-US" sz="2000" spc="95" dirty="0">
                <a:solidFill>
                  <a:schemeClr val="bg1"/>
                </a:solidFill>
                <a:latin typeface="Arial"/>
              </a:rPr>
              <a:t> </a:t>
            </a:r>
            <a:r>
              <a:rPr lang="en-US" sz="2000" spc="-25" dirty="0">
                <a:solidFill>
                  <a:schemeClr val="bg1"/>
                </a:solidFill>
                <a:latin typeface="Arial"/>
              </a:rPr>
              <a:t>USA</a:t>
            </a:r>
            <a:endParaRPr lang="en-US" sz="2000" dirty="0">
              <a:solidFill>
                <a:schemeClr val="bg1"/>
              </a:solidFill>
              <a:latin typeface="Arial"/>
            </a:endParaRPr>
          </a:p>
        </p:txBody>
      </p:sp>
      <p:sp>
        <p:nvSpPr>
          <p:cNvPr id="20" name="TextBox 19">
            <a:extLst>
              <a:ext uri="{FF2B5EF4-FFF2-40B4-BE49-F238E27FC236}">
                <a16:creationId xmlns:a16="http://schemas.microsoft.com/office/drawing/2014/main" id="{8F60ACC1-405D-E015-6998-55EA6F37C1AF}"/>
              </a:ext>
            </a:extLst>
          </p:cNvPr>
          <p:cNvSpPr txBox="1"/>
          <p:nvPr/>
        </p:nvSpPr>
        <p:spPr>
          <a:xfrm>
            <a:off x="872198" y="5960943"/>
            <a:ext cx="10616034" cy="5170646"/>
          </a:xfrm>
          <a:prstGeom prst="rect">
            <a:avLst/>
          </a:prstGeom>
          <a:noFill/>
        </p:spPr>
        <p:txBody>
          <a:bodyPr wrap="square" lIns="0" tIns="0" rIns="0" bIns="0" rtlCol="0">
            <a:spAutoFit/>
          </a:bodyPr>
          <a:lstStyle/>
          <a:p>
            <a:r>
              <a:rPr lang="en-US" sz="5400" b="1" dirty="0">
                <a:solidFill>
                  <a:srgbClr val="003465"/>
                </a:solidFill>
              </a:rPr>
              <a:t>Background</a:t>
            </a:r>
          </a:p>
          <a:p>
            <a:pPr>
              <a:lnSpc>
                <a:spcPts val="3600"/>
              </a:lnSpc>
            </a:pPr>
            <a:r>
              <a:rPr lang="en-US" sz="3200" dirty="0">
                <a:solidFill>
                  <a:srgbClr val="231F20"/>
                </a:solidFill>
              </a:rPr>
              <a:t>Adeno-associated</a:t>
            </a:r>
            <a:r>
              <a:rPr lang="en-US" sz="3200" spc="305" dirty="0">
                <a:solidFill>
                  <a:srgbClr val="231F20"/>
                </a:solidFill>
              </a:rPr>
              <a:t> </a:t>
            </a:r>
            <a:r>
              <a:rPr lang="en-US" sz="3200" dirty="0">
                <a:solidFill>
                  <a:srgbClr val="231F20"/>
                </a:solidFill>
              </a:rPr>
              <a:t>viral</a:t>
            </a:r>
            <a:r>
              <a:rPr lang="en-US" sz="3200" spc="305" dirty="0">
                <a:solidFill>
                  <a:srgbClr val="231F20"/>
                </a:solidFill>
              </a:rPr>
              <a:t> </a:t>
            </a:r>
            <a:r>
              <a:rPr lang="en-US" sz="3200" dirty="0">
                <a:solidFill>
                  <a:srgbClr val="231F20"/>
                </a:solidFill>
              </a:rPr>
              <a:t>vector</a:t>
            </a:r>
            <a:r>
              <a:rPr lang="en-US" sz="3200" spc="305" dirty="0">
                <a:solidFill>
                  <a:srgbClr val="231F20"/>
                </a:solidFill>
              </a:rPr>
              <a:t> </a:t>
            </a:r>
            <a:r>
              <a:rPr lang="en-US" sz="3200" dirty="0">
                <a:solidFill>
                  <a:srgbClr val="231F20"/>
                </a:solidFill>
              </a:rPr>
              <a:t>(AAV)-mediated</a:t>
            </a:r>
            <a:r>
              <a:rPr lang="en-US" sz="3200" spc="310" dirty="0">
                <a:solidFill>
                  <a:srgbClr val="231F20"/>
                </a:solidFill>
              </a:rPr>
              <a:t> </a:t>
            </a:r>
            <a:r>
              <a:rPr lang="en-US" sz="3200" dirty="0">
                <a:solidFill>
                  <a:srgbClr val="231F20"/>
                </a:solidFill>
              </a:rPr>
              <a:t>gene</a:t>
            </a:r>
            <a:r>
              <a:rPr lang="en-US" sz="3200" spc="305" dirty="0">
                <a:solidFill>
                  <a:srgbClr val="231F20"/>
                </a:solidFill>
              </a:rPr>
              <a:t> </a:t>
            </a:r>
            <a:r>
              <a:rPr lang="en-US" sz="3200" spc="-10" dirty="0">
                <a:solidFill>
                  <a:srgbClr val="231F20"/>
                </a:solidFill>
              </a:rPr>
              <a:t>therapy </a:t>
            </a:r>
            <a:r>
              <a:rPr lang="en-US" sz="3200" spc="50" dirty="0">
                <a:solidFill>
                  <a:srgbClr val="231F20"/>
                </a:solidFill>
              </a:rPr>
              <a:t>for</a:t>
            </a:r>
            <a:r>
              <a:rPr lang="en-US" sz="3200" spc="165" dirty="0">
                <a:solidFill>
                  <a:srgbClr val="231F20"/>
                </a:solidFill>
              </a:rPr>
              <a:t> </a:t>
            </a:r>
            <a:r>
              <a:rPr lang="en-US" sz="3200" dirty="0">
                <a:solidFill>
                  <a:srgbClr val="231F20"/>
                </a:solidFill>
              </a:rPr>
              <a:t>hemophilia</a:t>
            </a:r>
            <a:r>
              <a:rPr lang="en-US" sz="3200" spc="170" dirty="0">
                <a:solidFill>
                  <a:srgbClr val="231F20"/>
                </a:solidFill>
              </a:rPr>
              <a:t> </a:t>
            </a:r>
            <a:r>
              <a:rPr lang="en-US" sz="3200" dirty="0">
                <a:solidFill>
                  <a:srgbClr val="231F20"/>
                </a:solidFill>
              </a:rPr>
              <a:t>B</a:t>
            </a:r>
            <a:r>
              <a:rPr lang="en-US" sz="3200" spc="170" dirty="0">
                <a:solidFill>
                  <a:srgbClr val="231F20"/>
                </a:solidFill>
              </a:rPr>
              <a:t> </a:t>
            </a:r>
            <a:r>
              <a:rPr lang="en-US" sz="3200" spc="60" dirty="0">
                <a:solidFill>
                  <a:srgbClr val="231F20"/>
                </a:solidFill>
              </a:rPr>
              <a:t>(HB)</a:t>
            </a:r>
            <a:r>
              <a:rPr lang="en-US" sz="3200" spc="170" dirty="0">
                <a:solidFill>
                  <a:srgbClr val="231F20"/>
                </a:solidFill>
              </a:rPr>
              <a:t> </a:t>
            </a:r>
            <a:r>
              <a:rPr lang="en-US" sz="3200" dirty="0">
                <a:solidFill>
                  <a:srgbClr val="231F20"/>
                </a:solidFill>
              </a:rPr>
              <a:t>and</a:t>
            </a:r>
            <a:r>
              <a:rPr lang="en-US" sz="3200" spc="165" dirty="0">
                <a:solidFill>
                  <a:srgbClr val="231F20"/>
                </a:solidFill>
              </a:rPr>
              <a:t> </a:t>
            </a:r>
            <a:r>
              <a:rPr lang="en-US" sz="3200" dirty="0">
                <a:solidFill>
                  <a:srgbClr val="231F20"/>
                </a:solidFill>
              </a:rPr>
              <a:t>hemophilia</a:t>
            </a:r>
            <a:r>
              <a:rPr lang="en-US" sz="3200" spc="130" dirty="0">
                <a:solidFill>
                  <a:srgbClr val="231F20"/>
                </a:solidFill>
              </a:rPr>
              <a:t> </a:t>
            </a:r>
            <a:r>
              <a:rPr lang="en-US" sz="3200" dirty="0">
                <a:solidFill>
                  <a:srgbClr val="231F20"/>
                </a:solidFill>
              </a:rPr>
              <a:t>A</a:t>
            </a:r>
            <a:r>
              <a:rPr lang="en-US" sz="3200" spc="125" dirty="0">
                <a:solidFill>
                  <a:srgbClr val="231F20"/>
                </a:solidFill>
              </a:rPr>
              <a:t> </a:t>
            </a:r>
            <a:r>
              <a:rPr lang="en-US" sz="3200" spc="50" dirty="0">
                <a:solidFill>
                  <a:srgbClr val="231F20"/>
                </a:solidFill>
              </a:rPr>
              <a:t>(HA)</a:t>
            </a:r>
            <a:r>
              <a:rPr lang="en-US" sz="3200" spc="170" dirty="0">
                <a:solidFill>
                  <a:srgbClr val="231F20"/>
                </a:solidFill>
              </a:rPr>
              <a:t> </a:t>
            </a:r>
            <a:r>
              <a:rPr lang="en-US" sz="3200" dirty="0">
                <a:solidFill>
                  <a:srgbClr val="231F20"/>
                </a:solidFill>
              </a:rPr>
              <a:t>is</a:t>
            </a:r>
            <a:r>
              <a:rPr lang="en-US" sz="3200" spc="165" dirty="0">
                <a:solidFill>
                  <a:srgbClr val="231F20"/>
                </a:solidFill>
              </a:rPr>
              <a:t> </a:t>
            </a:r>
            <a:r>
              <a:rPr lang="en-US" sz="3200" dirty="0">
                <a:solidFill>
                  <a:srgbClr val="231F20"/>
                </a:solidFill>
              </a:rPr>
              <a:t>a</a:t>
            </a:r>
            <a:r>
              <a:rPr lang="en-US" sz="3200" spc="170" dirty="0">
                <a:solidFill>
                  <a:srgbClr val="231F20"/>
                </a:solidFill>
              </a:rPr>
              <a:t> </a:t>
            </a:r>
            <a:r>
              <a:rPr lang="en-US" sz="3200" dirty="0">
                <a:solidFill>
                  <a:srgbClr val="231F20"/>
                </a:solidFill>
              </a:rPr>
              <a:t>reality</a:t>
            </a:r>
            <a:r>
              <a:rPr lang="en-US" sz="3200" spc="170" dirty="0">
                <a:solidFill>
                  <a:srgbClr val="231F20"/>
                </a:solidFill>
              </a:rPr>
              <a:t> </a:t>
            </a:r>
            <a:r>
              <a:rPr lang="en-US" sz="3200" spc="25" dirty="0">
                <a:solidFill>
                  <a:srgbClr val="231F20"/>
                </a:solidFill>
              </a:rPr>
              <a:t>for </a:t>
            </a:r>
            <a:r>
              <a:rPr lang="en-US" sz="3200" dirty="0">
                <a:solidFill>
                  <a:srgbClr val="231F20"/>
                </a:solidFill>
              </a:rPr>
              <a:t>people</a:t>
            </a:r>
            <a:r>
              <a:rPr lang="en-US" sz="3200" spc="240" dirty="0">
                <a:solidFill>
                  <a:srgbClr val="231F20"/>
                </a:solidFill>
              </a:rPr>
              <a:t> </a:t>
            </a:r>
            <a:r>
              <a:rPr lang="en-US" sz="3200" spc="50" dirty="0">
                <a:solidFill>
                  <a:srgbClr val="231F20"/>
                </a:solidFill>
              </a:rPr>
              <a:t>with</a:t>
            </a:r>
            <a:r>
              <a:rPr lang="en-US" sz="3200" spc="240" dirty="0">
                <a:solidFill>
                  <a:srgbClr val="231F20"/>
                </a:solidFill>
              </a:rPr>
              <a:t> </a:t>
            </a:r>
            <a:r>
              <a:rPr lang="en-US" sz="3200" dirty="0">
                <a:solidFill>
                  <a:srgbClr val="231F20"/>
                </a:solidFill>
              </a:rPr>
              <a:t>hemophilia</a:t>
            </a:r>
            <a:r>
              <a:rPr lang="en-US" sz="3200" spc="245" dirty="0">
                <a:solidFill>
                  <a:srgbClr val="231F20"/>
                </a:solidFill>
              </a:rPr>
              <a:t> </a:t>
            </a:r>
            <a:r>
              <a:rPr lang="en-US" sz="3200" dirty="0">
                <a:solidFill>
                  <a:srgbClr val="231F20"/>
                </a:solidFill>
              </a:rPr>
              <a:t>(</a:t>
            </a:r>
            <a:r>
              <a:rPr lang="en-US" sz="3200" dirty="0" err="1">
                <a:solidFill>
                  <a:srgbClr val="231F20"/>
                </a:solidFill>
              </a:rPr>
              <a:t>PwH</a:t>
            </a:r>
            <a:r>
              <a:rPr lang="en-US" sz="3200" dirty="0">
                <a:solidFill>
                  <a:srgbClr val="231F20"/>
                </a:solidFill>
              </a:rPr>
              <a:t>)</a:t>
            </a:r>
            <a:r>
              <a:rPr lang="en-US" sz="3200" spc="240" dirty="0">
                <a:solidFill>
                  <a:srgbClr val="231F20"/>
                </a:solidFill>
              </a:rPr>
              <a:t> </a:t>
            </a:r>
            <a:r>
              <a:rPr lang="en-US" sz="3200" dirty="0">
                <a:solidFill>
                  <a:srgbClr val="231F20"/>
                </a:solidFill>
              </a:rPr>
              <a:t>since</a:t>
            </a:r>
            <a:r>
              <a:rPr lang="en-US" sz="3200" spc="245" dirty="0">
                <a:solidFill>
                  <a:srgbClr val="231F20"/>
                </a:solidFill>
              </a:rPr>
              <a:t> </a:t>
            </a:r>
            <a:r>
              <a:rPr lang="en-US" sz="3200" dirty="0">
                <a:solidFill>
                  <a:srgbClr val="231F20"/>
                </a:solidFill>
              </a:rPr>
              <a:t>conditional</a:t>
            </a:r>
            <a:r>
              <a:rPr lang="en-US" sz="3200" spc="240" dirty="0">
                <a:solidFill>
                  <a:srgbClr val="231F20"/>
                </a:solidFill>
              </a:rPr>
              <a:t> </a:t>
            </a:r>
            <a:r>
              <a:rPr lang="en-US" sz="3200" dirty="0">
                <a:solidFill>
                  <a:srgbClr val="231F20"/>
                </a:solidFill>
              </a:rPr>
              <a:t>approval</a:t>
            </a:r>
            <a:r>
              <a:rPr lang="en-US" sz="3200" spc="245" dirty="0">
                <a:solidFill>
                  <a:srgbClr val="231F20"/>
                </a:solidFill>
              </a:rPr>
              <a:t> </a:t>
            </a:r>
            <a:r>
              <a:rPr lang="en-US" sz="3200" spc="25" dirty="0">
                <a:solidFill>
                  <a:srgbClr val="231F20"/>
                </a:solidFill>
              </a:rPr>
              <a:t>for </a:t>
            </a:r>
            <a:r>
              <a:rPr lang="en-US" sz="3200" dirty="0">
                <a:solidFill>
                  <a:srgbClr val="231F20"/>
                </a:solidFill>
              </a:rPr>
              <a:t>marketing</a:t>
            </a:r>
            <a:r>
              <a:rPr lang="en-US" sz="3200" spc="270" dirty="0">
                <a:solidFill>
                  <a:srgbClr val="231F20"/>
                </a:solidFill>
              </a:rPr>
              <a:t> </a:t>
            </a:r>
            <a:r>
              <a:rPr lang="en-US" sz="3200" dirty="0">
                <a:solidFill>
                  <a:srgbClr val="231F20"/>
                </a:solidFill>
              </a:rPr>
              <a:t>of</a:t>
            </a:r>
            <a:r>
              <a:rPr lang="en-US" sz="3200" spc="270" dirty="0">
                <a:solidFill>
                  <a:srgbClr val="231F20"/>
                </a:solidFill>
              </a:rPr>
              <a:t> </a:t>
            </a:r>
            <a:r>
              <a:rPr lang="en-US" sz="3200" dirty="0" err="1">
                <a:solidFill>
                  <a:srgbClr val="231F20"/>
                </a:solidFill>
              </a:rPr>
              <a:t>etranacogene</a:t>
            </a:r>
            <a:r>
              <a:rPr lang="en-US" sz="3200" spc="275" dirty="0">
                <a:solidFill>
                  <a:srgbClr val="231F20"/>
                </a:solidFill>
              </a:rPr>
              <a:t> </a:t>
            </a:r>
            <a:r>
              <a:rPr lang="en-US" sz="3200" dirty="0" err="1">
                <a:solidFill>
                  <a:srgbClr val="231F20"/>
                </a:solidFill>
              </a:rPr>
              <a:t>dezaparvovec-drlb</a:t>
            </a:r>
            <a:r>
              <a:rPr lang="en-US" sz="3200" dirty="0">
                <a:solidFill>
                  <a:srgbClr val="231F20"/>
                </a:solidFill>
              </a:rPr>
              <a:t> (HEMGENIX</a:t>
            </a:r>
            <a:r>
              <a:rPr lang="en-US" sz="3200" baseline="30000" dirty="0">
                <a:solidFill>
                  <a:srgbClr val="231F20"/>
                </a:solidFill>
              </a:rPr>
              <a:t>®</a:t>
            </a:r>
            <a:r>
              <a:rPr lang="en-US" sz="3200" dirty="0">
                <a:solidFill>
                  <a:srgbClr val="231F20"/>
                </a:solidFill>
              </a:rPr>
              <a:t>)</a:t>
            </a:r>
            <a:r>
              <a:rPr lang="en-US" sz="3200" spc="270" dirty="0">
                <a:solidFill>
                  <a:srgbClr val="231F20"/>
                </a:solidFill>
              </a:rPr>
              <a:t> </a:t>
            </a:r>
            <a:r>
              <a:rPr lang="en-US" sz="3200" dirty="0">
                <a:solidFill>
                  <a:srgbClr val="231F20"/>
                </a:solidFill>
              </a:rPr>
              <a:t>and</a:t>
            </a:r>
            <a:r>
              <a:rPr lang="en-US" sz="3200" spc="275" dirty="0">
                <a:solidFill>
                  <a:srgbClr val="231F20"/>
                </a:solidFill>
              </a:rPr>
              <a:t> </a:t>
            </a:r>
            <a:r>
              <a:rPr lang="en-US" sz="3200" spc="-10" dirty="0" err="1">
                <a:solidFill>
                  <a:srgbClr val="231F20"/>
                </a:solidFill>
              </a:rPr>
              <a:t>fidanaco</a:t>
            </a:r>
            <a:r>
              <a:rPr lang="en-US" sz="3200" dirty="0" err="1">
                <a:solidFill>
                  <a:srgbClr val="231F20"/>
                </a:solidFill>
              </a:rPr>
              <a:t>gene</a:t>
            </a:r>
            <a:r>
              <a:rPr lang="en-US" sz="3200" spc="220" dirty="0">
                <a:solidFill>
                  <a:srgbClr val="231F20"/>
                </a:solidFill>
              </a:rPr>
              <a:t> </a:t>
            </a:r>
            <a:r>
              <a:rPr lang="en-US" sz="3200" dirty="0" err="1">
                <a:solidFill>
                  <a:srgbClr val="231F20"/>
                </a:solidFill>
              </a:rPr>
              <a:t>elaparvovec-</a:t>
            </a:r>
            <a:r>
              <a:rPr lang="en-US" sz="3200" spc="50" dirty="0" err="1">
                <a:solidFill>
                  <a:srgbClr val="231F20"/>
                </a:solidFill>
              </a:rPr>
              <a:t>dzkt</a:t>
            </a:r>
            <a:r>
              <a:rPr lang="en-US" sz="3200" spc="50" dirty="0">
                <a:solidFill>
                  <a:srgbClr val="231F20"/>
                </a:solidFill>
              </a:rPr>
              <a:t> (BEQVEZ</a:t>
            </a:r>
            <a:r>
              <a:rPr lang="en-US" sz="3200" spc="50" baseline="30000" dirty="0">
                <a:solidFill>
                  <a:srgbClr val="231F20"/>
                </a:solidFill>
              </a:rPr>
              <a:t>TM</a:t>
            </a:r>
            <a:r>
              <a:rPr lang="en-US" sz="3200" spc="50" dirty="0">
                <a:solidFill>
                  <a:srgbClr val="231F20"/>
                </a:solidFill>
              </a:rPr>
              <a:t>)</a:t>
            </a:r>
            <a:r>
              <a:rPr lang="en-US" sz="3200" spc="220" dirty="0">
                <a:solidFill>
                  <a:srgbClr val="231F20"/>
                </a:solidFill>
              </a:rPr>
              <a:t> </a:t>
            </a:r>
            <a:r>
              <a:rPr lang="en-US" sz="3200" spc="50" dirty="0">
                <a:solidFill>
                  <a:srgbClr val="231F20"/>
                </a:solidFill>
              </a:rPr>
              <a:t>for</a:t>
            </a:r>
            <a:r>
              <a:rPr lang="en-US" sz="3200" spc="225" dirty="0">
                <a:solidFill>
                  <a:srgbClr val="231F20"/>
                </a:solidFill>
              </a:rPr>
              <a:t> </a:t>
            </a:r>
            <a:r>
              <a:rPr lang="en-US" sz="3200" dirty="0">
                <a:solidFill>
                  <a:srgbClr val="231F20"/>
                </a:solidFill>
              </a:rPr>
              <a:t>HB,</a:t>
            </a:r>
            <a:r>
              <a:rPr lang="en-US" sz="3200" spc="175" dirty="0">
                <a:solidFill>
                  <a:srgbClr val="231F20"/>
                </a:solidFill>
              </a:rPr>
              <a:t> </a:t>
            </a:r>
            <a:r>
              <a:rPr lang="en-US" sz="3200" dirty="0">
                <a:solidFill>
                  <a:srgbClr val="231F20"/>
                </a:solidFill>
              </a:rPr>
              <a:t>and</a:t>
            </a:r>
            <a:r>
              <a:rPr lang="en-US" sz="3200" spc="220" dirty="0">
                <a:solidFill>
                  <a:srgbClr val="231F20"/>
                </a:solidFill>
              </a:rPr>
              <a:t> </a:t>
            </a:r>
            <a:r>
              <a:rPr lang="en-US" sz="3200" dirty="0" err="1">
                <a:solidFill>
                  <a:srgbClr val="231F20"/>
                </a:solidFill>
              </a:rPr>
              <a:t>valoctocogene</a:t>
            </a:r>
            <a:r>
              <a:rPr lang="en-US" sz="3200" spc="220" dirty="0">
                <a:solidFill>
                  <a:srgbClr val="231F20"/>
                </a:solidFill>
              </a:rPr>
              <a:t> </a:t>
            </a:r>
            <a:r>
              <a:rPr lang="en-US" sz="3200" spc="-10" dirty="0" err="1">
                <a:solidFill>
                  <a:srgbClr val="231F20"/>
                </a:solidFill>
              </a:rPr>
              <a:t>roxaparv</a:t>
            </a:r>
            <a:r>
              <a:rPr lang="en-US" sz="3200" dirty="0" err="1">
                <a:solidFill>
                  <a:srgbClr val="231F20"/>
                </a:solidFill>
              </a:rPr>
              <a:t>ovec-rvox</a:t>
            </a:r>
            <a:r>
              <a:rPr lang="en-US" sz="3200" spc="185" dirty="0">
                <a:solidFill>
                  <a:srgbClr val="231F20"/>
                </a:solidFill>
              </a:rPr>
              <a:t> (ROCTAVIAN</a:t>
            </a:r>
            <a:r>
              <a:rPr lang="en-US" sz="3200" spc="185" baseline="30000" dirty="0">
                <a:solidFill>
                  <a:srgbClr val="231F20"/>
                </a:solidFill>
              </a:rPr>
              <a:t>®</a:t>
            </a:r>
            <a:r>
              <a:rPr lang="en-US" sz="3200" spc="185" dirty="0">
                <a:solidFill>
                  <a:srgbClr val="231F20"/>
                </a:solidFill>
              </a:rPr>
              <a:t>) </a:t>
            </a:r>
            <a:r>
              <a:rPr lang="en-US" sz="3200" spc="50" dirty="0">
                <a:solidFill>
                  <a:srgbClr val="231F20"/>
                </a:solidFill>
              </a:rPr>
              <a:t>for</a:t>
            </a:r>
            <a:r>
              <a:rPr lang="en-US" sz="3200" spc="185" dirty="0">
                <a:solidFill>
                  <a:srgbClr val="231F20"/>
                </a:solidFill>
              </a:rPr>
              <a:t> </a:t>
            </a:r>
            <a:r>
              <a:rPr lang="en-US" sz="3200" dirty="0">
                <a:solidFill>
                  <a:srgbClr val="231F20"/>
                </a:solidFill>
              </a:rPr>
              <a:t>HA.</a:t>
            </a:r>
            <a:r>
              <a:rPr lang="en-US" sz="3200" spc="145" dirty="0">
                <a:solidFill>
                  <a:srgbClr val="231F20"/>
                </a:solidFill>
              </a:rPr>
              <a:t> </a:t>
            </a:r>
            <a:r>
              <a:rPr lang="en-US" sz="3200" dirty="0">
                <a:solidFill>
                  <a:srgbClr val="231F20"/>
                </a:solidFill>
              </a:rPr>
              <a:t>Long-</a:t>
            </a:r>
            <a:r>
              <a:rPr lang="en-US" sz="3200" spc="60" dirty="0">
                <a:solidFill>
                  <a:srgbClr val="231F20"/>
                </a:solidFill>
              </a:rPr>
              <a:t>term</a:t>
            </a:r>
            <a:r>
              <a:rPr lang="en-US" sz="3200" spc="185" dirty="0">
                <a:solidFill>
                  <a:srgbClr val="231F20"/>
                </a:solidFill>
              </a:rPr>
              <a:t> </a:t>
            </a:r>
            <a:r>
              <a:rPr lang="en-US" sz="3200" dirty="0">
                <a:solidFill>
                  <a:srgbClr val="231F20"/>
                </a:solidFill>
              </a:rPr>
              <a:t>efficacy</a:t>
            </a:r>
            <a:r>
              <a:rPr lang="en-US" sz="3200" spc="185" dirty="0">
                <a:solidFill>
                  <a:srgbClr val="231F20"/>
                </a:solidFill>
              </a:rPr>
              <a:t> </a:t>
            </a:r>
            <a:r>
              <a:rPr lang="en-US" sz="3200" dirty="0">
                <a:solidFill>
                  <a:srgbClr val="231F20"/>
                </a:solidFill>
              </a:rPr>
              <a:t>and</a:t>
            </a:r>
            <a:r>
              <a:rPr lang="en-US" sz="3200" spc="185" dirty="0">
                <a:solidFill>
                  <a:srgbClr val="231F20"/>
                </a:solidFill>
              </a:rPr>
              <a:t> </a:t>
            </a:r>
            <a:r>
              <a:rPr lang="en-US" sz="3200" dirty="0">
                <a:solidFill>
                  <a:srgbClr val="231F20"/>
                </a:solidFill>
              </a:rPr>
              <a:t>safety</a:t>
            </a:r>
            <a:r>
              <a:rPr lang="en-US" sz="3200" spc="185" dirty="0">
                <a:solidFill>
                  <a:srgbClr val="231F20"/>
                </a:solidFill>
              </a:rPr>
              <a:t> </a:t>
            </a:r>
            <a:r>
              <a:rPr lang="en-US" sz="3200" spc="-10" dirty="0">
                <a:solidFill>
                  <a:srgbClr val="231F20"/>
                </a:solidFill>
              </a:rPr>
              <a:t>information </a:t>
            </a:r>
            <a:r>
              <a:rPr lang="en-US" sz="3200" dirty="0">
                <a:solidFill>
                  <a:srgbClr val="231F20"/>
                </a:solidFill>
              </a:rPr>
              <a:t>on</a:t>
            </a:r>
            <a:r>
              <a:rPr lang="en-US" sz="3200" spc="10" dirty="0">
                <a:solidFill>
                  <a:srgbClr val="231F20"/>
                </a:solidFill>
              </a:rPr>
              <a:t> </a:t>
            </a:r>
            <a:r>
              <a:rPr lang="en-US" sz="3200" dirty="0">
                <a:solidFill>
                  <a:srgbClr val="231F20"/>
                </a:solidFill>
              </a:rPr>
              <a:t>these</a:t>
            </a:r>
            <a:r>
              <a:rPr lang="en-US" sz="3200" spc="15" dirty="0">
                <a:solidFill>
                  <a:srgbClr val="231F20"/>
                </a:solidFill>
              </a:rPr>
              <a:t> </a:t>
            </a:r>
            <a:r>
              <a:rPr lang="en-US" sz="3200" dirty="0">
                <a:solidFill>
                  <a:srgbClr val="231F20"/>
                </a:solidFill>
              </a:rPr>
              <a:t>novel</a:t>
            </a:r>
            <a:r>
              <a:rPr lang="en-US" sz="3200" spc="15" dirty="0">
                <a:solidFill>
                  <a:srgbClr val="231F20"/>
                </a:solidFill>
              </a:rPr>
              <a:t> </a:t>
            </a:r>
            <a:r>
              <a:rPr lang="en-US" sz="3200" dirty="0">
                <a:solidFill>
                  <a:srgbClr val="231F20"/>
                </a:solidFill>
              </a:rPr>
              <a:t>therapies</a:t>
            </a:r>
            <a:r>
              <a:rPr lang="en-US" sz="3200" spc="10" dirty="0">
                <a:solidFill>
                  <a:srgbClr val="231F20"/>
                </a:solidFill>
              </a:rPr>
              <a:t> </a:t>
            </a:r>
            <a:r>
              <a:rPr lang="en-US" sz="3200" dirty="0">
                <a:solidFill>
                  <a:srgbClr val="231F20"/>
                </a:solidFill>
              </a:rPr>
              <a:t>is</a:t>
            </a:r>
            <a:r>
              <a:rPr lang="en-US" sz="3200" spc="15" dirty="0">
                <a:solidFill>
                  <a:srgbClr val="231F20"/>
                </a:solidFill>
              </a:rPr>
              <a:t> </a:t>
            </a:r>
            <a:r>
              <a:rPr lang="en-US" sz="3200" spc="45" dirty="0">
                <a:solidFill>
                  <a:srgbClr val="231F20"/>
                </a:solidFill>
              </a:rPr>
              <a:t>limited</a:t>
            </a:r>
            <a:r>
              <a:rPr lang="en-US" sz="3200" spc="-10" dirty="0">
                <a:solidFill>
                  <a:srgbClr val="231F20"/>
                </a:solidFill>
              </a:rPr>
              <a:t>.</a:t>
            </a:r>
            <a:endParaRPr lang="en-US" sz="3200" dirty="0"/>
          </a:p>
          <a:p>
            <a:endParaRPr lang="en-US" sz="3600" dirty="0"/>
          </a:p>
        </p:txBody>
      </p:sp>
      <p:sp>
        <p:nvSpPr>
          <p:cNvPr id="23" name="TextBox 22">
            <a:extLst>
              <a:ext uri="{FF2B5EF4-FFF2-40B4-BE49-F238E27FC236}">
                <a16:creationId xmlns:a16="http://schemas.microsoft.com/office/drawing/2014/main" id="{E89F91C4-55B4-4C4F-6325-29CEF3D2293A}"/>
              </a:ext>
            </a:extLst>
          </p:cNvPr>
          <p:cNvSpPr txBox="1"/>
          <p:nvPr/>
        </p:nvSpPr>
        <p:spPr>
          <a:xfrm>
            <a:off x="872198" y="11036166"/>
            <a:ext cx="10616034" cy="4041171"/>
          </a:xfrm>
          <a:prstGeom prst="rect">
            <a:avLst/>
          </a:prstGeom>
          <a:noFill/>
        </p:spPr>
        <p:txBody>
          <a:bodyPr wrap="square" lIns="0" tIns="0" rIns="0" bIns="0" rtlCol="0">
            <a:spAutoFit/>
          </a:bodyPr>
          <a:lstStyle/>
          <a:p>
            <a:pPr marL="12700">
              <a:spcBef>
                <a:spcPts val="1250"/>
              </a:spcBef>
            </a:pPr>
            <a:r>
              <a:rPr lang="en-US" sz="5400" b="1" spc="-20" dirty="0">
                <a:solidFill>
                  <a:srgbClr val="1C2674"/>
                </a:solidFill>
              </a:rPr>
              <a:t>Aims</a:t>
            </a:r>
            <a:endParaRPr lang="en-US" sz="5400" dirty="0"/>
          </a:p>
          <a:p>
            <a:pPr marL="12700" marR="9525">
              <a:lnSpc>
                <a:spcPct val="101000"/>
              </a:lnSpc>
              <a:spcBef>
                <a:spcPts val="560"/>
              </a:spcBef>
            </a:pPr>
            <a:r>
              <a:rPr lang="en-US" sz="3200" dirty="0">
                <a:solidFill>
                  <a:srgbClr val="231F20"/>
                </a:solidFill>
              </a:rPr>
              <a:t>The</a:t>
            </a:r>
            <a:r>
              <a:rPr lang="en-US" sz="3200" spc="229" dirty="0">
                <a:solidFill>
                  <a:srgbClr val="231F20"/>
                </a:solidFill>
              </a:rPr>
              <a:t> </a:t>
            </a:r>
            <a:r>
              <a:rPr lang="en-US" sz="3200" dirty="0">
                <a:solidFill>
                  <a:srgbClr val="231F20"/>
                </a:solidFill>
              </a:rPr>
              <a:t>Hemophilia</a:t>
            </a:r>
            <a:r>
              <a:rPr lang="en-US" sz="3200" spc="235" dirty="0">
                <a:solidFill>
                  <a:srgbClr val="231F20"/>
                </a:solidFill>
              </a:rPr>
              <a:t> </a:t>
            </a:r>
            <a:r>
              <a:rPr lang="en-US" sz="3200" dirty="0">
                <a:solidFill>
                  <a:srgbClr val="231F20"/>
                </a:solidFill>
              </a:rPr>
              <a:t>Gene</a:t>
            </a:r>
            <a:r>
              <a:rPr lang="en-US" sz="3200" spc="210" dirty="0">
                <a:solidFill>
                  <a:srgbClr val="231F20"/>
                </a:solidFill>
              </a:rPr>
              <a:t> </a:t>
            </a:r>
            <a:r>
              <a:rPr lang="en-US" sz="3200" dirty="0">
                <a:solidFill>
                  <a:srgbClr val="231F20"/>
                </a:solidFill>
              </a:rPr>
              <a:t>Therapy</a:t>
            </a:r>
            <a:r>
              <a:rPr lang="en-US" sz="3200" spc="235" dirty="0">
                <a:solidFill>
                  <a:srgbClr val="231F20"/>
                </a:solidFill>
              </a:rPr>
              <a:t> </a:t>
            </a:r>
            <a:r>
              <a:rPr lang="en-US" sz="3200" dirty="0">
                <a:solidFill>
                  <a:srgbClr val="231F20"/>
                </a:solidFill>
              </a:rPr>
              <a:t>Outcomes</a:t>
            </a:r>
            <a:r>
              <a:rPr lang="en-US" sz="3200" spc="210" dirty="0">
                <a:solidFill>
                  <a:srgbClr val="231F20"/>
                </a:solidFill>
              </a:rPr>
              <a:t> </a:t>
            </a:r>
            <a:r>
              <a:rPr lang="en-US" sz="3200" spc="70" dirty="0">
                <a:solidFill>
                  <a:srgbClr val="231F20"/>
                </a:solidFill>
              </a:rPr>
              <a:t>Arm</a:t>
            </a:r>
            <a:r>
              <a:rPr lang="en-US" sz="3200" spc="229" dirty="0">
                <a:solidFill>
                  <a:srgbClr val="231F20"/>
                </a:solidFill>
              </a:rPr>
              <a:t> </a:t>
            </a:r>
            <a:r>
              <a:rPr lang="en-US" sz="3200" dirty="0">
                <a:solidFill>
                  <a:srgbClr val="231F20"/>
                </a:solidFill>
              </a:rPr>
              <a:t>of</a:t>
            </a:r>
            <a:r>
              <a:rPr lang="en-US" sz="3200" spc="235" dirty="0">
                <a:solidFill>
                  <a:srgbClr val="231F20"/>
                </a:solidFill>
              </a:rPr>
              <a:t> </a:t>
            </a:r>
            <a:r>
              <a:rPr lang="en-US" sz="3200" spc="-25" dirty="0">
                <a:solidFill>
                  <a:srgbClr val="231F20"/>
                </a:solidFill>
              </a:rPr>
              <a:t>the </a:t>
            </a:r>
            <a:r>
              <a:rPr lang="en-US" sz="3200" dirty="0">
                <a:solidFill>
                  <a:srgbClr val="231F20"/>
                </a:solidFill>
              </a:rPr>
              <a:t>American</a:t>
            </a:r>
            <a:r>
              <a:rPr lang="en-US" sz="3200" spc="210" dirty="0">
                <a:solidFill>
                  <a:srgbClr val="231F20"/>
                </a:solidFill>
              </a:rPr>
              <a:t> </a:t>
            </a:r>
            <a:r>
              <a:rPr lang="en-US" sz="3200" dirty="0">
                <a:solidFill>
                  <a:srgbClr val="231F20"/>
                </a:solidFill>
              </a:rPr>
              <a:t>Thrombosis</a:t>
            </a:r>
            <a:r>
              <a:rPr lang="en-US" sz="3200" spc="240" dirty="0">
                <a:solidFill>
                  <a:srgbClr val="231F20"/>
                </a:solidFill>
              </a:rPr>
              <a:t> </a:t>
            </a:r>
            <a:r>
              <a:rPr lang="en-US" sz="3200" dirty="0">
                <a:solidFill>
                  <a:srgbClr val="231F20"/>
                </a:solidFill>
              </a:rPr>
              <a:t>and</a:t>
            </a:r>
            <a:r>
              <a:rPr lang="en-US" sz="3200" spc="240" dirty="0">
                <a:solidFill>
                  <a:srgbClr val="231F20"/>
                </a:solidFill>
              </a:rPr>
              <a:t> </a:t>
            </a:r>
            <a:r>
              <a:rPr lang="en-US" sz="3200" dirty="0">
                <a:solidFill>
                  <a:srgbClr val="231F20"/>
                </a:solidFill>
              </a:rPr>
              <a:t>Hemostasis</a:t>
            </a:r>
            <a:r>
              <a:rPr lang="en-US" sz="3200" spc="235" dirty="0">
                <a:solidFill>
                  <a:srgbClr val="231F20"/>
                </a:solidFill>
              </a:rPr>
              <a:t> </a:t>
            </a:r>
            <a:r>
              <a:rPr lang="en-US" sz="3200" dirty="0">
                <a:solidFill>
                  <a:srgbClr val="231F20"/>
                </a:solidFill>
              </a:rPr>
              <a:t>Network</a:t>
            </a:r>
            <a:r>
              <a:rPr lang="en-US" sz="3200" spc="240" dirty="0">
                <a:solidFill>
                  <a:srgbClr val="231F20"/>
                </a:solidFill>
              </a:rPr>
              <a:t> </a:t>
            </a:r>
            <a:r>
              <a:rPr lang="en-US" sz="3200" spc="-10" dirty="0">
                <a:solidFill>
                  <a:srgbClr val="231F20"/>
                </a:solidFill>
              </a:rPr>
              <a:t>(ATHN) ATHN </a:t>
            </a:r>
            <a:r>
              <a:rPr lang="en-US" sz="3200" dirty="0">
                <a:solidFill>
                  <a:srgbClr val="231F20"/>
                </a:solidFill>
              </a:rPr>
              <a:t>Transcends study</a:t>
            </a:r>
            <a:r>
              <a:rPr lang="en-US" sz="3200" spc="405" dirty="0">
                <a:solidFill>
                  <a:srgbClr val="231F20"/>
                </a:solidFill>
              </a:rPr>
              <a:t> </a:t>
            </a:r>
            <a:r>
              <a:rPr lang="en-US" sz="3200" spc="50" dirty="0">
                <a:solidFill>
                  <a:srgbClr val="231F20"/>
                </a:solidFill>
              </a:rPr>
              <a:t>(NCT04398628)</a:t>
            </a:r>
            <a:r>
              <a:rPr lang="en-US" sz="3200" spc="405" dirty="0">
                <a:solidFill>
                  <a:srgbClr val="231F20"/>
                </a:solidFill>
              </a:rPr>
              <a:t> </a:t>
            </a:r>
            <a:r>
              <a:rPr lang="en-US" sz="3200" dirty="0">
                <a:solidFill>
                  <a:srgbClr val="231F20"/>
                </a:solidFill>
              </a:rPr>
              <a:t>aims</a:t>
            </a:r>
            <a:r>
              <a:rPr lang="en-US" sz="3200" spc="405" dirty="0">
                <a:solidFill>
                  <a:srgbClr val="231F20"/>
                </a:solidFill>
              </a:rPr>
              <a:t> </a:t>
            </a:r>
            <a:r>
              <a:rPr lang="en-US" sz="3200" spc="65" dirty="0">
                <a:solidFill>
                  <a:srgbClr val="231F20"/>
                </a:solidFill>
              </a:rPr>
              <a:t>to</a:t>
            </a:r>
            <a:r>
              <a:rPr lang="en-US" sz="3200" spc="405" dirty="0">
                <a:solidFill>
                  <a:srgbClr val="231F20"/>
                </a:solidFill>
              </a:rPr>
              <a:t> </a:t>
            </a:r>
            <a:r>
              <a:rPr lang="en-US" sz="3200" dirty="0">
                <a:solidFill>
                  <a:srgbClr val="231F20"/>
                </a:solidFill>
              </a:rPr>
              <a:t>investigate</a:t>
            </a:r>
            <a:r>
              <a:rPr lang="en-US" sz="3200" spc="405" dirty="0">
                <a:solidFill>
                  <a:srgbClr val="231F20"/>
                </a:solidFill>
              </a:rPr>
              <a:t> </a:t>
            </a:r>
            <a:r>
              <a:rPr lang="en-US" sz="3200" dirty="0">
                <a:solidFill>
                  <a:srgbClr val="231F20"/>
                </a:solidFill>
              </a:rPr>
              <a:t>the</a:t>
            </a:r>
            <a:r>
              <a:rPr lang="en-US" sz="3200" spc="405" dirty="0">
                <a:solidFill>
                  <a:srgbClr val="231F20"/>
                </a:solidFill>
              </a:rPr>
              <a:t> </a:t>
            </a:r>
            <a:r>
              <a:rPr lang="en-US" sz="3200" spc="-10" dirty="0">
                <a:solidFill>
                  <a:srgbClr val="231F20"/>
                </a:solidFill>
              </a:rPr>
              <a:t>long-</a:t>
            </a:r>
            <a:r>
              <a:rPr lang="en-US" sz="3200" spc="75" dirty="0">
                <a:solidFill>
                  <a:srgbClr val="231F20"/>
                </a:solidFill>
              </a:rPr>
              <a:t>term</a:t>
            </a:r>
            <a:r>
              <a:rPr lang="en-US" sz="3200" spc="90" dirty="0">
                <a:solidFill>
                  <a:srgbClr val="231F20"/>
                </a:solidFill>
              </a:rPr>
              <a:t> </a:t>
            </a:r>
            <a:r>
              <a:rPr lang="en-US" sz="3200" dirty="0">
                <a:solidFill>
                  <a:srgbClr val="231F20"/>
                </a:solidFill>
              </a:rPr>
              <a:t>safety</a:t>
            </a:r>
            <a:r>
              <a:rPr lang="en-US" sz="3200" spc="95" dirty="0">
                <a:solidFill>
                  <a:srgbClr val="231F20"/>
                </a:solidFill>
              </a:rPr>
              <a:t> </a:t>
            </a:r>
            <a:r>
              <a:rPr lang="en-US" sz="3200" dirty="0">
                <a:solidFill>
                  <a:srgbClr val="231F20"/>
                </a:solidFill>
              </a:rPr>
              <a:t>and</a:t>
            </a:r>
            <a:r>
              <a:rPr lang="en-US" sz="3200" spc="90" dirty="0">
                <a:solidFill>
                  <a:srgbClr val="231F20"/>
                </a:solidFill>
              </a:rPr>
              <a:t> </a:t>
            </a:r>
            <a:r>
              <a:rPr lang="en-US" sz="3200" dirty="0">
                <a:solidFill>
                  <a:srgbClr val="231F20"/>
                </a:solidFill>
              </a:rPr>
              <a:t>effectiveness</a:t>
            </a:r>
            <a:r>
              <a:rPr lang="en-US" sz="3200" spc="95" dirty="0">
                <a:solidFill>
                  <a:srgbClr val="231F20"/>
                </a:solidFill>
              </a:rPr>
              <a:t> </a:t>
            </a:r>
            <a:r>
              <a:rPr lang="en-US" sz="3200" dirty="0">
                <a:solidFill>
                  <a:srgbClr val="231F20"/>
                </a:solidFill>
              </a:rPr>
              <a:t>of</a:t>
            </a:r>
            <a:r>
              <a:rPr lang="en-US" sz="3200" spc="90" dirty="0">
                <a:solidFill>
                  <a:srgbClr val="231F20"/>
                </a:solidFill>
              </a:rPr>
              <a:t> </a:t>
            </a:r>
            <a:r>
              <a:rPr lang="en-US" sz="3200" dirty="0">
                <a:solidFill>
                  <a:srgbClr val="231F20"/>
                </a:solidFill>
              </a:rPr>
              <a:t>factor</a:t>
            </a:r>
            <a:r>
              <a:rPr lang="en-US" sz="3200" spc="95" dirty="0">
                <a:solidFill>
                  <a:srgbClr val="231F20"/>
                </a:solidFill>
              </a:rPr>
              <a:t> </a:t>
            </a:r>
            <a:r>
              <a:rPr lang="en-US" sz="3200" dirty="0">
                <a:solidFill>
                  <a:srgbClr val="231F20"/>
                </a:solidFill>
              </a:rPr>
              <a:t>IX</a:t>
            </a:r>
            <a:r>
              <a:rPr lang="en-US" sz="3200" spc="40" dirty="0">
                <a:solidFill>
                  <a:srgbClr val="231F20"/>
                </a:solidFill>
              </a:rPr>
              <a:t> </a:t>
            </a:r>
            <a:r>
              <a:rPr lang="en-US" sz="3200" dirty="0">
                <a:solidFill>
                  <a:srgbClr val="231F20"/>
                </a:solidFill>
              </a:rPr>
              <a:t>(FIX)</a:t>
            </a:r>
            <a:r>
              <a:rPr lang="en-US" sz="3200" spc="95" dirty="0">
                <a:solidFill>
                  <a:srgbClr val="231F20"/>
                </a:solidFill>
              </a:rPr>
              <a:t> </a:t>
            </a:r>
            <a:r>
              <a:rPr lang="en-US" sz="3200" dirty="0">
                <a:solidFill>
                  <a:srgbClr val="231F20"/>
                </a:solidFill>
              </a:rPr>
              <a:t>and</a:t>
            </a:r>
            <a:r>
              <a:rPr lang="en-US" sz="3200" spc="90" dirty="0">
                <a:solidFill>
                  <a:srgbClr val="231F20"/>
                </a:solidFill>
              </a:rPr>
              <a:t> </a:t>
            </a:r>
            <a:r>
              <a:rPr lang="en-US" sz="3200" dirty="0">
                <a:solidFill>
                  <a:srgbClr val="231F20"/>
                </a:solidFill>
              </a:rPr>
              <a:t>factor</a:t>
            </a:r>
            <a:r>
              <a:rPr lang="en-US" sz="3200" spc="45" dirty="0">
                <a:solidFill>
                  <a:srgbClr val="231F20"/>
                </a:solidFill>
              </a:rPr>
              <a:t> </a:t>
            </a:r>
            <a:r>
              <a:rPr lang="en-US" sz="3200" spc="-20" dirty="0">
                <a:solidFill>
                  <a:srgbClr val="231F20"/>
                </a:solidFill>
              </a:rPr>
              <a:t>VIII </a:t>
            </a:r>
            <a:r>
              <a:rPr lang="en-US" sz="3200" dirty="0">
                <a:solidFill>
                  <a:srgbClr val="231F20"/>
                </a:solidFill>
              </a:rPr>
              <a:t>(FVIII)</a:t>
            </a:r>
            <a:r>
              <a:rPr lang="en-US" sz="3200" spc="-15" dirty="0">
                <a:solidFill>
                  <a:srgbClr val="231F20"/>
                </a:solidFill>
              </a:rPr>
              <a:t> </a:t>
            </a:r>
            <a:r>
              <a:rPr lang="en-US" sz="3200" dirty="0">
                <a:solidFill>
                  <a:srgbClr val="231F20"/>
                </a:solidFill>
              </a:rPr>
              <a:t>gene</a:t>
            </a:r>
            <a:r>
              <a:rPr lang="en-US" sz="3200" spc="-15" dirty="0">
                <a:solidFill>
                  <a:srgbClr val="231F20"/>
                </a:solidFill>
              </a:rPr>
              <a:t> </a:t>
            </a:r>
            <a:r>
              <a:rPr lang="en-US" sz="3200" spc="-10" dirty="0">
                <a:solidFill>
                  <a:srgbClr val="231F20"/>
                </a:solidFill>
              </a:rPr>
              <a:t>therapy.</a:t>
            </a:r>
            <a:endParaRPr lang="en-US" sz="3200" dirty="0"/>
          </a:p>
          <a:p>
            <a:endParaRPr lang="en-US" sz="3600" dirty="0"/>
          </a:p>
        </p:txBody>
      </p:sp>
      <p:sp>
        <p:nvSpPr>
          <p:cNvPr id="24" name="TextBox 23">
            <a:extLst>
              <a:ext uri="{FF2B5EF4-FFF2-40B4-BE49-F238E27FC236}">
                <a16:creationId xmlns:a16="http://schemas.microsoft.com/office/drawing/2014/main" id="{11C9160F-F5DA-1A9E-9560-547F270BF8B9}"/>
              </a:ext>
            </a:extLst>
          </p:cNvPr>
          <p:cNvSpPr txBox="1"/>
          <p:nvPr/>
        </p:nvSpPr>
        <p:spPr>
          <a:xfrm>
            <a:off x="872198" y="15077337"/>
            <a:ext cx="10616034" cy="7832914"/>
          </a:xfrm>
          <a:prstGeom prst="rect">
            <a:avLst/>
          </a:prstGeom>
          <a:noFill/>
        </p:spPr>
        <p:txBody>
          <a:bodyPr wrap="square" lIns="0" tIns="0" rIns="0" bIns="0" rtlCol="0">
            <a:spAutoFit/>
          </a:bodyPr>
          <a:lstStyle/>
          <a:p>
            <a:pPr marL="12700">
              <a:spcBef>
                <a:spcPts val="1255"/>
              </a:spcBef>
            </a:pPr>
            <a:r>
              <a:rPr lang="en-US" sz="5400" b="1" spc="50" dirty="0">
                <a:solidFill>
                  <a:srgbClr val="1C2674"/>
                </a:solidFill>
              </a:rPr>
              <a:t>Methods</a:t>
            </a:r>
            <a:endParaRPr lang="en-US" sz="5400" dirty="0"/>
          </a:p>
          <a:p>
            <a:pPr marL="12700" marR="5080">
              <a:lnSpc>
                <a:spcPts val="3600"/>
              </a:lnSpc>
              <a:spcBef>
                <a:spcPts val="555"/>
              </a:spcBef>
            </a:pPr>
            <a:r>
              <a:rPr lang="en-US" sz="3200" spc="-5" dirty="0">
                <a:solidFill>
                  <a:srgbClr val="231F20"/>
                </a:solidFill>
              </a:rPr>
              <a:t>The ATHN Transcends: Hemophilia</a:t>
            </a:r>
            <a:r>
              <a:rPr lang="en-US" sz="3200" spc="515" dirty="0">
                <a:solidFill>
                  <a:srgbClr val="231F20"/>
                </a:solidFill>
              </a:rPr>
              <a:t> </a:t>
            </a:r>
            <a:r>
              <a:rPr lang="en-US" sz="3200" spc="-15" dirty="0">
                <a:solidFill>
                  <a:srgbClr val="231F20"/>
                </a:solidFill>
              </a:rPr>
              <a:t>Gene</a:t>
            </a:r>
            <a:r>
              <a:rPr lang="en-US" sz="3200" spc="475" dirty="0">
                <a:solidFill>
                  <a:srgbClr val="231F20"/>
                </a:solidFill>
              </a:rPr>
              <a:t> </a:t>
            </a:r>
            <a:r>
              <a:rPr lang="en-US" sz="3200" spc="20" dirty="0">
                <a:solidFill>
                  <a:srgbClr val="231F20"/>
                </a:solidFill>
              </a:rPr>
              <a:t>Therapy</a:t>
            </a:r>
            <a:r>
              <a:rPr lang="en-US" sz="3200" spc="515" dirty="0">
                <a:solidFill>
                  <a:srgbClr val="231F20"/>
                </a:solidFill>
              </a:rPr>
              <a:t> </a:t>
            </a:r>
            <a:r>
              <a:rPr lang="en-US" sz="3200" spc="25" dirty="0">
                <a:solidFill>
                  <a:srgbClr val="231F20"/>
                </a:solidFill>
              </a:rPr>
              <a:t>Outcomes</a:t>
            </a:r>
            <a:r>
              <a:rPr lang="en-US" sz="3200" spc="475" dirty="0">
                <a:solidFill>
                  <a:srgbClr val="231F20"/>
                </a:solidFill>
              </a:rPr>
              <a:t> </a:t>
            </a:r>
            <a:r>
              <a:rPr lang="en-US" sz="3200" spc="70" dirty="0">
                <a:solidFill>
                  <a:srgbClr val="231F20"/>
                </a:solidFill>
              </a:rPr>
              <a:t>Arm</a:t>
            </a:r>
            <a:r>
              <a:rPr lang="en-US" sz="3200" spc="515" dirty="0">
                <a:solidFill>
                  <a:srgbClr val="231F20"/>
                </a:solidFill>
              </a:rPr>
              <a:t> </a:t>
            </a:r>
            <a:r>
              <a:rPr lang="en-US" sz="3200" spc="20" dirty="0">
                <a:solidFill>
                  <a:srgbClr val="231F20"/>
                </a:solidFill>
              </a:rPr>
              <a:t>is</a:t>
            </a:r>
            <a:r>
              <a:rPr lang="en-US" sz="3200" spc="515" dirty="0">
                <a:solidFill>
                  <a:srgbClr val="231F20"/>
                </a:solidFill>
              </a:rPr>
              <a:t> </a:t>
            </a:r>
            <a:r>
              <a:rPr lang="en-US" sz="3200" spc="-10" dirty="0">
                <a:solidFill>
                  <a:srgbClr val="231F20"/>
                </a:solidFill>
              </a:rPr>
              <a:t>a</a:t>
            </a:r>
            <a:r>
              <a:rPr lang="en-US" sz="3200" spc="515" dirty="0">
                <a:solidFill>
                  <a:srgbClr val="231F20"/>
                </a:solidFill>
              </a:rPr>
              <a:t> </a:t>
            </a:r>
            <a:r>
              <a:rPr lang="en-US" sz="3200" spc="30" dirty="0">
                <a:solidFill>
                  <a:srgbClr val="231F20"/>
                </a:solidFill>
              </a:rPr>
              <a:t>retrospective-</a:t>
            </a:r>
            <a:r>
              <a:rPr lang="en-US" sz="3200" spc="20" dirty="0">
                <a:solidFill>
                  <a:srgbClr val="231F20"/>
                </a:solidFill>
              </a:rPr>
              <a:t>prospective,</a:t>
            </a:r>
            <a:r>
              <a:rPr lang="en-US" sz="3200" spc="520" dirty="0">
                <a:solidFill>
                  <a:srgbClr val="231F20"/>
                </a:solidFill>
              </a:rPr>
              <a:t> </a:t>
            </a:r>
            <a:r>
              <a:rPr lang="en-US" sz="3200" spc="30" dirty="0">
                <a:solidFill>
                  <a:srgbClr val="231F20"/>
                </a:solidFill>
              </a:rPr>
              <a:t>longitudinal,</a:t>
            </a:r>
            <a:r>
              <a:rPr lang="en-US" sz="3200" spc="520" dirty="0">
                <a:solidFill>
                  <a:srgbClr val="231F20"/>
                </a:solidFill>
              </a:rPr>
              <a:t> </a:t>
            </a:r>
            <a:r>
              <a:rPr lang="en-US" sz="3200" spc="20" dirty="0">
                <a:solidFill>
                  <a:srgbClr val="231F20"/>
                </a:solidFill>
              </a:rPr>
              <a:t>observational</a:t>
            </a:r>
            <a:r>
              <a:rPr lang="en-US" sz="3200" spc="560" dirty="0">
                <a:solidFill>
                  <a:srgbClr val="231F20"/>
                </a:solidFill>
              </a:rPr>
              <a:t> </a:t>
            </a:r>
            <a:r>
              <a:rPr lang="en-US" sz="3200" spc="25" dirty="0">
                <a:solidFill>
                  <a:srgbClr val="231F20"/>
                </a:solidFill>
              </a:rPr>
              <a:t>study.</a:t>
            </a:r>
            <a:r>
              <a:rPr lang="en-US" sz="3200" spc="520" dirty="0">
                <a:solidFill>
                  <a:srgbClr val="231F20"/>
                </a:solidFill>
              </a:rPr>
              <a:t> </a:t>
            </a:r>
            <a:r>
              <a:rPr lang="en-US" sz="3200" spc="30" dirty="0">
                <a:solidFill>
                  <a:srgbClr val="231F20"/>
                </a:solidFill>
              </a:rPr>
              <a:t>Enrollment</a:t>
            </a:r>
            <a:r>
              <a:rPr lang="en-US" sz="3200" spc="25" dirty="0">
                <a:solidFill>
                  <a:srgbClr val="231F20"/>
                </a:solidFill>
              </a:rPr>
              <a:t> </a:t>
            </a:r>
            <a:r>
              <a:rPr lang="en-US" sz="3200" spc="5" dirty="0">
                <a:solidFill>
                  <a:srgbClr val="231F20"/>
                </a:solidFill>
              </a:rPr>
              <a:t>began</a:t>
            </a:r>
            <a:r>
              <a:rPr lang="en-US" sz="3200" spc="-35" dirty="0">
                <a:solidFill>
                  <a:srgbClr val="231F20"/>
                </a:solidFill>
              </a:rPr>
              <a:t> </a:t>
            </a:r>
            <a:r>
              <a:rPr lang="en-US" sz="3200" spc="30" dirty="0">
                <a:solidFill>
                  <a:srgbClr val="231F20"/>
                </a:solidFill>
              </a:rPr>
              <a:t>in</a:t>
            </a:r>
            <a:r>
              <a:rPr lang="en-US" sz="3200" spc="-35" dirty="0">
                <a:solidFill>
                  <a:srgbClr val="231F20"/>
                </a:solidFill>
              </a:rPr>
              <a:t> </a:t>
            </a:r>
            <a:r>
              <a:rPr lang="en-US" sz="3200" spc="35" dirty="0">
                <a:solidFill>
                  <a:srgbClr val="231F20"/>
                </a:solidFill>
              </a:rPr>
              <a:t>2023.</a:t>
            </a:r>
            <a:r>
              <a:rPr lang="en-US" sz="3200" spc="-70" dirty="0">
                <a:solidFill>
                  <a:srgbClr val="231F20"/>
                </a:solidFill>
              </a:rPr>
              <a:t> </a:t>
            </a:r>
            <a:r>
              <a:rPr lang="en-US" sz="3200" spc="30" dirty="0">
                <a:solidFill>
                  <a:srgbClr val="231F20"/>
                </a:solidFill>
              </a:rPr>
              <a:t>Participants</a:t>
            </a:r>
            <a:r>
              <a:rPr lang="en-US" sz="3200" spc="-35" dirty="0">
                <a:solidFill>
                  <a:srgbClr val="231F20"/>
                </a:solidFill>
              </a:rPr>
              <a:t> </a:t>
            </a:r>
            <a:r>
              <a:rPr lang="en-US" sz="3200" spc="10" dirty="0">
                <a:solidFill>
                  <a:srgbClr val="231F20"/>
                </a:solidFill>
              </a:rPr>
              <a:t>can </a:t>
            </a:r>
            <a:r>
              <a:rPr lang="en-US" sz="3200" spc="25" dirty="0">
                <a:solidFill>
                  <a:srgbClr val="231F20"/>
                </a:solidFill>
              </a:rPr>
              <a:t>enroll</a:t>
            </a:r>
            <a:r>
              <a:rPr lang="en-US" sz="3200" spc="-35" dirty="0">
                <a:solidFill>
                  <a:srgbClr val="231F20"/>
                </a:solidFill>
              </a:rPr>
              <a:t> </a:t>
            </a:r>
            <a:r>
              <a:rPr lang="en-US" sz="3200" spc="20" dirty="0">
                <a:solidFill>
                  <a:srgbClr val="231F20"/>
                </a:solidFill>
              </a:rPr>
              <a:t>before</a:t>
            </a:r>
            <a:r>
              <a:rPr lang="en-US" sz="3200" spc="-35" dirty="0">
                <a:solidFill>
                  <a:srgbClr val="231F20"/>
                </a:solidFill>
              </a:rPr>
              <a:t> </a:t>
            </a:r>
            <a:r>
              <a:rPr lang="en-US" sz="3200" spc="20" dirty="0">
                <a:solidFill>
                  <a:srgbClr val="231F20"/>
                </a:solidFill>
              </a:rPr>
              <a:t>and</a:t>
            </a:r>
            <a:r>
              <a:rPr lang="en-US" sz="3200" spc="-35" dirty="0">
                <a:solidFill>
                  <a:srgbClr val="231F20"/>
                </a:solidFill>
              </a:rPr>
              <a:t> </a:t>
            </a:r>
            <a:r>
              <a:rPr lang="en-US" sz="3200" spc="40" dirty="0">
                <a:solidFill>
                  <a:srgbClr val="231F20"/>
                </a:solidFill>
              </a:rPr>
              <a:t>after</a:t>
            </a:r>
            <a:r>
              <a:rPr lang="en-US" sz="3200" spc="15" dirty="0">
                <a:solidFill>
                  <a:srgbClr val="231F20"/>
                </a:solidFill>
              </a:rPr>
              <a:t> </a:t>
            </a:r>
            <a:r>
              <a:rPr lang="en-US" sz="3200" spc="35" dirty="0">
                <a:solidFill>
                  <a:srgbClr val="231F20"/>
                </a:solidFill>
              </a:rPr>
              <a:t>vector</a:t>
            </a:r>
            <a:r>
              <a:rPr lang="en-US" sz="3200" spc="310" dirty="0">
                <a:solidFill>
                  <a:srgbClr val="231F20"/>
                </a:solidFill>
              </a:rPr>
              <a:t> </a:t>
            </a:r>
            <a:r>
              <a:rPr lang="en-US" sz="3200" spc="25" dirty="0">
                <a:solidFill>
                  <a:srgbClr val="231F20"/>
                </a:solidFill>
              </a:rPr>
              <a:t>infusion.</a:t>
            </a:r>
            <a:r>
              <a:rPr lang="en-US" sz="3200" spc="235" dirty="0">
                <a:solidFill>
                  <a:srgbClr val="231F20"/>
                </a:solidFill>
              </a:rPr>
              <a:t> </a:t>
            </a:r>
            <a:r>
              <a:rPr lang="en-US" sz="3200" spc="10" dirty="0">
                <a:solidFill>
                  <a:srgbClr val="231F20"/>
                </a:solidFill>
              </a:rPr>
              <a:t>The</a:t>
            </a:r>
            <a:r>
              <a:rPr lang="en-US" sz="3200" spc="310" dirty="0">
                <a:solidFill>
                  <a:srgbClr val="231F20"/>
                </a:solidFill>
              </a:rPr>
              <a:t> </a:t>
            </a:r>
            <a:r>
              <a:rPr lang="en-US" sz="3200" spc="45" dirty="0">
                <a:solidFill>
                  <a:srgbClr val="231F20"/>
                </a:solidFill>
              </a:rPr>
              <a:t>study</a:t>
            </a:r>
            <a:r>
              <a:rPr lang="en-US" sz="3200" spc="310" dirty="0">
                <a:solidFill>
                  <a:srgbClr val="231F20"/>
                </a:solidFill>
              </a:rPr>
              <a:t> </a:t>
            </a:r>
            <a:r>
              <a:rPr lang="en-US" sz="3200" spc="5" dirty="0">
                <a:solidFill>
                  <a:srgbClr val="231F20"/>
                </a:solidFill>
              </a:rPr>
              <a:t>is</a:t>
            </a:r>
            <a:r>
              <a:rPr lang="en-US" sz="3200" spc="310" dirty="0">
                <a:solidFill>
                  <a:srgbClr val="231F20"/>
                </a:solidFill>
              </a:rPr>
              <a:t> </a:t>
            </a:r>
            <a:r>
              <a:rPr lang="en-US" sz="3200" spc="15" dirty="0">
                <a:solidFill>
                  <a:srgbClr val="231F20"/>
                </a:solidFill>
              </a:rPr>
              <a:t>approved</a:t>
            </a:r>
            <a:r>
              <a:rPr lang="en-US" sz="3200" spc="310" dirty="0">
                <a:solidFill>
                  <a:srgbClr val="231F20"/>
                </a:solidFill>
              </a:rPr>
              <a:t> </a:t>
            </a:r>
            <a:r>
              <a:rPr lang="en-US" sz="3200" spc="30" dirty="0">
                <a:solidFill>
                  <a:srgbClr val="231F20"/>
                </a:solidFill>
              </a:rPr>
              <a:t>by</a:t>
            </a:r>
            <a:r>
              <a:rPr lang="en-US" sz="3200" spc="310" dirty="0">
                <a:solidFill>
                  <a:srgbClr val="231F20"/>
                </a:solidFill>
              </a:rPr>
              <a:t> </a:t>
            </a:r>
            <a:r>
              <a:rPr lang="en-US" sz="3200" spc="-10" dirty="0">
                <a:solidFill>
                  <a:srgbClr val="231F20"/>
                </a:solidFill>
              </a:rPr>
              <a:t>a</a:t>
            </a:r>
            <a:r>
              <a:rPr lang="en-US" sz="3200" spc="310" dirty="0">
                <a:solidFill>
                  <a:srgbClr val="231F20"/>
                </a:solidFill>
              </a:rPr>
              <a:t> </a:t>
            </a:r>
            <a:r>
              <a:rPr lang="en-US" sz="3200" spc="15" dirty="0">
                <a:solidFill>
                  <a:srgbClr val="231F20"/>
                </a:solidFill>
              </a:rPr>
              <a:t>recognized</a:t>
            </a:r>
            <a:r>
              <a:rPr lang="en-US" sz="3200" spc="5" dirty="0">
                <a:solidFill>
                  <a:srgbClr val="231F20"/>
                </a:solidFill>
              </a:rPr>
              <a:t> </a:t>
            </a:r>
            <a:r>
              <a:rPr lang="en-US" sz="3200" spc="30" dirty="0">
                <a:solidFill>
                  <a:srgbClr val="231F20"/>
                </a:solidFill>
              </a:rPr>
              <a:t>medical</a:t>
            </a:r>
            <a:r>
              <a:rPr lang="en-US" sz="3200" spc="-125" dirty="0">
                <a:solidFill>
                  <a:srgbClr val="231F20"/>
                </a:solidFill>
              </a:rPr>
              <a:t> </a:t>
            </a:r>
            <a:r>
              <a:rPr lang="en-US" sz="3200" spc="35" dirty="0">
                <a:solidFill>
                  <a:srgbClr val="231F20"/>
                </a:solidFill>
              </a:rPr>
              <a:t>ethics</a:t>
            </a:r>
            <a:r>
              <a:rPr lang="en-US" sz="3200" spc="-125" dirty="0">
                <a:solidFill>
                  <a:srgbClr val="231F20"/>
                </a:solidFill>
              </a:rPr>
              <a:t> </a:t>
            </a:r>
            <a:r>
              <a:rPr lang="en-US" sz="3200" spc="45" dirty="0">
                <a:solidFill>
                  <a:srgbClr val="231F20"/>
                </a:solidFill>
              </a:rPr>
              <a:t>committee.</a:t>
            </a:r>
            <a:r>
              <a:rPr lang="en-US" sz="3200" spc="-200" dirty="0">
                <a:solidFill>
                  <a:srgbClr val="231F20"/>
                </a:solidFill>
              </a:rPr>
              <a:t> </a:t>
            </a:r>
            <a:r>
              <a:rPr lang="en-US" sz="3200" spc="45" dirty="0">
                <a:solidFill>
                  <a:srgbClr val="231F20"/>
                </a:solidFill>
              </a:rPr>
              <a:t>After</a:t>
            </a:r>
            <a:r>
              <a:rPr lang="en-US" sz="3200" spc="-125" dirty="0">
                <a:solidFill>
                  <a:srgbClr val="231F20"/>
                </a:solidFill>
              </a:rPr>
              <a:t> </a:t>
            </a:r>
            <a:r>
              <a:rPr lang="en-US" sz="3200" spc="40" dirty="0">
                <a:solidFill>
                  <a:srgbClr val="231F20"/>
                </a:solidFill>
              </a:rPr>
              <a:t>informed</a:t>
            </a:r>
            <a:r>
              <a:rPr lang="en-US" sz="3200" spc="-125" dirty="0">
                <a:solidFill>
                  <a:srgbClr val="231F20"/>
                </a:solidFill>
              </a:rPr>
              <a:t> </a:t>
            </a:r>
            <a:r>
              <a:rPr lang="en-US" sz="3200" spc="30" dirty="0">
                <a:solidFill>
                  <a:srgbClr val="231F20"/>
                </a:solidFill>
              </a:rPr>
              <a:t>consent</a:t>
            </a:r>
            <a:r>
              <a:rPr lang="en-US" sz="3200" spc="-125" dirty="0">
                <a:solidFill>
                  <a:srgbClr val="231F20"/>
                </a:solidFill>
              </a:rPr>
              <a:t> </a:t>
            </a:r>
            <a:r>
              <a:rPr lang="en-US" sz="3200" spc="20" dirty="0">
                <a:solidFill>
                  <a:srgbClr val="231F20"/>
                </a:solidFill>
              </a:rPr>
              <a:t>is</a:t>
            </a:r>
            <a:r>
              <a:rPr lang="en-US" sz="3200" spc="-125" dirty="0">
                <a:solidFill>
                  <a:srgbClr val="231F20"/>
                </a:solidFill>
              </a:rPr>
              <a:t> </a:t>
            </a:r>
            <a:r>
              <a:rPr lang="en-US" sz="3200" spc="25" dirty="0">
                <a:solidFill>
                  <a:srgbClr val="231F20"/>
                </a:solidFill>
              </a:rPr>
              <a:t>obtained,</a:t>
            </a:r>
            <a:r>
              <a:rPr lang="en-US" sz="3200" spc="15" dirty="0">
                <a:solidFill>
                  <a:srgbClr val="231F20"/>
                </a:solidFill>
              </a:rPr>
              <a:t> </a:t>
            </a:r>
            <a:r>
              <a:rPr lang="en-US" sz="3200" spc="30" dirty="0">
                <a:solidFill>
                  <a:srgbClr val="231F20"/>
                </a:solidFill>
              </a:rPr>
              <a:t>data</a:t>
            </a:r>
            <a:r>
              <a:rPr lang="en-US" sz="3200" spc="-15" dirty="0">
                <a:solidFill>
                  <a:srgbClr val="231F20"/>
                </a:solidFill>
              </a:rPr>
              <a:t> </a:t>
            </a:r>
            <a:r>
              <a:rPr lang="en-US" sz="3200" spc="20" dirty="0">
                <a:solidFill>
                  <a:srgbClr val="231F20"/>
                </a:solidFill>
              </a:rPr>
              <a:t>is</a:t>
            </a:r>
            <a:r>
              <a:rPr lang="en-US" sz="3200" spc="-15" dirty="0">
                <a:solidFill>
                  <a:srgbClr val="231F20"/>
                </a:solidFill>
              </a:rPr>
              <a:t> </a:t>
            </a:r>
            <a:r>
              <a:rPr lang="en-US" sz="3200" spc="30" dirty="0">
                <a:solidFill>
                  <a:srgbClr val="231F20"/>
                </a:solidFill>
              </a:rPr>
              <a:t>collected</a:t>
            </a:r>
            <a:r>
              <a:rPr lang="en-US" sz="3200" spc="-15" dirty="0">
                <a:solidFill>
                  <a:srgbClr val="231F20"/>
                </a:solidFill>
              </a:rPr>
              <a:t> </a:t>
            </a:r>
            <a:r>
              <a:rPr lang="en-US" sz="3200" spc="65" dirty="0">
                <a:solidFill>
                  <a:srgbClr val="231F20"/>
                </a:solidFill>
              </a:rPr>
              <a:t>from</a:t>
            </a:r>
            <a:r>
              <a:rPr lang="en-US" sz="3200" spc="-15" dirty="0">
                <a:solidFill>
                  <a:srgbClr val="231F20"/>
                </a:solidFill>
              </a:rPr>
              <a:t> </a:t>
            </a:r>
            <a:r>
              <a:rPr lang="en-US" sz="3200" spc="30" dirty="0">
                <a:solidFill>
                  <a:srgbClr val="231F20"/>
                </a:solidFill>
              </a:rPr>
              <a:t>participants.</a:t>
            </a:r>
            <a:r>
              <a:rPr lang="en-US" sz="3200" spc="-55" dirty="0">
                <a:solidFill>
                  <a:srgbClr val="231F20"/>
                </a:solidFill>
              </a:rPr>
              <a:t> </a:t>
            </a:r>
            <a:r>
              <a:rPr lang="en-US" sz="3200" spc="15" dirty="0">
                <a:solidFill>
                  <a:srgbClr val="231F20"/>
                </a:solidFill>
              </a:rPr>
              <a:t>Data</a:t>
            </a:r>
            <a:r>
              <a:rPr lang="en-US" sz="3200" spc="-15" dirty="0">
                <a:solidFill>
                  <a:srgbClr val="231F20"/>
                </a:solidFill>
              </a:rPr>
              <a:t> </a:t>
            </a:r>
            <a:r>
              <a:rPr lang="en-US" sz="3200" spc="35" dirty="0">
                <a:solidFill>
                  <a:srgbClr val="231F20"/>
                </a:solidFill>
              </a:rPr>
              <a:t>collection</a:t>
            </a:r>
            <a:r>
              <a:rPr lang="en-US" sz="3200" spc="-15" dirty="0">
                <a:solidFill>
                  <a:srgbClr val="231F20"/>
                </a:solidFill>
              </a:rPr>
              <a:t> </a:t>
            </a:r>
            <a:r>
              <a:rPr lang="en-US" sz="3200" spc="20" dirty="0">
                <a:solidFill>
                  <a:srgbClr val="231F20"/>
                </a:solidFill>
              </a:rPr>
              <a:t>is</a:t>
            </a:r>
            <a:r>
              <a:rPr lang="en-US" sz="3200" spc="-15" dirty="0">
                <a:solidFill>
                  <a:srgbClr val="231F20"/>
                </a:solidFill>
              </a:rPr>
              <a:t> </a:t>
            </a:r>
            <a:r>
              <a:rPr lang="en-US" sz="3200" spc="15" dirty="0">
                <a:solidFill>
                  <a:srgbClr val="231F20"/>
                </a:solidFill>
              </a:rPr>
              <a:t>relevant</a:t>
            </a:r>
            <a:r>
              <a:rPr lang="en-US" sz="3200" spc="20" dirty="0">
                <a:solidFill>
                  <a:srgbClr val="231F20"/>
                </a:solidFill>
              </a:rPr>
              <a:t> </a:t>
            </a:r>
            <a:r>
              <a:rPr lang="en-US" sz="3200" spc="65" dirty="0">
                <a:solidFill>
                  <a:srgbClr val="231F20"/>
                </a:solidFill>
              </a:rPr>
              <a:t>to</a:t>
            </a:r>
            <a:r>
              <a:rPr lang="en-US" sz="3200" spc="45" dirty="0">
                <a:solidFill>
                  <a:srgbClr val="231F20"/>
                </a:solidFill>
              </a:rPr>
              <a:t> </a:t>
            </a:r>
            <a:r>
              <a:rPr lang="en-US" sz="3200" spc="40" dirty="0">
                <a:solidFill>
                  <a:srgbClr val="231F20"/>
                </a:solidFill>
              </a:rPr>
              <a:t>the</a:t>
            </a:r>
            <a:r>
              <a:rPr lang="en-US" sz="3200" spc="45" dirty="0">
                <a:solidFill>
                  <a:srgbClr val="231F20"/>
                </a:solidFill>
              </a:rPr>
              <a:t> </a:t>
            </a:r>
            <a:r>
              <a:rPr lang="en-US" sz="3200" spc="35" dirty="0">
                <a:solidFill>
                  <a:srgbClr val="231F20"/>
                </a:solidFill>
              </a:rPr>
              <a:t>participant’s</a:t>
            </a:r>
            <a:r>
              <a:rPr lang="en-US" sz="3200" spc="45" dirty="0">
                <a:solidFill>
                  <a:srgbClr val="231F20"/>
                </a:solidFill>
              </a:rPr>
              <a:t> </a:t>
            </a:r>
            <a:r>
              <a:rPr lang="en-US" sz="3200" spc="35" dirty="0">
                <a:solidFill>
                  <a:srgbClr val="231F20"/>
                </a:solidFill>
              </a:rPr>
              <a:t>vector</a:t>
            </a:r>
            <a:r>
              <a:rPr lang="en-US" sz="3200" spc="45" dirty="0">
                <a:solidFill>
                  <a:srgbClr val="231F20"/>
                </a:solidFill>
              </a:rPr>
              <a:t> </a:t>
            </a:r>
            <a:r>
              <a:rPr lang="en-US" sz="3200" spc="30" dirty="0">
                <a:solidFill>
                  <a:srgbClr val="231F20"/>
                </a:solidFill>
              </a:rPr>
              <a:t>infusion</a:t>
            </a:r>
            <a:r>
              <a:rPr lang="en-US" sz="3200" spc="45" dirty="0">
                <a:solidFill>
                  <a:srgbClr val="231F20"/>
                </a:solidFill>
              </a:rPr>
              <a:t> </a:t>
            </a:r>
            <a:r>
              <a:rPr lang="en-US" sz="3200" spc="15" dirty="0">
                <a:solidFill>
                  <a:srgbClr val="231F20"/>
                </a:solidFill>
              </a:rPr>
              <a:t>date.</a:t>
            </a:r>
            <a:r>
              <a:rPr lang="en-US" sz="3200" spc="10" dirty="0">
                <a:solidFill>
                  <a:srgbClr val="231F20"/>
                </a:solidFill>
              </a:rPr>
              <a:t> </a:t>
            </a:r>
            <a:r>
              <a:rPr lang="en-US" sz="3200" spc="30" dirty="0">
                <a:solidFill>
                  <a:srgbClr val="231F20"/>
                </a:solidFill>
              </a:rPr>
              <a:t>Efforts</a:t>
            </a:r>
            <a:r>
              <a:rPr lang="en-US" sz="3200" spc="45" dirty="0">
                <a:solidFill>
                  <a:srgbClr val="231F20"/>
                </a:solidFill>
              </a:rPr>
              <a:t> </a:t>
            </a:r>
            <a:r>
              <a:rPr lang="en-US" sz="3200" spc="30" dirty="0">
                <a:solidFill>
                  <a:srgbClr val="231F20"/>
                </a:solidFill>
              </a:rPr>
              <a:t>by</a:t>
            </a:r>
            <a:r>
              <a:rPr lang="en-US" sz="3200" spc="45" dirty="0">
                <a:solidFill>
                  <a:srgbClr val="231F20"/>
                </a:solidFill>
              </a:rPr>
              <a:t> </a:t>
            </a:r>
            <a:r>
              <a:rPr lang="en-US" sz="3200" spc="40" dirty="0">
                <a:solidFill>
                  <a:srgbClr val="231F20"/>
                </a:solidFill>
              </a:rPr>
              <a:t>the</a:t>
            </a:r>
            <a:r>
              <a:rPr lang="en-US" sz="3200" spc="45" dirty="0">
                <a:solidFill>
                  <a:srgbClr val="231F20"/>
                </a:solidFill>
              </a:rPr>
              <a:t> study</a:t>
            </a:r>
            <a:r>
              <a:rPr lang="en-US" sz="3200" spc="30" dirty="0">
                <a:solidFill>
                  <a:srgbClr val="231F20"/>
                </a:solidFill>
              </a:rPr>
              <a:t> </a:t>
            </a:r>
            <a:r>
              <a:rPr lang="en-US" sz="3200" spc="45" dirty="0">
                <a:solidFill>
                  <a:srgbClr val="231F20"/>
                </a:solidFill>
              </a:rPr>
              <a:t>team</a:t>
            </a:r>
            <a:r>
              <a:rPr lang="en-US" sz="3200" spc="195" dirty="0">
                <a:solidFill>
                  <a:srgbClr val="231F20"/>
                </a:solidFill>
              </a:rPr>
              <a:t> </a:t>
            </a:r>
            <a:r>
              <a:rPr lang="en-US" sz="3200" spc="10" dirty="0">
                <a:solidFill>
                  <a:srgbClr val="231F20"/>
                </a:solidFill>
              </a:rPr>
              <a:t>were</a:t>
            </a:r>
            <a:r>
              <a:rPr lang="en-US" sz="3200" spc="190" dirty="0">
                <a:solidFill>
                  <a:srgbClr val="231F20"/>
                </a:solidFill>
              </a:rPr>
              <a:t> </a:t>
            </a:r>
            <a:r>
              <a:rPr lang="en-US" sz="3200" spc="35" dirty="0">
                <a:solidFill>
                  <a:srgbClr val="231F20"/>
                </a:solidFill>
              </a:rPr>
              <a:t>made</a:t>
            </a:r>
            <a:r>
              <a:rPr lang="en-US" sz="3200" spc="190" dirty="0">
                <a:solidFill>
                  <a:srgbClr val="231F20"/>
                </a:solidFill>
              </a:rPr>
              <a:t> </a:t>
            </a:r>
            <a:r>
              <a:rPr lang="en-US" sz="3200" spc="65" dirty="0">
                <a:solidFill>
                  <a:srgbClr val="231F20"/>
                </a:solidFill>
              </a:rPr>
              <a:t>to</a:t>
            </a:r>
            <a:r>
              <a:rPr lang="en-US" sz="3200" spc="195" dirty="0">
                <a:solidFill>
                  <a:srgbClr val="231F20"/>
                </a:solidFill>
              </a:rPr>
              <a:t> </a:t>
            </a:r>
            <a:r>
              <a:rPr lang="en-US" sz="3200" spc="35" dirty="0">
                <a:solidFill>
                  <a:srgbClr val="231F20"/>
                </a:solidFill>
              </a:rPr>
              <a:t>collect</a:t>
            </a:r>
            <a:r>
              <a:rPr lang="en-US" sz="3200" spc="190" dirty="0">
                <a:solidFill>
                  <a:srgbClr val="231F20"/>
                </a:solidFill>
              </a:rPr>
              <a:t> </a:t>
            </a:r>
            <a:r>
              <a:rPr lang="en-US" sz="3200" spc="30" dirty="0">
                <a:solidFill>
                  <a:srgbClr val="231F20"/>
                </a:solidFill>
              </a:rPr>
              <a:t>data</a:t>
            </a:r>
            <a:r>
              <a:rPr lang="en-US" sz="3200" spc="195" dirty="0">
                <a:solidFill>
                  <a:srgbClr val="231F20"/>
                </a:solidFill>
              </a:rPr>
              <a:t> </a:t>
            </a:r>
            <a:r>
              <a:rPr lang="en-US" sz="3200" spc="65" dirty="0">
                <a:solidFill>
                  <a:srgbClr val="231F20"/>
                </a:solidFill>
              </a:rPr>
              <a:t>from</a:t>
            </a:r>
            <a:r>
              <a:rPr lang="en-US" sz="3200" spc="190" dirty="0">
                <a:solidFill>
                  <a:srgbClr val="231F20"/>
                </a:solidFill>
              </a:rPr>
              <a:t> </a:t>
            </a:r>
            <a:r>
              <a:rPr lang="en-US" sz="3200" spc="20" dirty="0">
                <a:solidFill>
                  <a:srgbClr val="231F20"/>
                </a:solidFill>
              </a:rPr>
              <a:t>previous</a:t>
            </a:r>
            <a:r>
              <a:rPr lang="en-US" sz="3200" spc="190" dirty="0">
                <a:solidFill>
                  <a:srgbClr val="231F20"/>
                </a:solidFill>
              </a:rPr>
              <a:t> </a:t>
            </a:r>
            <a:r>
              <a:rPr lang="en-US" sz="3200" spc="30" dirty="0">
                <a:solidFill>
                  <a:srgbClr val="231F20"/>
                </a:solidFill>
              </a:rPr>
              <a:t>visits</a:t>
            </a:r>
            <a:r>
              <a:rPr lang="en-US" sz="3200" spc="195" dirty="0">
                <a:solidFill>
                  <a:srgbClr val="231F20"/>
                </a:solidFill>
              </a:rPr>
              <a:t> </a:t>
            </a:r>
            <a:r>
              <a:rPr lang="en-US" sz="3200" spc="45" dirty="0">
                <a:solidFill>
                  <a:srgbClr val="231F20"/>
                </a:solidFill>
              </a:rPr>
              <a:t>if</a:t>
            </a:r>
            <a:r>
              <a:rPr lang="en-US" sz="3200" spc="190" dirty="0">
                <a:solidFill>
                  <a:srgbClr val="231F20"/>
                </a:solidFill>
              </a:rPr>
              <a:t> </a:t>
            </a:r>
            <a:r>
              <a:rPr lang="en-US" sz="3200" spc="40" dirty="0">
                <a:solidFill>
                  <a:srgbClr val="231F20"/>
                </a:solidFill>
              </a:rPr>
              <a:t>the</a:t>
            </a:r>
            <a:r>
              <a:rPr lang="en-US" sz="3200" spc="20" dirty="0">
                <a:solidFill>
                  <a:srgbClr val="231F20"/>
                </a:solidFill>
              </a:rPr>
              <a:t> </a:t>
            </a:r>
            <a:r>
              <a:rPr lang="en-US" sz="3200" spc="40" dirty="0">
                <a:solidFill>
                  <a:srgbClr val="231F20"/>
                </a:solidFill>
              </a:rPr>
              <a:t>participant</a:t>
            </a:r>
            <a:r>
              <a:rPr lang="en-US" sz="3200" spc="885" dirty="0">
                <a:solidFill>
                  <a:srgbClr val="231F20"/>
                </a:solidFill>
              </a:rPr>
              <a:t> </a:t>
            </a:r>
            <a:r>
              <a:rPr lang="en-US" sz="3200" spc="20" dirty="0">
                <a:solidFill>
                  <a:srgbClr val="231F20"/>
                </a:solidFill>
              </a:rPr>
              <a:t>enrolled</a:t>
            </a:r>
            <a:r>
              <a:rPr lang="en-US" sz="3200" spc="885" dirty="0">
                <a:solidFill>
                  <a:srgbClr val="231F20"/>
                </a:solidFill>
              </a:rPr>
              <a:t> </a:t>
            </a:r>
            <a:r>
              <a:rPr lang="en-US" sz="3200" spc="45" dirty="0">
                <a:solidFill>
                  <a:srgbClr val="231F20"/>
                </a:solidFill>
              </a:rPr>
              <a:t>after</a:t>
            </a:r>
            <a:r>
              <a:rPr lang="en-US" sz="3200" spc="885" dirty="0">
                <a:solidFill>
                  <a:srgbClr val="231F20"/>
                </a:solidFill>
              </a:rPr>
              <a:t> </a:t>
            </a:r>
            <a:r>
              <a:rPr lang="en-US" sz="3200" spc="35" dirty="0">
                <a:solidFill>
                  <a:srgbClr val="231F20"/>
                </a:solidFill>
              </a:rPr>
              <a:t>vector</a:t>
            </a:r>
            <a:r>
              <a:rPr lang="en-US" sz="3200" spc="885" dirty="0">
                <a:solidFill>
                  <a:srgbClr val="231F20"/>
                </a:solidFill>
              </a:rPr>
              <a:t> </a:t>
            </a:r>
            <a:r>
              <a:rPr lang="en-US" sz="3200" spc="25" dirty="0">
                <a:solidFill>
                  <a:srgbClr val="231F20"/>
                </a:solidFill>
              </a:rPr>
              <a:t>infusion.</a:t>
            </a:r>
            <a:r>
              <a:rPr lang="en-US" sz="3200" spc="844" dirty="0">
                <a:solidFill>
                  <a:srgbClr val="231F20"/>
                </a:solidFill>
              </a:rPr>
              <a:t> </a:t>
            </a:r>
            <a:r>
              <a:rPr lang="en-US" sz="3200" spc="30" dirty="0">
                <a:solidFill>
                  <a:srgbClr val="231F20"/>
                </a:solidFill>
              </a:rPr>
              <a:t>Participants</a:t>
            </a:r>
            <a:r>
              <a:rPr lang="en-US" sz="3200" spc="10" dirty="0">
                <a:solidFill>
                  <a:srgbClr val="231F20"/>
                </a:solidFill>
              </a:rPr>
              <a:t> </a:t>
            </a:r>
            <a:r>
              <a:rPr lang="en-US" sz="3200" spc="40" dirty="0">
                <a:solidFill>
                  <a:srgbClr val="231F20"/>
                </a:solidFill>
              </a:rPr>
              <a:t>completed</a:t>
            </a:r>
            <a:r>
              <a:rPr lang="en-US" sz="3200" spc="215" dirty="0">
                <a:solidFill>
                  <a:srgbClr val="231F20"/>
                </a:solidFill>
              </a:rPr>
              <a:t> </a:t>
            </a:r>
            <a:r>
              <a:rPr lang="en-US" sz="3200" spc="45" dirty="0">
                <a:solidFill>
                  <a:srgbClr val="231F20"/>
                </a:solidFill>
              </a:rPr>
              <a:t>their</a:t>
            </a:r>
            <a:r>
              <a:rPr lang="en-US" sz="3200" spc="215" dirty="0">
                <a:solidFill>
                  <a:srgbClr val="231F20"/>
                </a:solidFill>
              </a:rPr>
              <a:t> </a:t>
            </a:r>
            <a:r>
              <a:rPr lang="en-US" sz="3200" spc="45" dirty="0">
                <a:solidFill>
                  <a:srgbClr val="231F20"/>
                </a:solidFill>
              </a:rPr>
              <a:t>normal</a:t>
            </a:r>
            <a:r>
              <a:rPr lang="en-US" sz="3200" spc="215" dirty="0">
                <a:solidFill>
                  <a:srgbClr val="231F20"/>
                </a:solidFill>
              </a:rPr>
              <a:t> </a:t>
            </a:r>
            <a:r>
              <a:rPr lang="en-US" sz="3200" spc="15" dirty="0">
                <a:solidFill>
                  <a:srgbClr val="231F20"/>
                </a:solidFill>
              </a:rPr>
              <a:t>care</a:t>
            </a:r>
            <a:r>
              <a:rPr lang="en-US" sz="3200" spc="215" dirty="0">
                <a:solidFill>
                  <a:srgbClr val="231F20"/>
                </a:solidFill>
              </a:rPr>
              <a:t> </a:t>
            </a:r>
            <a:r>
              <a:rPr lang="en-US" sz="3200" spc="20" dirty="0">
                <a:solidFill>
                  <a:srgbClr val="231F20"/>
                </a:solidFill>
              </a:rPr>
              <a:t>visits,</a:t>
            </a:r>
            <a:r>
              <a:rPr lang="en-US" sz="3200" spc="180" dirty="0">
                <a:solidFill>
                  <a:srgbClr val="231F20"/>
                </a:solidFill>
              </a:rPr>
              <a:t> </a:t>
            </a:r>
            <a:r>
              <a:rPr lang="en-US" sz="3200" spc="30" dirty="0">
                <a:solidFill>
                  <a:srgbClr val="231F20"/>
                </a:solidFill>
              </a:rPr>
              <a:t>in</a:t>
            </a:r>
            <a:r>
              <a:rPr lang="en-US" sz="3200" spc="215" dirty="0">
                <a:solidFill>
                  <a:srgbClr val="231F20"/>
                </a:solidFill>
              </a:rPr>
              <a:t> </a:t>
            </a:r>
            <a:r>
              <a:rPr lang="en-US" sz="3200" spc="30" dirty="0">
                <a:solidFill>
                  <a:srgbClr val="231F20"/>
                </a:solidFill>
              </a:rPr>
              <a:t>addition,</a:t>
            </a:r>
            <a:r>
              <a:rPr lang="en-US" sz="3200" spc="180" dirty="0">
                <a:solidFill>
                  <a:srgbClr val="231F20"/>
                </a:solidFill>
              </a:rPr>
              <a:t> patient-reported outcomes (</a:t>
            </a:r>
            <a:r>
              <a:rPr lang="en-US" sz="3200" spc="-35" dirty="0">
                <a:solidFill>
                  <a:srgbClr val="231F20"/>
                </a:solidFill>
              </a:rPr>
              <a:t>PROs)</a:t>
            </a:r>
            <a:r>
              <a:rPr lang="en-US" sz="3200" spc="215" dirty="0">
                <a:solidFill>
                  <a:srgbClr val="231F20"/>
                </a:solidFill>
              </a:rPr>
              <a:t> </a:t>
            </a:r>
            <a:r>
              <a:rPr lang="en-US" sz="3200" spc="10" dirty="0">
                <a:solidFill>
                  <a:srgbClr val="231F20"/>
                </a:solidFill>
              </a:rPr>
              <a:t>were</a:t>
            </a:r>
            <a:r>
              <a:rPr lang="en-US" sz="3200" spc="-5" dirty="0">
                <a:solidFill>
                  <a:srgbClr val="231F20"/>
                </a:solidFill>
              </a:rPr>
              <a:t> </a:t>
            </a:r>
            <a:r>
              <a:rPr lang="en-US" sz="3200" spc="30" dirty="0">
                <a:solidFill>
                  <a:srgbClr val="231F20"/>
                </a:solidFill>
              </a:rPr>
              <a:t>collected,</a:t>
            </a:r>
            <a:r>
              <a:rPr lang="en-US" sz="3200" spc="-85" dirty="0">
                <a:solidFill>
                  <a:srgbClr val="231F20"/>
                </a:solidFill>
              </a:rPr>
              <a:t> </a:t>
            </a:r>
            <a:r>
              <a:rPr lang="en-US" sz="3200" spc="20" dirty="0">
                <a:solidFill>
                  <a:srgbClr val="231F20"/>
                </a:solidFill>
              </a:rPr>
              <a:t>and</a:t>
            </a:r>
            <a:r>
              <a:rPr lang="en-US" sz="3200" spc="-85" dirty="0">
                <a:solidFill>
                  <a:srgbClr val="231F20"/>
                </a:solidFill>
              </a:rPr>
              <a:t> </a:t>
            </a:r>
            <a:r>
              <a:rPr lang="en-US" sz="3200" spc="35" dirty="0">
                <a:solidFill>
                  <a:srgbClr val="231F20"/>
                </a:solidFill>
              </a:rPr>
              <a:t>blood</a:t>
            </a:r>
            <a:r>
              <a:rPr lang="en-US" sz="3200" spc="-85" dirty="0">
                <a:solidFill>
                  <a:srgbClr val="231F20"/>
                </a:solidFill>
              </a:rPr>
              <a:t> </a:t>
            </a:r>
            <a:r>
              <a:rPr lang="en-US" sz="3200" spc="25" dirty="0">
                <a:solidFill>
                  <a:srgbClr val="231F20"/>
                </a:solidFill>
              </a:rPr>
              <a:t>samples</a:t>
            </a:r>
            <a:r>
              <a:rPr lang="en-US" sz="3200" spc="-85" dirty="0">
                <a:solidFill>
                  <a:srgbClr val="231F20"/>
                </a:solidFill>
              </a:rPr>
              <a:t> </a:t>
            </a:r>
            <a:r>
              <a:rPr lang="en-US" sz="3200" spc="10" dirty="0">
                <a:solidFill>
                  <a:srgbClr val="231F20"/>
                </a:solidFill>
              </a:rPr>
              <a:t>were</a:t>
            </a:r>
            <a:r>
              <a:rPr lang="en-US" sz="3200" spc="-85" dirty="0">
                <a:solidFill>
                  <a:srgbClr val="231F20"/>
                </a:solidFill>
              </a:rPr>
              <a:t> </a:t>
            </a:r>
            <a:r>
              <a:rPr lang="en-US" sz="3200" spc="30" dirty="0">
                <a:solidFill>
                  <a:srgbClr val="231F20"/>
                </a:solidFill>
              </a:rPr>
              <a:t>sent</a:t>
            </a:r>
            <a:r>
              <a:rPr lang="en-US" sz="3200" spc="-85" dirty="0">
                <a:solidFill>
                  <a:srgbClr val="231F20"/>
                </a:solidFill>
              </a:rPr>
              <a:t> </a:t>
            </a:r>
            <a:r>
              <a:rPr lang="en-US" sz="3200" spc="65" dirty="0">
                <a:solidFill>
                  <a:srgbClr val="231F20"/>
                </a:solidFill>
              </a:rPr>
              <a:t>to</a:t>
            </a:r>
            <a:r>
              <a:rPr lang="en-US" sz="3200" spc="-85" dirty="0">
                <a:solidFill>
                  <a:srgbClr val="231F20"/>
                </a:solidFill>
              </a:rPr>
              <a:t> </a:t>
            </a:r>
            <a:r>
              <a:rPr lang="en-US" sz="3200" spc="-10" dirty="0">
                <a:solidFill>
                  <a:srgbClr val="231F20"/>
                </a:solidFill>
              </a:rPr>
              <a:t>a</a:t>
            </a:r>
            <a:r>
              <a:rPr lang="en-US" sz="3200" spc="-85" dirty="0">
                <a:solidFill>
                  <a:srgbClr val="231F20"/>
                </a:solidFill>
              </a:rPr>
              <a:t> </a:t>
            </a:r>
            <a:r>
              <a:rPr lang="en-US" sz="3200" spc="35" dirty="0">
                <a:solidFill>
                  <a:srgbClr val="231F20"/>
                </a:solidFill>
              </a:rPr>
              <a:t>central</a:t>
            </a:r>
            <a:r>
              <a:rPr lang="en-US" sz="3200" spc="-85" dirty="0">
                <a:solidFill>
                  <a:srgbClr val="231F20"/>
                </a:solidFill>
              </a:rPr>
              <a:t> </a:t>
            </a:r>
            <a:r>
              <a:rPr lang="en-US" sz="3200" spc="25" dirty="0">
                <a:solidFill>
                  <a:srgbClr val="231F20"/>
                </a:solidFill>
              </a:rPr>
              <a:t>laboratory.</a:t>
            </a:r>
            <a:r>
              <a:rPr lang="en-US" sz="3200" spc="-15" dirty="0">
                <a:solidFill>
                  <a:srgbClr val="231F20"/>
                </a:solidFill>
              </a:rPr>
              <a:t> </a:t>
            </a:r>
            <a:r>
              <a:rPr lang="en-US" sz="3200" dirty="0">
                <a:solidFill>
                  <a:srgbClr val="231F20"/>
                </a:solidFill>
              </a:rPr>
              <a:t>Here, </a:t>
            </a:r>
            <a:r>
              <a:rPr lang="en-US" sz="3200" spc="5" dirty="0">
                <a:solidFill>
                  <a:srgbClr val="231F20"/>
                </a:solidFill>
              </a:rPr>
              <a:t>we</a:t>
            </a:r>
            <a:r>
              <a:rPr lang="en-US" sz="3200" spc="40" dirty="0">
                <a:solidFill>
                  <a:srgbClr val="231F20"/>
                </a:solidFill>
              </a:rPr>
              <a:t> </a:t>
            </a:r>
            <a:r>
              <a:rPr lang="en-US" sz="3200" spc="25" dirty="0">
                <a:solidFill>
                  <a:srgbClr val="231F20"/>
                </a:solidFill>
              </a:rPr>
              <a:t>present</a:t>
            </a:r>
            <a:r>
              <a:rPr lang="en-US" sz="3200" spc="40" dirty="0">
                <a:solidFill>
                  <a:srgbClr val="231F20"/>
                </a:solidFill>
              </a:rPr>
              <a:t> </a:t>
            </a:r>
            <a:r>
              <a:rPr lang="en-US" sz="3200" spc="30" dirty="0">
                <a:solidFill>
                  <a:srgbClr val="231F20"/>
                </a:solidFill>
              </a:rPr>
              <a:t>data of the vector-treated participants</a:t>
            </a:r>
            <a:r>
              <a:rPr lang="en-US" sz="3200" spc="40" dirty="0">
                <a:solidFill>
                  <a:srgbClr val="231F20"/>
                </a:solidFill>
              </a:rPr>
              <a:t> </a:t>
            </a:r>
            <a:r>
              <a:rPr lang="en-US" sz="3200" spc="45" dirty="0">
                <a:solidFill>
                  <a:srgbClr val="231F20"/>
                </a:solidFill>
              </a:rPr>
              <a:t>up</a:t>
            </a:r>
            <a:r>
              <a:rPr lang="en-US" sz="3200" spc="40" dirty="0">
                <a:solidFill>
                  <a:srgbClr val="231F20"/>
                </a:solidFill>
              </a:rPr>
              <a:t> </a:t>
            </a:r>
            <a:r>
              <a:rPr lang="en-US" sz="3200" spc="65" dirty="0">
                <a:solidFill>
                  <a:srgbClr val="231F20"/>
                </a:solidFill>
              </a:rPr>
              <a:t>to</a:t>
            </a:r>
            <a:r>
              <a:rPr lang="en-US" sz="3200" spc="40" dirty="0">
                <a:solidFill>
                  <a:srgbClr val="231F20"/>
                </a:solidFill>
              </a:rPr>
              <a:t> </a:t>
            </a:r>
            <a:r>
              <a:rPr lang="en-US" sz="3200" spc="35" dirty="0">
                <a:solidFill>
                  <a:srgbClr val="231F20"/>
                </a:solidFill>
              </a:rPr>
              <a:t>September</a:t>
            </a:r>
            <a:r>
              <a:rPr lang="en-US" sz="3200" spc="40" dirty="0">
                <a:solidFill>
                  <a:srgbClr val="231F20"/>
                </a:solidFill>
              </a:rPr>
              <a:t> </a:t>
            </a:r>
            <a:r>
              <a:rPr lang="en-US" sz="3200" spc="35" dirty="0">
                <a:solidFill>
                  <a:srgbClr val="231F20"/>
                </a:solidFill>
              </a:rPr>
              <a:t>2024.</a:t>
            </a:r>
            <a:endParaRPr lang="en-US" sz="3200" dirty="0"/>
          </a:p>
        </p:txBody>
      </p:sp>
      <p:sp>
        <p:nvSpPr>
          <p:cNvPr id="40" name="TextBox 39">
            <a:extLst>
              <a:ext uri="{FF2B5EF4-FFF2-40B4-BE49-F238E27FC236}">
                <a16:creationId xmlns:a16="http://schemas.microsoft.com/office/drawing/2014/main" id="{35ACBDDA-6E6A-C08E-8534-07C67DEFEE1D}"/>
              </a:ext>
            </a:extLst>
          </p:cNvPr>
          <p:cNvSpPr txBox="1"/>
          <p:nvPr/>
        </p:nvSpPr>
        <p:spPr>
          <a:xfrm>
            <a:off x="30571268" y="26579021"/>
            <a:ext cx="18700824" cy="3308598"/>
          </a:xfrm>
          <a:prstGeom prst="rect">
            <a:avLst/>
          </a:prstGeom>
          <a:noFill/>
        </p:spPr>
        <p:txBody>
          <a:bodyPr wrap="square" lIns="0" tIns="0" rIns="0" bIns="0" rtlCol="0">
            <a:spAutoFit/>
          </a:bodyPr>
          <a:lstStyle/>
          <a:p>
            <a:pPr marL="12700">
              <a:spcBef>
                <a:spcPts val="1005"/>
              </a:spcBef>
            </a:pPr>
            <a:r>
              <a:rPr lang="en-US" sz="5400" b="1" spc="-10" dirty="0">
                <a:solidFill>
                  <a:srgbClr val="1C2674"/>
                </a:solidFill>
              </a:rPr>
              <a:t>Conclusion</a:t>
            </a:r>
            <a:endParaRPr lang="en-US" sz="5400" dirty="0"/>
          </a:p>
          <a:p>
            <a:pPr marL="12700" marR="5080">
              <a:lnSpc>
                <a:spcPts val="3600"/>
              </a:lnSpc>
              <a:spcBef>
                <a:spcPts val="560"/>
              </a:spcBef>
            </a:pPr>
            <a:r>
              <a:rPr lang="en-US" sz="3200" spc="-10" dirty="0">
                <a:solidFill>
                  <a:srgbClr val="231F20"/>
                </a:solidFill>
              </a:rPr>
              <a:t>This initial, successful data capture on people with HB or HA treated with commercial AAV-gene therapy, or in clinical trials, supports the feasibility of long-term monitoring for efficacy and toxicity through ATHN Transcends: Hemophilia Gene Therapy Outcomes Arm. This single, nationwide follow-up registry will assure the provision of critical information to all stakeholders, including contribution to the World Federation of Hemophilia international Gene Therapy Registry.</a:t>
            </a:r>
            <a:endParaRPr lang="en-US" sz="3200" dirty="0"/>
          </a:p>
        </p:txBody>
      </p:sp>
      <p:sp>
        <p:nvSpPr>
          <p:cNvPr id="26" name="TextBox 25">
            <a:extLst>
              <a:ext uri="{FF2B5EF4-FFF2-40B4-BE49-F238E27FC236}">
                <a16:creationId xmlns:a16="http://schemas.microsoft.com/office/drawing/2014/main" id="{9BDD840C-F99B-D413-34F0-48B5FB58F743}"/>
              </a:ext>
            </a:extLst>
          </p:cNvPr>
          <p:cNvSpPr txBox="1"/>
          <p:nvPr/>
        </p:nvSpPr>
        <p:spPr>
          <a:xfrm>
            <a:off x="12202008" y="5960943"/>
            <a:ext cx="36648055" cy="3139321"/>
          </a:xfrm>
          <a:prstGeom prst="rect">
            <a:avLst/>
          </a:prstGeom>
          <a:noFill/>
        </p:spPr>
        <p:txBody>
          <a:bodyPr wrap="square" lIns="0" tIns="0" rIns="0" bIns="0" rtlCol="0">
            <a:spAutoFit/>
          </a:bodyPr>
          <a:lstStyle/>
          <a:p>
            <a:pPr marL="12700">
              <a:spcBef>
                <a:spcPts val="1005"/>
              </a:spcBef>
            </a:pPr>
            <a:r>
              <a:rPr lang="en-US" sz="5400" b="1" spc="-10" dirty="0">
                <a:solidFill>
                  <a:srgbClr val="1C2674"/>
                </a:solidFill>
              </a:rPr>
              <a:t>Results</a:t>
            </a:r>
            <a:endParaRPr lang="en-US" sz="5400" dirty="0"/>
          </a:p>
          <a:p>
            <a:pPr>
              <a:lnSpc>
                <a:spcPts val="3600"/>
              </a:lnSpc>
            </a:pPr>
            <a:r>
              <a:rPr lang="en-US" sz="3200" dirty="0"/>
              <a:t>Nine male participants (6 FIX-, 3 FVIII-deficiency patients; median age at treatment 33.5 years) were enrolled prior to vector infusion (n=4) or later (n=5) (Table 1). All participants had &lt;1% residual FVIII or FIX activity at baseline except one participant with baseline FIX activity of 2%. No factor inhibitors were detected at the time of infusion; one FVIII deficient participant had successfully completed immune tolerance therapy approximately 11 years prior to vector infusion. All participants were on prophylactic therapy prior to vector infusion. Five participants received commercial drug products and four clinical trial products (Table 2). No serious adverse events were reported. Four participants had AEs related to vector infusion (from Day 1 to Day 14 of vector infusion) including hives/fatigue (1); abdominal pain/chills/diarrhea/fatigue, and headache (1); headache (2). Three participants required steroid treatment for vector-induced transaminitis (Table 3). Participants were followed for 1-108 months.</a:t>
            </a:r>
          </a:p>
        </p:txBody>
      </p:sp>
      <p:graphicFrame>
        <p:nvGraphicFramePr>
          <p:cNvPr id="30" name="object 34">
            <a:extLst>
              <a:ext uri="{FF2B5EF4-FFF2-40B4-BE49-F238E27FC236}">
                <a16:creationId xmlns:a16="http://schemas.microsoft.com/office/drawing/2014/main" id="{BD6E4121-2840-7AC6-4434-D5716F010242}"/>
              </a:ext>
            </a:extLst>
          </p:cNvPr>
          <p:cNvGraphicFramePr>
            <a:graphicFrameLocks noGrp="1"/>
          </p:cNvGraphicFramePr>
          <p:nvPr>
            <p:extLst>
              <p:ext uri="{D42A27DB-BD31-4B8C-83A1-F6EECF244321}">
                <p14:modId xmlns:p14="http://schemas.microsoft.com/office/powerpoint/2010/main" val="2978047395"/>
              </p:ext>
            </p:extLst>
          </p:nvPr>
        </p:nvGraphicFramePr>
        <p:xfrm>
          <a:off x="12183034" y="9575571"/>
          <a:ext cx="17795671" cy="19271454"/>
        </p:xfrm>
        <a:graphic>
          <a:graphicData uri="http://schemas.openxmlformats.org/drawingml/2006/table">
            <a:tbl>
              <a:tblPr firstRow="1" bandRow="1">
                <a:tableStyleId>{2D5ABB26-0587-4C30-8999-92F81FD0307C}</a:tableStyleId>
              </a:tblPr>
              <a:tblGrid>
                <a:gridCol w="7506889">
                  <a:extLst>
                    <a:ext uri="{9D8B030D-6E8A-4147-A177-3AD203B41FA5}">
                      <a16:colId xmlns:a16="http://schemas.microsoft.com/office/drawing/2014/main" val="20000"/>
                    </a:ext>
                  </a:extLst>
                </a:gridCol>
                <a:gridCol w="2649666">
                  <a:extLst>
                    <a:ext uri="{9D8B030D-6E8A-4147-A177-3AD203B41FA5}">
                      <a16:colId xmlns:a16="http://schemas.microsoft.com/office/drawing/2014/main" val="3717076659"/>
                    </a:ext>
                  </a:extLst>
                </a:gridCol>
                <a:gridCol w="124346">
                  <a:extLst>
                    <a:ext uri="{9D8B030D-6E8A-4147-A177-3AD203B41FA5}">
                      <a16:colId xmlns:a16="http://schemas.microsoft.com/office/drawing/2014/main" val="1034785251"/>
                    </a:ext>
                  </a:extLst>
                </a:gridCol>
                <a:gridCol w="3538689">
                  <a:extLst>
                    <a:ext uri="{9D8B030D-6E8A-4147-A177-3AD203B41FA5}">
                      <a16:colId xmlns:a16="http://schemas.microsoft.com/office/drawing/2014/main" val="224372978"/>
                    </a:ext>
                  </a:extLst>
                </a:gridCol>
                <a:gridCol w="3976081">
                  <a:extLst>
                    <a:ext uri="{9D8B030D-6E8A-4147-A177-3AD203B41FA5}">
                      <a16:colId xmlns:a16="http://schemas.microsoft.com/office/drawing/2014/main" val="1341098732"/>
                    </a:ext>
                  </a:extLst>
                </a:gridCol>
              </a:tblGrid>
              <a:tr h="914400">
                <a:tc>
                  <a:txBody>
                    <a:bodyPr/>
                    <a:lstStyle/>
                    <a:p>
                      <a:pPr marL="53975">
                        <a:lnSpc>
                          <a:spcPct val="100000"/>
                        </a:lnSpc>
                        <a:spcBef>
                          <a:spcPts val="480"/>
                        </a:spcBef>
                      </a:pPr>
                      <a:r>
                        <a:rPr lang="en-US" sz="3200" b="1" spc="10" dirty="0">
                          <a:solidFill>
                            <a:srgbClr val="FFFFFF"/>
                          </a:solidFill>
                          <a:latin typeface="Calibri"/>
                          <a:cs typeface="Arial"/>
                        </a:rPr>
                        <a:t>Table 1. PARTICIPANT</a:t>
                      </a:r>
                      <a:r>
                        <a:rPr lang="en-US" sz="3200" b="1" spc="-5" dirty="0">
                          <a:solidFill>
                            <a:srgbClr val="FFFFFF"/>
                          </a:solidFill>
                          <a:latin typeface="Calibri"/>
                          <a:cs typeface="Arial"/>
                        </a:rPr>
                        <a:t> </a:t>
                      </a:r>
                      <a:r>
                        <a:rPr lang="en-US" sz="3200" b="1" spc="10" dirty="0">
                          <a:solidFill>
                            <a:srgbClr val="FFFFFF"/>
                          </a:solidFill>
                          <a:latin typeface="Calibri"/>
                          <a:cs typeface="Arial"/>
                        </a:rPr>
                        <a:t>CHARACTERISTICS</a:t>
                      </a:r>
                      <a:endParaRPr lang="en-US" sz="3200" dirty="0">
                        <a:latin typeface="Calibri"/>
                        <a:cs typeface="Arial"/>
                      </a:endParaRPr>
                    </a:p>
                  </a:txBody>
                  <a:tcPr marL="182880" marR="0" marT="609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gridSpan="2">
                  <a:txBody>
                    <a:bodyPr/>
                    <a:lstStyle/>
                    <a:p>
                      <a:pPr marL="53975" algn="ctr">
                        <a:lnSpc>
                          <a:spcPct val="100000"/>
                        </a:lnSpc>
                        <a:spcBef>
                          <a:spcPts val="480"/>
                        </a:spcBef>
                      </a:pPr>
                      <a:r>
                        <a:rPr lang="en-US" sz="3200" b="1" spc="-10" dirty="0">
                          <a:solidFill>
                            <a:srgbClr val="FFFFFF"/>
                          </a:solidFill>
                          <a:latin typeface="Calibri"/>
                          <a:cs typeface="Arial"/>
                        </a:rPr>
                        <a:t>TOTAL</a:t>
                      </a:r>
                      <a:endParaRPr lang="en-US" sz="3200" dirty="0">
                        <a:latin typeface="Calibri"/>
                        <a:cs typeface="Arial"/>
                      </a:endParaRPr>
                    </a:p>
                  </a:txBody>
                  <a:tcPr marL="0" marR="0" marT="635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hMerge="1">
                  <a:txBody>
                    <a:bodyPr/>
                    <a:lstStyle/>
                    <a:p>
                      <a:r>
                        <a:rPr lang="en-US" sz="4000" b="1" dirty="0">
                          <a:solidFill>
                            <a:srgbClr val="FFFFFF"/>
                          </a:solidFill>
                          <a:latin typeface="Calibri"/>
                          <a:cs typeface="Arial"/>
                        </a:rPr>
                        <a:t>FIX</a:t>
                      </a:r>
                      <a:r>
                        <a:rPr lang="en-US" sz="4000" b="1" spc="10" dirty="0">
                          <a:solidFill>
                            <a:srgbClr val="FFFFFF"/>
                          </a:solidFill>
                          <a:latin typeface="Calibri"/>
                          <a:cs typeface="Arial"/>
                        </a:rPr>
                        <a:t> </a:t>
                      </a:r>
                      <a:r>
                        <a:rPr lang="en-US" sz="4000" b="1" spc="-10" dirty="0">
                          <a:solidFill>
                            <a:srgbClr val="FFFFFF"/>
                          </a:solidFill>
                          <a:latin typeface="Calibri"/>
                          <a:cs typeface="Arial"/>
                        </a:rPr>
                        <a:t>DEFICIENCY</a:t>
                      </a:r>
                      <a:endParaRPr lang="en-US" dirty="0"/>
                    </a:p>
                  </a:txBody>
                  <a:tcPr marL="0" marR="0" marT="63500" marB="0" anchor="ctr">
                    <a:lnT w="19050">
                      <a:solidFill>
                        <a:srgbClr val="FFFFFF"/>
                      </a:solidFill>
                      <a:prstDash val="solid"/>
                    </a:lnT>
                    <a:lnB w="12700" cap="flat" cmpd="sng" algn="ctr">
                      <a:solidFill>
                        <a:schemeClr val="bg1"/>
                      </a:solidFill>
                      <a:prstDash val="solid"/>
                      <a:round/>
                      <a:headEnd type="none" w="med" len="med"/>
                      <a:tailEnd type="none" w="med" len="med"/>
                    </a:lnB>
                    <a:solidFill>
                      <a:srgbClr val="1C2674"/>
                    </a:solidFill>
                  </a:tcPr>
                </a:tc>
                <a:tc>
                  <a:txBody>
                    <a:bodyPr/>
                    <a:lstStyle/>
                    <a:p>
                      <a:pPr algn="ctr"/>
                      <a:r>
                        <a:rPr lang="en-US" sz="3200" b="1" dirty="0">
                          <a:solidFill>
                            <a:srgbClr val="FFFFFF"/>
                          </a:solidFill>
                          <a:latin typeface="Calibri"/>
                          <a:cs typeface="Arial"/>
                        </a:rPr>
                        <a:t>FIX</a:t>
                      </a:r>
                      <a:r>
                        <a:rPr lang="en-US" sz="3200" b="1" spc="10" dirty="0">
                          <a:solidFill>
                            <a:srgbClr val="FFFFFF"/>
                          </a:solidFill>
                          <a:latin typeface="Calibri"/>
                          <a:cs typeface="Arial"/>
                        </a:rPr>
                        <a:t> </a:t>
                      </a:r>
                      <a:r>
                        <a:rPr lang="en-US" sz="3200" b="1" spc="-10" dirty="0">
                          <a:solidFill>
                            <a:srgbClr val="FFFFFF"/>
                          </a:solidFill>
                          <a:latin typeface="Calibri"/>
                          <a:cs typeface="Arial"/>
                        </a:rPr>
                        <a:t>DEFICIENCY</a:t>
                      </a:r>
                      <a:endParaRPr lang="en-US" sz="3200" dirty="0"/>
                    </a:p>
                  </a:txBody>
                  <a:tcPr marL="0" marR="0" marT="635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a:txBody>
                    <a:bodyPr/>
                    <a:lstStyle/>
                    <a:p>
                      <a:pPr marL="53975" algn="ctr">
                        <a:lnSpc>
                          <a:spcPct val="100000"/>
                        </a:lnSpc>
                        <a:spcBef>
                          <a:spcPts val="480"/>
                        </a:spcBef>
                      </a:pPr>
                      <a:r>
                        <a:rPr lang="en-US" sz="3200" b="1" dirty="0">
                          <a:solidFill>
                            <a:srgbClr val="FFFFFF"/>
                          </a:solidFill>
                          <a:latin typeface="Calibri"/>
                          <a:cs typeface="Arial"/>
                        </a:rPr>
                        <a:t>FVIII</a:t>
                      </a:r>
                      <a:r>
                        <a:rPr lang="en-US" sz="3200" b="1" spc="85" dirty="0">
                          <a:solidFill>
                            <a:srgbClr val="FFFFFF"/>
                          </a:solidFill>
                          <a:latin typeface="Calibri"/>
                          <a:cs typeface="Arial"/>
                        </a:rPr>
                        <a:t> </a:t>
                      </a:r>
                      <a:r>
                        <a:rPr lang="en-US" sz="3200" b="1" spc="-10" dirty="0">
                          <a:solidFill>
                            <a:srgbClr val="FFFFFF"/>
                          </a:solidFill>
                          <a:latin typeface="Calibri"/>
                          <a:cs typeface="Arial"/>
                        </a:rPr>
                        <a:t>DEFICIENCY</a:t>
                      </a:r>
                      <a:endParaRPr lang="en-US" sz="3200" dirty="0">
                        <a:latin typeface="Calibri"/>
                        <a:cs typeface="Arial"/>
                      </a:endParaRPr>
                    </a:p>
                  </a:txBody>
                  <a:tcPr marL="0" marR="0" marT="635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extLst>
                  <a:ext uri="{0D108BD9-81ED-4DB2-BD59-A6C34878D82A}">
                    <a16:rowId xmlns:a16="http://schemas.microsoft.com/office/drawing/2014/main" val="10000"/>
                  </a:ext>
                </a:extLst>
              </a:tr>
              <a:tr h="731520">
                <a:tc>
                  <a:txBody>
                    <a:bodyPr/>
                    <a:lstStyle/>
                    <a:p>
                      <a:pPr marL="127000" indent="0" algn="l">
                        <a:lnSpc>
                          <a:spcPct val="100000"/>
                        </a:lnSpc>
                        <a:spcBef>
                          <a:spcPts val="320"/>
                        </a:spcBef>
                        <a:tabLst/>
                      </a:pPr>
                      <a:r>
                        <a:rPr sz="3200" b="1" dirty="0">
                          <a:solidFill>
                            <a:srgbClr val="FFFFFF"/>
                          </a:solidFill>
                          <a:latin typeface="Calibri"/>
                          <a:cs typeface="Arial"/>
                        </a:rPr>
                        <a:t>Males</a:t>
                      </a:r>
                      <a:r>
                        <a:rPr sz="3200" b="1" spc="10" dirty="0">
                          <a:solidFill>
                            <a:srgbClr val="FFFFFF"/>
                          </a:solidFill>
                          <a:latin typeface="Calibri"/>
                          <a:cs typeface="Arial"/>
                        </a:rPr>
                        <a:t> </a:t>
                      </a:r>
                      <a:r>
                        <a:rPr sz="3200" b="1"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D3191"/>
                    </a:solidFill>
                  </a:tcPr>
                </a:tc>
                <a:tc gridSpan="2">
                  <a:txBody>
                    <a:bodyPr/>
                    <a:lstStyle/>
                    <a:p>
                      <a:pPr marL="60960" algn="ctr">
                        <a:lnSpc>
                          <a:spcPct val="100000"/>
                        </a:lnSpc>
                        <a:spcBef>
                          <a:spcPts val="320"/>
                        </a:spcBef>
                      </a:pPr>
                      <a:r>
                        <a:rPr lang="en-US" sz="3200" spc="-50" dirty="0">
                          <a:solidFill>
                            <a:srgbClr val="231F20"/>
                          </a:solidFill>
                          <a:latin typeface="Calibri"/>
                          <a:cs typeface="Arial"/>
                        </a:rPr>
                        <a:t>9</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C7E2"/>
                    </a:solidFill>
                  </a:tcPr>
                </a:tc>
                <a:tc hMerge="1">
                  <a:txBody>
                    <a:bodyPr/>
                    <a:lstStyle/>
                    <a:p>
                      <a:r>
                        <a:rPr lang="en-US" sz="4000" spc="-50" dirty="0">
                          <a:solidFill>
                            <a:srgbClr val="231F20"/>
                          </a:solidFill>
                          <a:latin typeface="Calibri"/>
                          <a:cs typeface="Arial"/>
                        </a:rPr>
                        <a:t>6</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C7E2"/>
                    </a:solidFill>
                  </a:tcPr>
                </a:tc>
                <a:tc>
                  <a:txBody>
                    <a:bodyPr/>
                    <a:lstStyle/>
                    <a:p>
                      <a:pPr algn="ctr"/>
                      <a:r>
                        <a:rPr lang="en-US" sz="3200" spc="-50" dirty="0">
                          <a:solidFill>
                            <a:srgbClr val="231F20"/>
                          </a:solidFill>
                          <a:latin typeface="Calibri"/>
                          <a:cs typeface="Arial"/>
                        </a:rPr>
                        <a:t>6</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C7E2"/>
                    </a:solidFill>
                  </a:tcPr>
                </a:tc>
                <a:tc>
                  <a:txBody>
                    <a:bodyPr/>
                    <a:lstStyle/>
                    <a:p>
                      <a:pPr marL="60960" algn="ctr">
                        <a:lnSpc>
                          <a:spcPct val="100000"/>
                        </a:lnSpc>
                        <a:spcBef>
                          <a:spcPts val="320"/>
                        </a:spcBef>
                      </a:pPr>
                      <a:r>
                        <a:rPr lang="en-US" sz="3200" spc="-50" dirty="0">
                          <a:solidFill>
                            <a:srgbClr val="231F20"/>
                          </a:solidFill>
                          <a:latin typeface="Calibri"/>
                          <a:cs typeface="Arial"/>
                        </a:rPr>
                        <a:t>3</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DC7E2"/>
                    </a:solidFill>
                  </a:tcPr>
                </a:tc>
                <a:extLst>
                  <a:ext uri="{0D108BD9-81ED-4DB2-BD59-A6C34878D82A}">
                    <a16:rowId xmlns:a16="http://schemas.microsoft.com/office/drawing/2014/main" val="10001"/>
                  </a:ext>
                </a:extLst>
              </a:tr>
              <a:tr h="731520">
                <a:tc gridSpan="5">
                  <a:txBody>
                    <a:bodyPr/>
                    <a:lstStyle/>
                    <a:p>
                      <a:pPr marL="127000" indent="0" algn="l">
                        <a:lnSpc>
                          <a:spcPct val="100000"/>
                        </a:lnSpc>
                        <a:spcBef>
                          <a:spcPts val="320"/>
                        </a:spcBef>
                        <a:tabLst/>
                      </a:pPr>
                      <a:r>
                        <a:rPr sz="3200" b="1" spc="-10" dirty="0">
                          <a:solidFill>
                            <a:srgbClr val="FFFFFF"/>
                          </a:solidFill>
                          <a:latin typeface="Calibri"/>
                          <a:cs typeface="Arial"/>
                        </a:rPr>
                        <a:t>Race</a:t>
                      </a:r>
                      <a:r>
                        <a:rPr sz="3200" b="1" spc="-20" dirty="0">
                          <a:solidFill>
                            <a:srgbClr val="FFFFFF"/>
                          </a:solidFill>
                          <a:latin typeface="Calibri"/>
                          <a:cs typeface="Arial"/>
                        </a:rPr>
                        <a:t> </a:t>
                      </a:r>
                      <a:r>
                        <a:rPr sz="3200" b="1"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pPr marL="127000" indent="0" algn="l">
                        <a:lnSpc>
                          <a:spcPct val="100000"/>
                        </a:lnSpc>
                        <a:spcBef>
                          <a:spcPts val="320"/>
                        </a:spcBef>
                        <a:tabLst/>
                      </a:pPr>
                      <a:endParaRPr sz="40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extLst>
                  <a:ext uri="{0D108BD9-81ED-4DB2-BD59-A6C34878D82A}">
                    <a16:rowId xmlns:a16="http://schemas.microsoft.com/office/drawing/2014/main" val="10002"/>
                  </a:ext>
                </a:extLst>
              </a:tr>
              <a:tr h="731520">
                <a:tc>
                  <a:txBody>
                    <a:bodyPr/>
                    <a:lstStyle/>
                    <a:p>
                      <a:pPr marL="412750" indent="0" algn="l">
                        <a:lnSpc>
                          <a:spcPct val="100000"/>
                        </a:lnSpc>
                        <a:spcBef>
                          <a:spcPts val="320"/>
                        </a:spcBef>
                        <a:tabLst/>
                      </a:pPr>
                      <a:r>
                        <a:rPr sz="3200" spc="-10" dirty="0">
                          <a:solidFill>
                            <a:srgbClr val="FFFFFF"/>
                          </a:solidFill>
                          <a:latin typeface="Calibri"/>
                          <a:cs typeface="Arial"/>
                        </a:rPr>
                        <a:t>Asian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225425" algn="ctr">
                        <a:lnSpc>
                          <a:spcPct val="100000"/>
                        </a:lnSpc>
                        <a:spcBef>
                          <a:spcPts val="320"/>
                        </a:spcBef>
                      </a:pPr>
                      <a:r>
                        <a:rPr lang="en-US" sz="3200" spc="-50" dirty="0">
                          <a:solidFill>
                            <a:srgbClr val="231F20"/>
                          </a:solidFill>
                          <a:latin typeface="Calibri"/>
                          <a:cs typeface="Arial"/>
                        </a:rPr>
                        <a:t>2</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20" dirty="0">
                          <a:solidFill>
                            <a:srgbClr val="231F20"/>
                          </a:solidFill>
                          <a:latin typeface="Calibri"/>
                          <a:cs typeface="Arial"/>
                        </a:rPr>
                        <a:t>0</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20" dirty="0">
                          <a:solidFill>
                            <a:srgbClr val="231F20"/>
                          </a:solidFill>
                          <a:latin typeface="Calibri"/>
                          <a:cs typeface="Arial"/>
                        </a:rPr>
                        <a:t>0</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225425" algn="ctr">
                        <a:lnSpc>
                          <a:spcPct val="100000"/>
                        </a:lnSpc>
                        <a:spcBef>
                          <a:spcPts val="320"/>
                        </a:spcBef>
                      </a:pPr>
                      <a:r>
                        <a:rPr lang="en-US" sz="3200" spc="-50" dirty="0">
                          <a:solidFill>
                            <a:srgbClr val="231F20"/>
                          </a:solidFill>
                          <a:latin typeface="Calibri"/>
                          <a:cs typeface="Arial"/>
                        </a:rPr>
                        <a:t>2</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3"/>
                  </a:ext>
                </a:extLst>
              </a:tr>
              <a:tr h="731520">
                <a:tc>
                  <a:txBody>
                    <a:bodyPr/>
                    <a:lstStyle/>
                    <a:p>
                      <a:pPr marL="412750" indent="0" algn="l">
                        <a:lnSpc>
                          <a:spcPct val="100000"/>
                        </a:lnSpc>
                        <a:spcBef>
                          <a:spcPts val="320"/>
                        </a:spcBef>
                        <a:tabLst/>
                      </a:pPr>
                      <a:r>
                        <a:rPr sz="3200" dirty="0">
                          <a:solidFill>
                            <a:srgbClr val="FFFFFF"/>
                          </a:solidFill>
                          <a:latin typeface="Calibri"/>
                          <a:cs typeface="Arial"/>
                        </a:rPr>
                        <a:t>Black</a:t>
                      </a:r>
                      <a:r>
                        <a:rPr lang="en-US" sz="3200" dirty="0">
                          <a:solidFill>
                            <a:srgbClr val="FFFFFF"/>
                          </a:solidFill>
                          <a:latin typeface="Calibri"/>
                          <a:cs typeface="Arial"/>
                        </a:rPr>
                        <a:t>/</a:t>
                      </a:r>
                      <a:r>
                        <a:rPr sz="3200" dirty="0">
                          <a:solidFill>
                            <a:srgbClr val="FFFFFF"/>
                          </a:solidFill>
                          <a:latin typeface="Calibri"/>
                          <a:cs typeface="Arial"/>
                        </a:rPr>
                        <a:t>African-</a:t>
                      </a:r>
                      <a:r>
                        <a:rPr sz="3200" spc="-10" dirty="0">
                          <a:solidFill>
                            <a:srgbClr val="FFFFFF"/>
                          </a:solidFill>
                          <a:latin typeface="Calibri"/>
                          <a:cs typeface="Arial"/>
                        </a:rPr>
                        <a:t>American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225425" algn="ctr">
                        <a:lnSpc>
                          <a:spcPct val="100000"/>
                        </a:lnSpc>
                        <a:spcBef>
                          <a:spcPts val="320"/>
                        </a:spcBef>
                      </a:pPr>
                      <a:r>
                        <a:rPr lang="en-US" sz="3200" spc="-50" dirty="0">
                          <a:solidFill>
                            <a:srgbClr val="231F20"/>
                          </a:solidFill>
                          <a:latin typeface="Calibri"/>
                          <a:cs typeface="Arial"/>
                        </a:rPr>
                        <a:t>1</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50">
                          <a:solidFill>
                            <a:srgbClr val="231F20"/>
                          </a:solidFill>
                          <a:latin typeface="Calibri"/>
                          <a:cs typeface="Arial"/>
                        </a:rPr>
                        <a:t>1</a:t>
                      </a:r>
                      <a:endParaRPr lang="en-US"/>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50" dirty="0">
                          <a:solidFill>
                            <a:srgbClr val="231F20"/>
                          </a:solidFill>
                          <a:latin typeface="Calibri"/>
                          <a:cs typeface="Arial"/>
                        </a:rPr>
                        <a:t>1</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225425" algn="ctr">
                        <a:lnSpc>
                          <a:spcPct val="100000"/>
                        </a:lnSpc>
                        <a:spcBef>
                          <a:spcPts val="320"/>
                        </a:spcBef>
                      </a:pPr>
                      <a:r>
                        <a:rPr lang="en-US" sz="3200" spc="20" dirty="0">
                          <a:solidFill>
                            <a:srgbClr val="231F20"/>
                          </a:solidFill>
                          <a:latin typeface="Calibri"/>
                          <a:cs typeface="Arial"/>
                        </a:rPr>
                        <a:t>0</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4"/>
                  </a:ext>
                </a:extLst>
              </a:tr>
              <a:tr h="731520">
                <a:tc>
                  <a:txBody>
                    <a:bodyPr/>
                    <a:lstStyle/>
                    <a:p>
                      <a:pPr marL="412750" indent="-31750" algn="l">
                        <a:lnSpc>
                          <a:spcPct val="100000"/>
                        </a:lnSpc>
                        <a:spcBef>
                          <a:spcPts val="320"/>
                        </a:spcBef>
                        <a:tabLst/>
                      </a:pPr>
                      <a:r>
                        <a:rPr sz="3200" spc="-10" dirty="0">
                          <a:solidFill>
                            <a:srgbClr val="FFFFFF"/>
                          </a:solidFill>
                          <a:latin typeface="Calibri"/>
                          <a:cs typeface="Arial"/>
                        </a:rPr>
                        <a:t>White</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225425" algn="ctr">
                        <a:lnSpc>
                          <a:spcPct val="100000"/>
                        </a:lnSpc>
                        <a:spcBef>
                          <a:spcPts val="320"/>
                        </a:spcBef>
                      </a:pPr>
                      <a:r>
                        <a:rPr lang="en-US" sz="3200" spc="-50" dirty="0">
                          <a:solidFill>
                            <a:srgbClr val="231F20"/>
                          </a:solidFill>
                          <a:latin typeface="Calibri"/>
                          <a:cs typeface="Arial"/>
                        </a:rPr>
                        <a:t>6</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50" dirty="0">
                          <a:solidFill>
                            <a:srgbClr val="231F20"/>
                          </a:solidFill>
                          <a:latin typeface="Calibri"/>
                          <a:cs typeface="Arial"/>
                        </a:rPr>
                        <a:t>5</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50" dirty="0">
                          <a:solidFill>
                            <a:srgbClr val="231F20"/>
                          </a:solidFill>
                          <a:latin typeface="Calibri"/>
                          <a:cs typeface="Arial"/>
                        </a:rPr>
                        <a:t>5</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225425" algn="ctr">
                        <a:lnSpc>
                          <a:spcPct val="100000"/>
                        </a:lnSpc>
                        <a:spcBef>
                          <a:spcPts val="320"/>
                        </a:spcBef>
                      </a:pPr>
                      <a:r>
                        <a:rPr lang="en-US" sz="3200" spc="-50" dirty="0">
                          <a:solidFill>
                            <a:srgbClr val="231F20"/>
                          </a:solidFill>
                          <a:latin typeface="Calibri"/>
                          <a:cs typeface="Arial"/>
                        </a:rPr>
                        <a:t>1</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5"/>
                  </a:ext>
                </a:extLst>
              </a:tr>
              <a:tr h="731520">
                <a:tc>
                  <a:txBody>
                    <a:bodyPr/>
                    <a:lstStyle/>
                    <a:p>
                      <a:pPr marL="127000" indent="0" algn="l">
                        <a:lnSpc>
                          <a:spcPct val="100000"/>
                        </a:lnSpc>
                        <a:spcBef>
                          <a:spcPts val="320"/>
                        </a:spcBef>
                        <a:tabLst/>
                      </a:pPr>
                      <a:r>
                        <a:rPr sz="3200" b="1" dirty="0">
                          <a:solidFill>
                            <a:srgbClr val="FFFFFF"/>
                          </a:solidFill>
                          <a:latin typeface="Calibri"/>
                          <a:cs typeface="Arial"/>
                        </a:rPr>
                        <a:t>Ethnicity</a:t>
                      </a:r>
                      <a:r>
                        <a:rPr sz="3200" b="1" spc="20" dirty="0">
                          <a:solidFill>
                            <a:srgbClr val="FFFFFF"/>
                          </a:solidFill>
                          <a:latin typeface="Calibri"/>
                          <a:cs typeface="Arial"/>
                        </a:rPr>
                        <a:t> </a:t>
                      </a:r>
                      <a:r>
                        <a:rPr sz="3200" b="1" dirty="0">
                          <a:solidFill>
                            <a:srgbClr val="FFFFFF"/>
                          </a:solidFill>
                          <a:latin typeface="Calibri"/>
                          <a:cs typeface="Arial"/>
                        </a:rPr>
                        <a:t>Non-Hispanic</a:t>
                      </a:r>
                      <a:r>
                        <a:rPr sz="3200" b="1" spc="20" dirty="0">
                          <a:solidFill>
                            <a:srgbClr val="FFFFFF"/>
                          </a:solidFill>
                          <a:latin typeface="Calibri"/>
                          <a:cs typeface="Arial"/>
                        </a:rPr>
                        <a:t> </a:t>
                      </a:r>
                      <a:r>
                        <a:rPr sz="3200" b="1"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152400" indent="0" algn="ctr">
                        <a:lnSpc>
                          <a:spcPct val="100000"/>
                        </a:lnSpc>
                        <a:spcBef>
                          <a:spcPts val="320"/>
                        </a:spcBef>
                        <a:tabLst/>
                      </a:pPr>
                      <a:r>
                        <a:rPr lang="en-US" sz="3200" spc="-50" dirty="0">
                          <a:solidFill>
                            <a:srgbClr val="231F20"/>
                          </a:solidFill>
                          <a:latin typeface="Calibri"/>
                          <a:cs typeface="Arial"/>
                        </a:rPr>
                        <a:t>9</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50" dirty="0">
                          <a:solidFill>
                            <a:srgbClr val="231F20"/>
                          </a:solidFill>
                          <a:latin typeface="Calibri"/>
                          <a:cs typeface="Arial"/>
                        </a:rPr>
                        <a:t>6</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50" dirty="0">
                          <a:solidFill>
                            <a:srgbClr val="231F20"/>
                          </a:solidFill>
                          <a:latin typeface="Calibri"/>
                          <a:cs typeface="Arial"/>
                        </a:rPr>
                        <a:t>6</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152400" indent="0" algn="ctr">
                        <a:lnSpc>
                          <a:spcPct val="100000"/>
                        </a:lnSpc>
                        <a:spcBef>
                          <a:spcPts val="320"/>
                        </a:spcBef>
                        <a:tabLst/>
                      </a:pPr>
                      <a:r>
                        <a:rPr lang="en-US" sz="3200" spc="-50" dirty="0">
                          <a:solidFill>
                            <a:srgbClr val="231F20"/>
                          </a:solidFill>
                          <a:latin typeface="Calibri"/>
                          <a:cs typeface="Arial"/>
                        </a:rPr>
                        <a:t>3</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6"/>
                  </a:ext>
                </a:extLst>
              </a:tr>
              <a:tr h="731520">
                <a:tc gridSpan="5">
                  <a:txBody>
                    <a:bodyPr/>
                    <a:lstStyle/>
                    <a:p>
                      <a:pPr marL="127000" indent="0" algn="l">
                        <a:lnSpc>
                          <a:spcPct val="100000"/>
                        </a:lnSpc>
                        <a:spcBef>
                          <a:spcPts val="320"/>
                        </a:spcBef>
                        <a:tabLst/>
                      </a:pPr>
                      <a:r>
                        <a:rPr sz="3200" b="1" dirty="0">
                          <a:solidFill>
                            <a:srgbClr val="FFFFFF"/>
                          </a:solidFill>
                          <a:latin typeface="Calibri"/>
                          <a:cs typeface="Arial"/>
                        </a:rPr>
                        <a:t>Severity</a:t>
                      </a:r>
                      <a:r>
                        <a:rPr sz="3200" b="1" spc="20" dirty="0">
                          <a:solidFill>
                            <a:srgbClr val="FFFFFF"/>
                          </a:solidFill>
                          <a:latin typeface="Calibri"/>
                          <a:cs typeface="Arial"/>
                        </a:rPr>
                        <a:t> </a:t>
                      </a:r>
                      <a:r>
                        <a:rPr sz="3200" b="1" dirty="0">
                          <a:solidFill>
                            <a:srgbClr val="FFFFFF"/>
                          </a:solidFill>
                          <a:latin typeface="Calibri"/>
                          <a:cs typeface="Arial"/>
                        </a:rPr>
                        <a:t>of</a:t>
                      </a:r>
                      <a:r>
                        <a:rPr sz="3200" b="1" spc="25" dirty="0">
                          <a:solidFill>
                            <a:srgbClr val="FFFFFF"/>
                          </a:solidFill>
                          <a:latin typeface="Calibri"/>
                          <a:cs typeface="Arial"/>
                        </a:rPr>
                        <a:t> </a:t>
                      </a:r>
                      <a:r>
                        <a:rPr lang="en-US" sz="3200" b="1" spc="-10" dirty="0">
                          <a:solidFill>
                            <a:srgbClr val="FFFFFF"/>
                          </a:solidFill>
                          <a:latin typeface="Calibri"/>
                          <a:cs typeface="Arial"/>
                        </a:rPr>
                        <a:t>H</a:t>
                      </a:r>
                      <a:r>
                        <a:rPr sz="3200" b="1" spc="-10" dirty="0">
                          <a:solidFill>
                            <a:srgbClr val="FFFFFF"/>
                          </a:solidFill>
                          <a:latin typeface="Calibri"/>
                          <a:cs typeface="Arial"/>
                        </a:rPr>
                        <a:t>emophilia</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pPr marL="127000" indent="0" algn="l">
                        <a:lnSpc>
                          <a:spcPct val="100000"/>
                        </a:lnSpc>
                        <a:spcBef>
                          <a:spcPts val="320"/>
                        </a:spcBef>
                        <a:tabLst/>
                      </a:pPr>
                      <a:endParaRPr sz="40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extLst>
                  <a:ext uri="{0D108BD9-81ED-4DB2-BD59-A6C34878D82A}">
                    <a16:rowId xmlns:a16="http://schemas.microsoft.com/office/drawing/2014/main" val="10007"/>
                  </a:ext>
                </a:extLst>
              </a:tr>
              <a:tr h="731520">
                <a:tc>
                  <a:txBody>
                    <a:bodyPr/>
                    <a:lstStyle/>
                    <a:p>
                      <a:pPr marL="412750" indent="0" algn="l">
                        <a:lnSpc>
                          <a:spcPct val="100000"/>
                        </a:lnSpc>
                        <a:spcBef>
                          <a:spcPts val="320"/>
                        </a:spcBef>
                        <a:tabLst/>
                      </a:pPr>
                      <a:r>
                        <a:rPr sz="3200" dirty="0">
                          <a:solidFill>
                            <a:srgbClr val="FFFFFF"/>
                          </a:solidFill>
                          <a:latin typeface="Calibri"/>
                          <a:cs typeface="Arial"/>
                        </a:rPr>
                        <a:t>Severe</a:t>
                      </a:r>
                      <a:r>
                        <a:rPr sz="3200" spc="-35" dirty="0">
                          <a:solidFill>
                            <a:srgbClr val="FFFFFF"/>
                          </a:solidFill>
                          <a:latin typeface="Calibri"/>
                          <a:cs typeface="Arial"/>
                        </a:rPr>
                        <a:t> </a:t>
                      </a:r>
                      <a:r>
                        <a:rPr sz="3200"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224790" algn="ctr">
                        <a:lnSpc>
                          <a:spcPct val="100000"/>
                        </a:lnSpc>
                        <a:spcBef>
                          <a:spcPts val="320"/>
                        </a:spcBef>
                      </a:pPr>
                      <a:r>
                        <a:rPr lang="en-US" sz="3200" spc="-50" dirty="0">
                          <a:solidFill>
                            <a:srgbClr val="231F20"/>
                          </a:solidFill>
                          <a:latin typeface="Calibri"/>
                          <a:cs typeface="Arial"/>
                        </a:rPr>
                        <a:t>8</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50" dirty="0">
                          <a:solidFill>
                            <a:srgbClr val="231F20"/>
                          </a:solidFill>
                          <a:latin typeface="Calibri"/>
                          <a:cs typeface="Arial"/>
                        </a:rPr>
                        <a:t>5</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50" dirty="0">
                          <a:solidFill>
                            <a:srgbClr val="231F20"/>
                          </a:solidFill>
                          <a:latin typeface="Calibri"/>
                          <a:cs typeface="Arial"/>
                        </a:rPr>
                        <a:t>5</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224790" algn="ctr">
                        <a:lnSpc>
                          <a:spcPct val="100000"/>
                        </a:lnSpc>
                        <a:spcBef>
                          <a:spcPts val="320"/>
                        </a:spcBef>
                      </a:pPr>
                      <a:r>
                        <a:rPr lang="en-US" sz="3200" spc="-50" dirty="0">
                          <a:solidFill>
                            <a:srgbClr val="231F20"/>
                          </a:solidFill>
                          <a:latin typeface="Calibri"/>
                          <a:cs typeface="Arial"/>
                        </a:rPr>
                        <a:t>3</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8"/>
                  </a:ext>
                </a:extLst>
              </a:tr>
              <a:tr h="731520">
                <a:tc>
                  <a:txBody>
                    <a:bodyPr/>
                    <a:lstStyle/>
                    <a:p>
                      <a:pPr marL="412750" indent="0" algn="l">
                        <a:lnSpc>
                          <a:spcPct val="100000"/>
                        </a:lnSpc>
                        <a:spcBef>
                          <a:spcPts val="320"/>
                        </a:spcBef>
                        <a:tabLst/>
                      </a:pPr>
                      <a:r>
                        <a:rPr sz="3200" spc="10" dirty="0">
                          <a:solidFill>
                            <a:srgbClr val="FFFFFF"/>
                          </a:solidFill>
                          <a:latin typeface="Calibri"/>
                          <a:cs typeface="Arial"/>
                        </a:rPr>
                        <a:t>Moderate</a:t>
                      </a:r>
                      <a:r>
                        <a:rPr sz="3200" spc="75" dirty="0">
                          <a:solidFill>
                            <a:srgbClr val="FFFFFF"/>
                          </a:solidFill>
                          <a:latin typeface="Calibri"/>
                          <a:cs typeface="Arial"/>
                        </a:rPr>
                        <a:t> </a:t>
                      </a:r>
                      <a:r>
                        <a:rPr sz="3200"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gridSpan="2">
                  <a:txBody>
                    <a:bodyPr/>
                    <a:lstStyle/>
                    <a:p>
                      <a:pPr marL="224790" algn="ctr">
                        <a:lnSpc>
                          <a:spcPct val="100000"/>
                        </a:lnSpc>
                        <a:spcBef>
                          <a:spcPts val="320"/>
                        </a:spcBef>
                      </a:pPr>
                      <a:r>
                        <a:rPr lang="en-US" sz="3200" spc="-50" dirty="0">
                          <a:solidFill>
                            <a:srgbClr val="231F20"/>
                          </a:solidFill>
                          <a:latin typeface="Calibri"/>
                          <a:cs typeface="Arial"/>
                        </a:rPr>
                        <a:t>1</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r>
                        <a:rPr lang="en-US" sz="4000" spc="-50" dirty="0">
                          <a:solidFill>
                            <a:srgbClr val="231F20"/>
                          </a:solidFill>
                          <a:latin typeface="Calibri"/>
                          <a:cs typeface="Arial"/>
                        </a:rPr>
                        <a:t>1</a:t>
                      </a:r>
                      <a:endParaRPr lang="en-US" dirty="0"/>
                    </a:p>
                  </a:txBody>
                  <a:tcPr marL="0" marR="0" marT="406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50" dirty="0">
                          <a:solidFill>
                            <a:srgbClr val="231F20"/>
                          </a:solidFill>
                          <a:latin typeface="Calibri"/>
                          <a:cs typeface="Arial"/>
                        </a:rPr>
                        <a:t>1</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224790" algn="ctr">
                        <a:lnSpc>
                          <a:spcPct val="100000"/>
                        </a:lnSpc>
                        <a:spcBef>
                          <a:spcPts val="320"/>
                        </a:spcBef>
                      </a:pPr>
                      <a:r>
                        <a:rPr lang="en-US" sz="3200" spc="20" dirty="0">
                          <a:solidFill>
                            <a:srgbClr val="231F20"/>
                          </a:solidFill>
                          <a:latin typeface="Calibri"/>
                          <a:cs typeface="Arial"/>
                        </a:rPr>
                        <a:t>0</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09"/>
                  </a:ext>
                </a:extLst>
              </a:tr>
              <a:tr h="731520">
                <a:tc gridSpan="5">
                  <a:txBody>
                    <a:bodyPr/>
                    <a:lstStyle/>
                    <a:p>
                      <a:pPr marL="127000" indent="-31750" algn="l">
                        <a:lnSpc>
                          <a:spcPct val="100000"/>
                        </a:lnSpc>
                        <a:spcBef>
                          <a:spcPts val="320"/>
                        </a:spcBef>
                        <a:tabLst/>
                      </a:pPr>
                      <a:r>
                        <a:rPr sz="3200" b="1" dirty="0">
                          <a:solidFill>
                            <a:srgbClr val="FFFFFF"/>
                          </a:solidFill>
                          <a:latin typeface="Calibri"/>
                          <a:cs typeface="Arial"/>
                        </a:rPr>
                        <a:t>Baseline </a:t>
                      </a:r>
                      <a:r>
                        <a:rPr lang="en-US" sz="3200" b="1" dirty="0">
                          <a:solidFill>
                            <a:srgbClr val="FFFFFF"/>
                          </a:solidFill>
                          <a:latin typeface="Calibri"/>
                          <a:cs typeface="Arial"/>
                        </a:rPr>
                        <a:t>F</a:t>
                      </a:r>
                      <a:r>
                        <a:rPr sz="3200" b="1" dirty="0">
                          <a:solidFill>
                            <a:srgbClr val="FFFFFF"/>
                          </a:solidFill>
                          <a:latin typeface="Calibri"/>
                          <a:cs typeface="Arial"/>
                        </a:rPr>
                        <a:t>actor </a:t>
                      </a:r>
                      <a:r>
                        <a:rPr lang="en-US" sz="3200" b="1" dirty="0">
                          <a:solidFill>
                            <a:srgbClr val="FFFFFF"/>
                          </a:solidFill>
                          <a:latin typeface="Calibri"/>
                          <a:cs typeface="Arial"/>
                        </a:rPr>
                        <a:t>L</a:t>
                      </a:r>
                      <a:r>
                        <a:rPr sz="3200" b="1" dirty="0">
                          <a:solidFill>
                            <a:srgbClr val="FFFFFF"/>
                          </a:solidFill>
                          <a:latin typeface="Calibri"/>
                          <a:cs typeface="Arial"/>
                        </a:rPr>
                        <a:t>evel </a:t>
                      </a:r>
                      <a:r>
                        <a:rPr sz="3200" b="1" spc="-25" dirty="0">
                          <a:solidFill>
                            <a:srgbClr val="FFFFFF"/>
                          </a:solidFill>
                          <a:latin typeface="Calibri"/>
                          <a:cs typeface="Arial"/>
                        </a:rPr>
                        <a:t>(n)</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pPr marL="127000" indent="-31750" algn="l">
                        <a:lnSpc>
                          <a:spcPct val="100000"/>
                        </a:lnSpc>
                        <a:spcBef>
                          <a:spcPts val="320"/>
                        </a:spcBef>
                        <a:tabLst/>
                      </a:pPr>
                      <a:endParaRPr sz="40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extLst>
                  <a:ext uri="{0D108BD9-81ED-4DB2-BD59-A6C34878D82A}">
                    <a16:rowId xmlns:a16="http://schemas.microsoft.com/office/drawing/2014/main" val="10010"/>
                  </a:ext>
                </a:extLst>
              </a:tr>
              <a:tr h="731520">
                <a:tc>
                  <a:txBody>
                    <a:bodyPr/>
                    <a:lstStyle/>
                    <a:p>
                      <a:pPr marL="412750" indent="0" algn="l">
                        <a:lnSpc>
                          <a:spcPct val="100000"/>
                        </a:lnSpc>
                        <a:spcBef>
                          <a:spcPts val="320"/>
                        </a:spcBef>
                        <a:tabLst/>
                      </a:pPr>
                      <a:r>
                        <a:rPr sz="3200" spc="-25" dirty="0">
                          <a:solidFill>
                            <a:srgbClr val="FFFFFF"/>
                          </a:solidFill>
                          <a:latin typeface="Calibri"/>
                          <a:cs typeface="Arial"/>
                        </a:rPr>
                        <a:t>&lt;1%</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224790" algn="ctr">
                        <a:lnSpc>
                          <a:spcPct val="100000"/>
                        </a:lnSpc>
                        <a:spcBef>
                          <a:spcPts val="320"/>
                        </a:spcBef>
                      </a:pPr>
                      <a:r>
                        <a:rPr lang="en-US" sz="3200" spc="-50" dirty="0">
                          <a:solidFill>
                            <a:srgbClr val="231F20"/>
                          </a:solidFill>
                          <a:latin typeface="Calibri"/>
                          <a:cs typeface="Arial"/>
                        </a:rPr>
                        <a:t>8</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algn="ctr"/>
                      <a:r>
                        <a:rPr lang="en-US" sz="3200" spc="-50" dirty="0">
                          <a:solidFill>
                            <a:srgbClr val="231F20"/>
                          </a:solidFill>
                          <a:latin typeface="Calibri"/>
                          <a:cs typeface="Arial"/>
                        </a:rPr>
                        <a:t>5</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endParaRPr lang="en-US"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152400" indent="-50800" algn="ctr">
                        <a:tabLst/>
                      </a:pPr>
                      <a:r>
                        <a:rPr lang="en-US" sz="3200" spc="-50" dirty="0">
                          <a:solidFill>
                            <a:srgbClr val="231F20"/>
                          </a:solidFill>
                          <a:latin typeface="Calibri"/>
                          <a:cs typeface="Arial"/>
                        </a:rPr>
                        <a:t>3</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1"/>
                  </a:ext>
                </a:extLst>
              </a:tr>
              <a:tr h="731520">
                <a:tc>
                  <a:txBody>
                    <a:bodyPr/>
                    <a:lstStyle/>
                    <a:p>
                      <a:pPr marL="349250" indent="0" algn="l">
                        <a:lnSpc>
                          <a:spcPct val="100000"/>
                        </a:lnSpc>
                        <a:spcBef>
                          <a:spcPts val="320"/>
                        </a:spcBef>
                        <a:tabLst/>
                      </a:pPr>
                      <a:r>
                        <a:rPr sz="3200" spc="-45" dirty="0">
                          <a:solidFill>
                            <a:srgbClr val="FFFFFF"/>
                          </a:solidFill>
                          <a:latin typeface="Calibri"/>
                          <a:cs typeface="Arial"/>
                        </a:rPr>
                        <a:t>1-</a:t>
                      </a:r>
                      <a:r>
                        <a:rPr sz="3200" spc="30" dirty="0">
                          <a:solidFill>
                            <a:srgbClr val="FFFFFF"/>
                          </a:solidFill>
                          <a:latin typeface="Calibri"/>
                          <a:cs typeface="Arial"/>
                        </a:rPr>
                        <a:t>2%</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224790" algn="ctr">
                        <a:lnSpc>
                          <a:spcPct val="100000"/>
                        </a:lnSpc>
                        <a:spcBef>
                          <a:spcPts val="320"/>
                        </a:spcBef>
                      </a:pPr>
                      <a:r>
                        <a:rPr lang="en-US" sz="3200" spc="-50" dirty="0">
                          <a:solidFill>
                            <a:srgbClr val="231F20"/>
                          </a:solidFill>
                          <a:latin typeface="Calibri"/>
                          <a:cs typeface="Arial"/>
                        </a:rPr>
                        <a:t>1</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algn="ctr"/>
                      <a:r>
                        <a:rPr lang="en-US" sz="3200" spc="-50" dirty="0">
                          <a:solidFill>
                            <a:srgbClr val="231F20"/>
                          </a:solidFill>
                          <a:latin typeface="Calibri"/>
                          <a:cs typeface="Arial"/>
                        </a:rPr>
                        <a:t>1</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endParaRPr lang="en-US"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marL="101600" indent="0" algn="ctr">
                        <a:tabLst/>
                      </a:pPr>
                      <a:r>
                        <a:rPr lang="en-US" sz="3200" spc="20" dirty="0">
                          <a:solidFill>
                            <a:srgbClr val="231F20"/>
                          </a:solidFill>
                          <a:latin typeface="Calibri"/>
                          <a:cs typeface="Arial"/>
                        </a:rPr>
                        <a:t>0</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2"/>
                  </a:ext>
                </a:extLst>
              </a:tr>
              <a:tr h="1888790">
                <a:tc>
                  <a:txBody>
                    <a:bodyPr/>
                    <a:lstStyle/>
                    <a:p>
                      <a:pPr marL="127000" indent="0" algn="l">
                        <a:lnSpc>
                          <a:spcPct val="100000"/>
                        </a:lnSpc>
                        <a:tabLst/>
                      </a:pPr>
                      <a:r>
                        <a:rPr lang="en-US" sz="3200" b="1" dirty="0">
                          <a:solidFill>
                            <a:schemeClr val="bg1"/>
                          </a:solidFill>
                          <a:latin typeface="Calibri"/>
                          <a:cs typeface="Times New Roman"/>
                        </a:rPr>
                        <a:t>F</a:t>
                      </a:r>
                      <a:r>
                        <a:rPr sz="3200" b="1" dirty="0">
                          <a:solidFill>
                            <a:schemeClr val="bg1"/>
                          </a:solidFill>
                          <a:latin typeface="Calibri"/>
                          <a:cs typeface="Arial"/>
                        </a:rPr>
                        <a:t>actor</a:t>
                      </a:r>
                      <a:r>
                        <a:rPr sz="3200" b="1" spc="15" dirty="0">
                          <a:solidFill>
                            <a:schemeClr val="bg1"/>
                          </a:solidFill>
                          <a:latin typeface="Calibri"/>
                          <a:cs typeface="Arial"/>
                        </a:rPr>
                        <a:t> </a:t>
                      </a:r>
                      <a:r>
                        <a:rPr lang="en-US" sz="3200" b="1" spc="15" dirty="0">
                          <a:solidFill>
                            <a:srgbClr val="FFFFFF"/>
                          </a:solidFill>
                          <a:latin typeface="Calibri"/>
                          <a:cs typeface="Arial"/>
                        </a:rPr>
                        <a:t>G</a:t>
                      </a:r>
                      <a:r>
                        <a:rPr sz="3200" b="1" dirty="0">
                          <a:solidFill>
                            <a:srgbClr val="FFFFFF"/>
                          </a:solidFill>
                          <a:latin typeface="Calibri"/>
                          <a:cs typeface="Arial"/>
                        </a:rPr>
                        <a:t>ene</a:t>
                      </a:r>
                      <a:r>
                        <a:rPr sz="3200" b="1" spc="15" dirty="0">
                          <a:solidFill>
                            <a:srgbClr val="FFFFFF"/>
                          </a:solidFill>
                          <a:latin typeface="Calibri"/>
                          <a:cs typeface="Arial"/>
                        </a:rPr>
                        <a:t> </a:t>
                      </a:r>
                      <a:r>
                        <a:rPr lang="en-US" sz="3200" b="1" spc="15" dirty="0">
                          <a:solidFill>
                            <a:srgbClr val="FFFFFF"/>
                          </a:solidFill>
                          <a:latin typeface="Calibri"/>
                          <a:cs typeface="Arial"/>
                        </a:rPr>
                        <a:t>M</a:t>
                      </a:r>
                      <a:r>
                        <a:rPr sz="3200" b="1" dirty="0">
                          <a:solidFill>
                            <a:srgbClr val="FFFFFF"/>
                          </a:solidFill>
                          <a:latin typeface="Calibri"/>
                          <a:cs typeface="Arial"/>
                        </a:rPr>
                        <a:t>utation</a:t>
                      </a:r>
                      <a:r>
                        <a:rPr sz="3200" b="1" spc="20" dirty="0">
                          <a:solidFill>
                            <a:srgbClr val="FFFFFF"/>
                          </a:solidFill>
                          <a:latin typeface="Calibri"/>
                          <a:cs typeface="Arial"/>
                        </a:rPr>
                        <a:t> </a:t>
                      </a:r>
                      <a:r>
                        <a:rPr sz="3200" b="1" spc="-25" dirty="0">
                          <a:solidFill>
                            <a:srgbClr val="FFFFFF"/>
                          </a:solidFill>
                          <a:latin typeface="Calibri"/>
                          <a:cs typeface="Arial"/>
                        </a:rPr>
                        <a:t>(n)</a:t>
                      </a:r>
                      <a:endParaRPr sz="3200" b="1" dirty="0">
                        <a:latin typeface="Calibri"/>
                        <a:cs typeface="Arial"/>
                      </a:endParaRPr>
                    </a:p>
                  </a:txBody>
                  <a:tcPr marL="182880" marR="0" marT="368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0" indent="0" algn="ctr">
                        <a:lnSpc>
                          <a:spcPct val="100000"/>
                        </a:lnSpc>
                        <a:tabLst/>
                      </a:pPr>
                      <a:r>
                        <a:rPr lang="en-US" sz="3200" dirty="0">
                          <a:solidFill>
                            <a:srgbClr val="231F20"/>
                          </a:solidFill>
                          <a:latin typeface="Calibri"/>
                          <a:cs typeface="Arial"/>
                        </a:rPr>
                        <a:t>5</a:t>
                      </a:r>
                      <a:r>
                        <a:rPr lang="en-US" sz="3200" spc="-5" dirty="0">
                          <a:solidFill>
                            <a:srgbClr val="231F20"/>
                          </a:solidFill>
                          <a:latin typeface="Calibri"/>
                          <a:cs typeface="Arial"/>
                        </a:rPr>
                        <a:t> </a:t>
                      </a:r>
                    </a:p>
                    <a:p>
                      <a:pPr marL="0" indent="0" algn="ctr">
                        <a:lnSpc>
                          <a:spcPct val="100000"/>
                        </a:lnSpc>
                        <a:tabLst/>
                      </a:pPr>
                      <a:r>
                        <a:rPr lang="en-US" sz="3200" spc="-10" dirty="0">
                          <a:solidFill>
                            <a:srgbClr val="231F20"/>
                          </a:solidFill>
                          <a:latin typeface="Calibri"/>
                          <a:cs typeface="Arial"/>
                        </a:rPr>
                        <a:t>(known)</a:t>
                      </a:r>
                      <a:endParaRPr sz="3200" dirty="0">
                        <a:latin typeface="Calibri"/>
                        <a:cs typeface="Arial"/>
                      </a:endParaRPr>
                    </a:p>
                  </a:txBody>
                  <a:tcPr marL="0" marR="0" marT="368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marL="635" algn="ctr">
                        <a:lnSpc>
                          <a:spcPct val="100000"/>
                        </a:lnSpc>
                        <a:spcBef>
                          <a:spcPts val="320"/>
                        </a:spcBef>
                      </a:pPr>
                      <a:r>
                        <a:rPr lang="en-US" sz="3200" dirty="0">
                          <a:solidFill>
                            <a:srgbClr val="231F20"/>
                          </a:solidFill>
                          <a:latin typeface="Calibri"/>
                          <a:cs typeface="Arial"/>
                        </a:rPr>
                        <a:t>missense</a:t>
                      </a:r>
                      <a:r>
                        <a:rPr lang="en-US" sz="3200" spc="65" dirty="0">
                          <a:solidFill>
                            <a:srgbClr val="231F20"/>
                          </a:solidFill>
                          <a:latin typeface="Calibri"/>
                          <a:cs typeface="Arial"/>
                        </a:rPr>
                        <a:t> </a:t>
                      </a:r>
                      <a:r>
                        <a:rPr lang="en-US" sz="3200" spc="-20" dirty="0">
                          <a:solidFill>
                            <a:srgbClr val="231F20"/>
                          </a:solidFill>
                          <a:latin typeface="Calibri"/>
                          <a:cs typeface="Arial"/>
                        </a:rPr>
                        <a:t>(2)</a:t>
                      </a:r>
                      <a:endParaRPr lang="en-US" sz="3200" dirty="0">
                        <a:latin typeface="Calibri"/>
                        <a:cs typeface="Arial"/>
                      </a:endParaRPr>
                    </a:p>
                    <a:p>
                      <a:pPr algn="ctr">
                        <a:lnSpc>
                          <a:spcPct val="100000"/>
                        </a:lnSpc>
                      </a:pPr>
                      <a:r>
                        <a:rPr lang="en-US" sz="3200" dirty="0">
                          <a:solidFill>
                            <a:srgbClr val="231F20"/>
                          </a:solidFill>
                          <a:latin typeface="Calibri"/>
                          <a:cs typeface="Arial"/>
                        </a:rPr>
                        <a:t>frameshift</a:t>
                      </a:r>
                      <a:r>
                        <a:rPr lang="en-US" sz="3200" spc="155" dirty="0">
                          <a:solidFill>
                            <a:srgbClr val="231F20"/>
                          </a:solidFill>
                          <a:latin typeface="Calibri"/>
                          <a:cs typeface="Arial"/>
                        </a:rPr>
                        <a:t> </a:t>
                      </a:r>
                      <a:r>
                        <a:rPr lang="en-US" sz="3200" dirty="0">
                          <a:solidFill>
                            <a:srgbClr val="231F20"/>
                          </a:solidFill>
                          <a:latin typeface="Calibri"/>
                          <a:cs typeface="Arial"/>
                        </a:rPr>
                        <a:t>(1)</a:t>
                      </a:r>
                      <a:endParaRPr lang="en-US" sz="3200" spc="114" dirty="0">
                        <a:solidFill>
                          <a:srgbClr val="231F20"/>
                        </a:solidFill>
                        <a:latin typeface="Calibri"/>
                        <a:cs typeface="Arial"/>
                      </a:endParaRPr>
                    </a:p>
                    <a:p>
                      <a:pPr algn="ctr">
                        <a:lnSpc>
                          <a:spcPct val="100000"/>
                        </a:lnSpc>
                      </a:pPr>
                      <a:r>
                        <a:rPr lang="en-US" sz="3200" spc="-20" dirty="0">
                          <a:solidFill>
                            <a:srgbClr val="231F20"/>
                          </a:solidFill>
                          <a:latin typeface="Calibri"/>
                          <a:cs typeface="Arial"/>
                        </a:rPr>
                        <a:t>null</a:t>
                      </a:r>
                      <a:r>
                        <a:rPr lang="en-US" sz="3200" spc="0" dirty="0">
                          <a:solidFill>
                            <a:schemeClr val="tx1"/>
                          </a:solidFill>
                          <a:latin typeface="Calibri"/>
                          <a:cs typeface="Arial"/>
                        </a:rPr>
                        <a:t> </a:t>
                      </a:r>
                      <a:r>
                        <a:rPr lang="en-US" sz="3200" spc="20" dirty="0">
                          <a:solidFill>
                            <a:srgbClr val="231F20"/>
                          </a:solidFill>
                          <a:latin typeface="Calibri"/>
                          <a:cs typeface="Arial"/>
                        </a:rPr>
                        <a:t>mutation</a:t>
                      </a:r>
                      <a:r>
                        <a:rPr lang="en-US" sz="3200" spc="100" dirty="0">
                          <a:solidFill>
                            <a:srgbClr val="231F20"/>
                          </a:solidFill>
                          <a:latin typeface="Calibri"/>
                          <a:cs typeface="Arial"/>
                        </a:rPr>
                        <a:t> </a:t>
                      </a:r>
                      <a:r>
                        <a:rPr lang="en-US" sz="3200" spc="-25" dirty="0">
                          <a:solidFill>
                            <a:srgbClr val="231F20"/>
                          </a:solidFill>
                          <a:latin typeface="Calibri"/>
                          <a:cs typeface="Arial"/>
                        </a:rPr>
                        <a:t>(1)</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lnSpc>
                          <a:spcPct val="100000"/>
                        </a:lnSpc>
                      </a:pPr>
                      <a:endParaRPr lang="en-US"/>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lnSpc>
                          <a:spcPct val="100000"/>
                        </a:lnSpc>
                      </a:pPr>
                      <a:r>
                        <a:rPr lang="en-US" sz="3200" dirty="0">
                          <a:solidFill>
                            <a:srgbClr val="231F20"/>
                          </a:solidFill>
                          <a:latin typeface="Calibri"/>
                          <a:cs typeface="Arial"/>
                        </a:rPr>
                        <a:t>nonsense</a:t>
                      </a:r>
                      <a:r>
                        <a:rPr lang="en-US" sz="3200" spc="55" dirty="0">
                          <a:solidFill>
                            <a:srgbClr val="231F20"/>
                          </a:solidFill>
                          <a:latin typeface="Calibri"/>
                          <a:cs typeface="Arial"/>
                        </a:rPr>
                        <a:t> </a:t>
                      </a:r>
                      <a:r>
                        <a:rPr lang="en-US" sz="3200" spc="-25" dirty="0">
                          <a:solidFill>
                            <a:srgbClr val="231F20"/>
                          </a:solidFill>
                          <a:latin typeface="Calibri"/>
                          <a:cs typeface="Arial"/>
                        </a:rPr>
                        <a:t>(1)</a:t>
                      </a:r>
                      <a:endParaRPr lang="en-US" sz="3200" dirty="0"/>
                    </a:p>
                  </a:txBody>
                  <a:tcPr marL="0" marR="0" marT="3683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3"/>
                  </a:ext>
                </a:extLst>
              </a:tr>
              <a:tr h="1339789">
                <a:tc>
                  <a:txBody>
                    <a:bodyPr/>
                    <a:lstStyle/>
                    <a:p>
                      <a:pPr marL="127000" indent="0" algn="l">
                        <a:lnSpc>
                          <a:spcPct val="100000"/>
                        </a:lnSpc>
                        <a:spcBef>
                          <a:spcPts val="100"/>
                        </a:spcBef>
                        <a:tabLst/>
                      </a:pPr>
                      <a:r>
                        <a:rPr sz="3200" b="1" dirty="0">
                          <a:solidFill>
                            <a:srgbClr val="FFFFFF"/>
                          </a:solidFill>
                          <a:latin typeface="Calibri"/>
                          <a:cs typeface="Arial"/>
                        </a:rPr>
                        <a:t>Inhibitor</a:t>
                      </a:r>
                      <a:r>
                        <a:rPr sz="3200" b="1" spc="45" dirty="0">
                          <a:solidFill>
                            <a:srgbClr val="FFFFFF"/>
                          </a:solidFill>
                          <a:latin typeface="Calibri"/>
                          <a:cs typeface="Arial"/>
                        </a:rPr>
                        <a:t> </a:t>
                      </a:r>
                      <a:r>
                        <a:rPr lang="en-US" sz="3200" b="1" spc="45" dirty="0">
                          <a:solidFill>
                            <a:srgbClr val="FFFFFF"/>
                          </a:solidFill>
                          <a:latin typeface="Calibri"/>
                          <a:cs typeface="Arial"/>
                        </a:rPr>
                        <a:t>S</a:t>
                      </a:r>
                      <a:r>
                        <a:rPr sz="3200" b="1" dirty="0">
                          <a:solidFill>
                            <a:srgbClr val="FFFFFF"/>
                          </a:solidFill>
                          <a:latin typeface="Calibri"/>
                          <a:cs typeface="Arial"/>
                        </a:rPr>
                        <a:t>tatus</a:t>
                      </a:r>
                      <a:r>
                        <a:rPr sz="3200" b="1" spc="50" dirty="0">
                          <a:solidFill>
                            <a:srgbClr val="FFFFFF"/>
                          </a:solidFill>
                          <a:latin typeface="Calibri"/>
                          <a:cs typeface="Arial"/>
                        </a:rPr>
                        <a:t> </a:t>
                      </a:r>
                      <a:endParaRPr lang="en-US" sz="3200" b="1" spc="50" dirty="0">
                        <a:solidFill>
                          <a:srgbClr val="FFFFFF"/>
                        </a:solidFill>
                        <a:latin typeface="Calibri"/>
                        <a:cs typeface="Arial"/>
                      </a:endParaRPr>
                    </a:p>
                    <a:p>
                      <a:pPr marL="127000" indent="0" algn="l">
                        <a:lnSpc>
                          <a:spcPct val="100000"/>
                        </a:lnSpc>
                        <a:spcBef>
                          <a:spcPts val="100"/>
                        </a:spcBef>
                        <a:tabLst/>
                      </a:pPr>
                      <a:r>
                        <a:rPr sz="3200" b="1" dirty="0">
                          <a:solidFill>
                            <a:srgbClr val="FFFFFF"/>
                          </a:solidFill>
                          <a:latin typeface="Calibri"/>
                          <a:cs typeface="Arial"/>
                        </a:rPr>
                        <a:t>(n,</a:t>
                      </a:r>
                      <a:r>
                        <a:rPr sz="3200" b="1" spc="30" dirty="0">
                          <a:solidFill>
                            <a:srgbClr val="FFFFFF"/>
                          </a:solidFill>
                          <a:latin typeface="Calibri"/>
                          <a:cs typeface="Arial"/>
                        </a:rPr>
                        <a:t> </a:t>
                      </a:r>
                      <a:r>
                        <a:rPr lang="en-US" sz="3200" b="1" spc="-10" dirty="0">
                          <a:solidFill>
                            <a:srgbClr val="FFFFFF"/>
                          </a:solidFill>
                          <a:latin typeface="Calibri"/>
                          <a:cs typeface="Arial"/>
                        </a:rPr>
                        <a:t>n</a:t>
                      </a:r>
                      <a:r>
                        <a:rPr sz="3200" b="1" spc="-10" dirty="0">
                          <a:solidFill>
                            <a:srgbClr val="FFFFFF"/>
                          </a:solidFill>
                          <a:latin typeface="Calibri"/>
                          <a:cs typeface="Arial"/>
                        </a:rPr>
                        <a:t>egative/</a:t>
                      </a:r>
                      <a:r>
                        <a:rPr lang="en-US" sz="3200" b="1" spc="-10" dirty="0">
                          <a:solidFill>
                            <a:srgbClr val="FFFFFF"/>
                          </a:solidFill>
                          <a:latin typeface="Calibri"/>
                          <a:cs typeface="Arial"/>
                        </a:rPr>
                        <a:t>p</a:t>
                      </a:r>
                      <a:r>
                        <a:rPr sz="3200" b="1" spc="-10" dirty="0">
                          <a:solidFill>
                            <a:srgbClr val="FFFFFF"/>
                          </a:solidFill>
                          <a:latin typeface="Calibri"/>
                          <a:cs typeface="Arial"/>
                        </a:rPr>
                        <a:t>ositive)</a:t>
                      </a:r>
                      <a:endParaRPr sz="3200" b="1" dirty="0">
                        <a:latin typeface="Calibri"/>
                        <a:cs typeface="Arial"/>
                      </a:endParaRPr>
                    </a:p>
                  </a:txBody>
                  <a:tcPr marL="18288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228600" marR="255270" indent="0" algn="ctr">
                        <a:lnSpc>
                          <a:spcPct val="100000"/>
                        </a:lnSpc>
                        <a:spcBef>
                          <a:spcPts val="100"/>
                        </a:spcBef>
                        <a:tabLst/>
                      </a:pPr>
                      <a:r>
                        <a:rPr lang="en-US" sz="3200" dirty="0">
                          <a:latin typeface="Calibri"/>
                          <a:cs typeface="Arial"/>
                        </a:rPr>
                        <a:t>9 (Negative)</a:t>
                      </a:r>
                      <a:endParaRPr sz="3200" dirty="0">
                        <a:latin typeface="Calibri"/>
                        <a:cs typeface="Arial"/>
                      </a:endParaRPr>
                    </a:p>
                  </a:txBody>
                  <a:tcPr marL="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marL="50800" marR="255270" indent="0" algn="ctr">
                        <a:lnSpc>
                          <a:spcPct val="100000"/>
                        </a:lnSpc>
                        <a:spcBef>
                          <a:spcPts val="100"/>
                        </a:spcBef>
                        <a:tabLst/>
                      </a:pPr>
                      <a:r>
                        <a:rPr lang="en-US" sz="3200" dirty="0">
                          <a:solidFill>
                            <a:srgbClr val="231F20"/>
                          </a:solidFill>
                          <a:latin typeface="Calibri"/>
                          <a:cs typeface="Arial"/>
                        </a:rPr>
                        <a:t>6</a:t>
                      </a:r>
                      <a:r>
                        <a:rPr lang="en-US" sz="3200" spc="20" dirty="0">
                          <a:solidFill>
                            <a:srgbClr val="231F20"/>
                          </a:solidFill>
                          <a:latin typeface="Calibri"/>
                          <a:cs typeface="Arial"/>
                        </a:rPr>
                        <a:t> </a:t>
                      </a:r>
                    </a:p>
                    <a:p>
                      <a:pPr marL="50800" marR="255270" indent="0" algn="ctr">
                        <a:lnSpc>
                          <a:spcPct val="100000"/>
                        </a:lnSpc>
                        <a:spcBef>
                          <a:spcPts val="100"/>
                        </a:spcBef>
                        <a:tabLst/>
                      </a:pPr>
                      <a:r>
                        <a:rPr lang="en-US" sz="3200" spc="-10" dirty="0">
                          <a:solidFill>
                            <a:srgbClr val="231F20"/>
                          </a:solidFill>
                          <a:latin typeface="Calibri"/>
                          <a:cs typeface="Arial"/>
                        </a:rPr>
                        <a:t>(Negative)</a:t>
                      </a:r>
                      <a:endParaRPr lang="en-US" sz="3200" dirty="0"/>
                    </a:p>
                  </a:txBody>
                  <a:tcPr marL="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marL="50800" marR="255270" indent="0" algn="ctr">
                        <a:lnSpc>
                          <a:spcPct val="100000"/>
                        </a:lnSpc>
                        <a:spcBef>
                          <a:spcPts val="100"/>
                        </a:spcBef>
                        <a:tabLst/>
                      </a:pPr>
                      <a:endParaRPr lang="en-US" dirty="0"/>
                    </a:p>
                  </a:txBody>
                  <a:tcPr marL="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10" dirty="0">
                          <a:solidFill>
                            <a:srgbClr val="231F20"/>
                          </a:solidFill>
                          <a:latin typeface="Calibri"/>
                          <a:cs typeface="Arial"/>
                        </a:rPr>
                        <a:t>3</a:t>
                      </a:r>
                      <a:endParaRPr lang="en-US" sz="3200" spc="35" dirty="0">
                        <a:solidFill>
                          <a:srgbClr val="231F20"/>
                        </a:solidFill>
                        <a:latin typeface="Calibri"/>
                        <a:cs typeface="Arial"/>
                      </a:endParaRPr>
                    </a:p>
                    <a:p>
                      <a:pPr algn="ctr"/>
                      <a:r>
                        <a:rPr lang="en-US" sz="3200" spc="10">
                          <a:solidFill>
                            <a:srgbClr val="231F20"/>
                          </a:solidFill>
                          <a:latin typeface="Calibri"/>
                          <a:cs typeface="Arial"/>
                        </a:rPr>
                        <a:t>(negative</a:t>
                      </a:r>
                      <a:r>
                        <a:rPr lang="en-US" sz="3200" spc="10" dirty="0">
                          <a:solidFill>
                            <a:srgbClr val="231F20"/>
                          </a:solidFill>
                          <a:latin typeface="Calibri"/>
                          <a:cs typeface="Arial"/>
                        </a:rPr>
                        <a:t>*) </a:t>
                      </a:r>
                    </a:p>
                    <a:p>
                      <a:pPr algn="ctr"/>
                      <a:r>
                        <a:rPr lang="en-US" sz="3200" i="1" spc="10" dirty="0">
                          <a:solidFill>
                            <a:srgbClr val="231F20"/>
                          </a:solidFill>
                          <a:latin typeface="Calibri"/>
                          <a:cs typeface="Arial"/>
                        </a:rPr>
                        <a:t>(*1 with h/o ITI success)</a:t>
                      </a:r>
                      <a:endParaRPr lang="en-US" sz="3200" i="1" dirty="0"/>
                    </a:p>
                  </a:txBody>
                  <a:tcPr marL="0" marR="0" marT="50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4"/>
                  </a:ext>
                </a:extLst>
              </a:tr>
              <a:tr h="1188720">
                <a:tc>
                  <a:txBody>
                    <a:bodyPr/>
                    <a:lstStyle/>
                    <a:p>
                      <a:pPr marL="127000" indent="0" algn="l">
                        <a:lnSpc>
                          <a:spcPct val="100000"/>
                        </a:lnSpc>
                        <a:spcBef>
                          <a:spcPts val="320"/>
                        </a:spcBef>
                        <a:tabLst/>
                      </a:pPr>
                      <a:r>
                        <a:rPr sz="3200" b="1" dirty="0">
                          <a:solidFill>
                            <a:srgbClr val="FFFFFF"/>
                          </a:solidFill>
                          <a:latin typeface="Calibri"/>
                          <a:cs typeface="Arial"/>
                        </a:rPr>
                        <a:t>HIV</a:t>
                      </a:r>
                      <a:r>
                        <a:rPr sz="3200" b="1" spc="-5" dirty="0">
                          <a:solidFill>
                            <a:srgbClr val="FFFFFF"/>
                          </a:solidFill>
                          <a:latin typeface="Calibri"/>
                          <a:cs typeface="Arial"/>
                        </a:rPr>
                        <a:t> </a:t>
                      </a:r>
                      <a:r>
                        <a:rPr lang="en-US" sz="3200" b="1" spc="-5" dirty="0">
                          <a:solidFill>
                            <a:srgbClr val="FFFFFF"/>
                          </a:solidFill>
                          <a:latin typeface="Calibri"/>
                          <a:cs typeface="Arial"/>
                        </a:rPr>
                        <a:t>P</a:t>
                      </a:r>
                      <a:r>
                        <a:rPr sz="3200" b="1" dirty="0">
                          <a:solidFill>
                            <a:srgbClr val="FFFFFF"/>
                          </a:solidFill>
                          <a:latin typeface="Calibri"/>
                          <a:cs typeface="Arial"/>
                        </a:rPr>
                        <a:t>ositive</a:t>
                      </a:r>
                      <a:r>
                        <a:rPr sz="3200" b="1" spc="15" dirty="0">
                          <a:solidFill>
                            <a:srgbClr val="FFFFFF"/>
                          </a:solidFill>
                          <a:latin typeface="Calibri"/>
                          <a:cs typeface="Arial"/>
                        </a:rPr>
                        <a:t> </a:t>
                      </a:r>
                      <a:endParaRPr lang="en-US" sz="3200" b="1" spc="15" dirty="0">
                        <a:solidFill>
                          <a:srgbClr val="FFFFFF"/>
                        </a:solidFill>
                        <a:latin typeface="Calibri"/>
                        <a:cs typeface="Arial"/>
                      </a:endParaRPr>
                    </a:p>
                    <a:p>
                      <a:pPr marL="127000" indent="0" algn="l">
                        <a:lnSpc>
                          <a:spcPct val="100000"/>
                        </a:lnSpc>
                        <a:spcBef>
                          <a:spcPts val="320"/>
                        </a:spcBef>
                        <a:tabLst/>
                      </a:pPr>
                      <a:r>
                        <a:rPr lang="en-US" sz="3200" b="1" dirty="0">
                          <a:solidFill>
                            <a:srgbClr val="FFFFFF"/>
                          </a:solidFill>
                          <a:latin typeface="Calibri"/>
                          <a:cs typeface="Arial"/>
                        </a:rPr>
                        <a:t>(n, </a:t>
                      </a:r>
                      <a:r>
                        <a:rPr lang="en-US" sz="3200" b="1" spc="-10" dirty="0">
                          <a:solidFill>
                            <a:srgbClr val="FFFFFF"/>
                          </a:solidFill>
                          <a:latin typeface="Calibri"/>
                          <a:cs typeface="Arial"/>
                        </a:rPr>
                        <a:t>status)</a:t>
                      </a:r>
                      <a:endParaRPr lang="en-US" sz="3200" b="1"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60325" algn="ctr">
                        <a:lnSpc>
                          <a:spcPct val="100000"/>
                        </a:lnSpc>
                        <a:spcBef>
                          <a:spcPts val="320"/>
                        </a:spcBef>
                      </a:pPr>
                      <a:r>
                        <a:rPr lang="en-US" sz="3200" spc="-50" dirty="0">
                          <a:solidFill>
                            <a:srgbClr val="231F20"/>
                          </a:solidFill>
                          <a:latin typeface="Calibri"/>
                          <a:cs typeface="Arial"/>
                        </a:rPr>
                        <a:t>1</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algn="ctr"/>
                      <a:r>
                        <a:rPr lang="en-US" sz="3200" spc="-85" dirty="0">
                          <a:solidFill>
                            <a:srgbClr val="231F20"/>
                          </a:solidFill>
                          <a:latin typeface="Calibri"/>
                          <a:cs typeface="Arial"/>
                        </a:rPr>
                        <a:t>1</a:t>
                      </a:r>
                      <a:r>
                        <a:rPr lang="en-US" sz="3200" spc="30" dirty="0">
                          <a:solidFill>
                            <a:srgbClr val="231F20"/>
                          </a:solidFill>
                          <a:latin typeface="Calibri"/>
                          <a:cs typeface="Arial"/>
                        </a:rPr>
                        <a:t> </a:t>
                      </a:r>
                    </a:p>
                    <a:p>
                      <a:pPr algn="ctr"/>
                      <a:r>
                        <a:rPr lang="en-US" sz="3200" dirty="0">
                          <a:solidFill>
                            <a:srgbClr val="231F20"/>
                          </a:solidFill>
                          <a:latin typeface="Calibri"/>
                          <a:cs typeface="Arial"/>
                        </a:rPr>
                        <a:t>(no</a:t>
                      </a:r>
                      <a:r>
                        <a:rPr lang="en-US" sz="3200" spc="35" dirty="0">
                          <a:solidFill>
                            <a:srgbClr val="231F20"/>
                          </a:solidFill>
                          <a:latin typeface="Calibri"/>
                          <a:cs typeface="Arial"/>
                        </a:rPr>
                        <a:t> </a:t>
                      </a:r>
                      <a:r>
                        <a:rPr lang="en-US" sz="3200" dirty="0">
                          <a:solidFill>
                            <a:srgbClr val="231F20"/>
                          </a:solidFill>
                          <a:latin typeface="Calibri"/>
                          <a:cs typeface="Arial"/>
                        </a:rPr>
                        <a:t>viral</a:t>
                      </a:r>
                      <a:r>
                        <a:rPr lang="en-US" sz="3200" spc="35" dirty="0">
                          <a:solidFill>
                            <a:srgbClr val="231F20"/>
                          </a:solidFill>
                          <a:latin typeface="Calibri"/>
                          <a:cs typeface="Arial"/>
                        </a:rPr>
                        <a:t> </a:t>
                      </a:r>
                      <a:r>
                        <a:rPr lang="en-US" sz="3200" spc="-10" dirty="0">
                          <a:solidFill>
                            <a:srgbClr val="231F20"/>
                          </a:solidFill>
                          <a:latin typeface="Calibri"/>
                          <a:cs typeface="Arial"/>
                        </a:rPr>
                        <a:t>load)</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endParaRPr lang="en-US"/>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20" dirty="0">
                          <a:solidFill>
                            <a:srgbClr val="231F20"/>
                          </a:solidFill>
                          <a:latin typeface="Calibri"/>
                          <a:cs typeface="Arial"/>
                        </a:rPr>
                        <a:t>0</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5"/>
                  </a:ext>
                </a:extLst>
              </a:tr>
              <a:tr h="1188720">
                <a:tc>
                  <a:txBody>
                    <a:bodyPr/>
                    <a:lstStyle/>
                    <a:p>
                      <a:pPr marL="127000" indent="0" algn="l">
                        <a:lnSpc>
                          <a:spcPct val="100000"/>
                        </a:lnSpc>
                        <a:spcBef>
                          <a:spcPts val="320"/>
                        </a:spcBef>
                        <a:tabLst/>
                      </a:pPr>
                      <a:r>
                        <a:rPr sz="3200" b="1" dirty="0">
                          <a:solidFill>
                            <a:srgbClr val="FFFFFF"/>
                          </a:solidFill>
                          <a:latin typeface="Calibri"/>
                          <a:cs typeface="Arial"/>
                        </a:rPr>
                        <a:t>Hepatitis</a:t>
                      </a:r>
                      <a:r>
                        <a:rPr sz="3200" b="1" spc="15" dirty="0">
                          <a:solidFill>
                            <a:srgbClr val="FFFFFF"/>
                          </a:solidFill>
                          <a:latin typeface="Calibri"/>
                          <a:cs typeface="Arial"/>
                        </a:rPr>
                        <a:t> </a:t>
                      </a:r>
                      <a:r>
                        <a:rPr sz="3200" b="1" dirty="0">
                          <a:solidFill>
                            <a:srgbClr val="FFFFFF"/>
                          </a:solidFill>
                          <a:latin typeface="Calibri"/>
                          <a:cs typeface="Arial"/>
                        </a:rPr>
                        <a:t>B</a:t>
                      </a:r>
                      <a:r>
                        <a:rPr sz="3200" b="1" spc="20" dirty="0">
                          <a:solidFill>
                            <a:srgbClr val="FFFFFF"/>
                          </a:solidFill>
                          <a:latin typeface="Calibri"/>
                          <a:cs typeface="Arial"/>
                        </a:rPr>
                        <a:t> </a:t>
                      </a:r>
                      <a:r>
                        <a:rPr lang="en-US" sz="3200" b="1" spc="20" dirty="0">
                          <a:solidFill>
                            <a:srgbClr val="FFFFFF"/>
                          </a:solidFill>
                          <a:latin typeface="Calibri"/>
                          <a:cs typeface="Arial"/>
                        </a:rPr>
                        <a:t>P</a:t>
                      </a:r>
                      <a:r>
                        <a:rPr sz="3200" b="1" dirty="0">
                          <a:solidFill>
                            <a:srgbClr val="FFFFFF"/>
                          </a:solidFill>
                          <a:latin typeface="Calibri"/>
                          <a:cs typeface="Arial"/>
                        </a:rPr>
                        <a:t>ositive</a:t>
                      </a:r>
                      <a:r>
                        <a:rPr sz="3200" b="1" spc="15" dirty="0">
                          <a:solidFill>
                            <a:srgbClr val="FFFFFF"/>
                          </a:solidFill>
                          <a:latin typeface="Calibri"/>
                          <a:cs typeface="Arial"/>
                        </a:rPr>
                        <a:t> </a:t>
                      </a:r>
                      <a:endParaRPr lang="en-US" sz="3200" b="1" spc="15" dirty="0">
                        <a:solidFill>
                          <a:srgbClr val="FFFFFF"/>
                        </a:solidFill>
                        <a:latin typeface="Calibri"/>
                        <a:cs typeface="Arial"/>
                      </a:endParaRPr>
                    </a:p>
                    <a:p>
                      <a:pPr marL="127000" indent="0" algn="l">
                        <a:lnSpc>
                          <a:spcPct val="100000"/>
                        </a:lnSpc>
                        <a:spcBef>
                          <a:spcPts val="320"/>
                        </a:spcBef>
                        <a:tabLst/>
                      </a:pPr>
                      <a:r>
                        <a:rPr lang="en-US" sz="3200" b="1" dirty="0">
                          <a:solidFill>
                            <a:srgbClr val="FFFFFF"/>
                          </a:solidFill>
                          <a:latin typeface="Calibri"/>
                          <a:cs typeface="Arial"/>
                        </a:rPr>
                        <a:t>(n, </a:t>
                      </a:r>
                      <a:r>
                        <a:rPr lang="en-US" sz="3200" b="1" spc="-10" dirty="0">
                          <a:solidFill>
                            <a:srgbClr val="FFFFFF"/>
                          </a:solidFill>
                          <a:latin typeface="Calibri"/>
                          <a:cs typeface="Arial"/>
                        </a:rPr>
                        <a:t>status)</a:t>
                      </a:r>
                      <a:endParaRPr lang="en-US" sz="3200" b="1"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60325" algn="ctr">
                        <a:lnSpc>
                          <a:spcPct val="100000"/>
                        </a:lnSpc>
                        <a:spcBef>
                          <a:spcPts val="320"/>
                        </a:spcBef>
                      </a:pPr>
                      <a:r>
                        <a:rPr lang="en-US" sz="3200" spc="-50" dirty="0">
                          <a:solidFill>
                            <a:srgbClr val="231F20"/>
                          </a:solidFill>
                          <a:latin typeface="Calibri"/>
                          <a:cs typeface="Arial"/>
                        </a:rPr>
                        <a:t>2</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algn="ctr"/>
                      <a:r>
                        <a:rPr lang="en-US" sz="3200" dirty="0">
                          <a:solidFill>
                            <a:srgbClr val="231F20"/>
                          </a:solidFill>
                          <a:latin typeface="Calibri"/>
                          <a:cs typeface="Arial"/>
                        </a:rPr>
                        <a:t>2 </a:t>
                      </a:r>
                    </a:p>
                    <a:p>
                      <a:pPr algn="ctr"/>
                      <a:r>
                        <a:rPr lang="en-US" sz="3200" spc="-10" dirty="0">
                          <a:solidFill>
                            <a:srgbClr val="231F20"/>
                          </a:solidFill>
                          <a:latin typeface="Calibri"/>
                          <a:cs typeface="Arial"/>
                        </a:rPr>
                        <a:t>(inactive)</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endParaRPr lang="en-US"/>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20" dirty="0">
                          <a:solidFill>
                            <a:srgbClr val="231F20"/>
                          </a:solidFill>
                          <a:latin typeface="Calibri"/>
                          <a:cs typeface="Arial"/>
                        </a:rPr>
                        <a:t>0</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6"/>
                  </a:ext>
                </a:extLst>
              </a:tr>
              <a:tr h="1188720">
                <a:tc>
                  <a:txBody>
                    <a:bodyPr/>
                    <a:lstStyle/>
                    <a:p>
                      <a:pPr marL="190500" indent="0" algn="l">
                        <a:lnSpc>
                          <a:spcPct val="100000"/>
                        </a:lnSpc>
                        <a:spcBef>
                          <a:spcPts val="320"/>
                        </a:spcBef>
                        <a:tabLst/>
                      </a:pPr>
                      <a:r>
                        <a:rPr sz="3200" b="1" dirty="0">
                          <a:solidFill>
                            <a:srgbClr val="FFFFFF"/>
                          </a:solidFill>
                          <a:latin typeface="Calibri"/>
                          <a:cs typeface="Arial"/>
                        </a:rPr>
                        <a:t>Hepatitis</a:t>
                      </a:r>
                      <a:r>
                        <a:rPr sz="3200" b="1" spc="20" dirty="0">
                          <a:solidFill>
                            <a:srgbClr val="FFFFFF"/>
                          </a:solidFill>
                          <a:latin typeface="Calibri"/>
                          <a:cs typeface="Arial"/>
                        </a:rPr>
                        <a:t> </a:t>
                      </a:r>
                      <a:r>
                        <a:rPr sz="3200" b="1" dirty="0">
                          <a:solidFill>
                            <a:srgbClr val="FFFFFF"/>
                          </a:solidFill>
                          <a:latin typeface="Calibri"/>
                          <a:cs typeface="Arial"/>
                        </a:rPr>
                        <a:t>C</a:t>
                      </a:r>
                      <a:r>
                        <a:rPr sz="3200" b="1" spc="20" dirty="0">
                          <a:solidFill>
                            <a:srgbClr val="FFFFFF"/>
                          </a:solidFill>
                          <a:latin typeface="Calibri"/>
                          <a:cs typeface="Arial"/>
                        </a:rPr>
                        <a:t> </a:t>
                      </a:r>
                      <a:r>
                        <a:rPr lang="en-US" sz="3200" b="1" spc="20" dirty="0">
                          <a:solidFill>
                            <a:srgbClr val="FFFFFF"/>
                          </a:solidFill>
                          <a:latin typeface="Calibri"/>
                          <a:cs typeface="Arial"/>
                        </a:rPr>
                        <a:t>P</a:t>
                      </a:r>
                      <a:r>
                        <a:rPr sz="3200" b="1" dirty="0">
                          <a:solidFill>
                            <a:srgbClr val="FFFFFF"/>
                          </a:solidFill>
                          <a:latin typeface="Calibri"/>
                          <a:cs typeface="Arial"/>
                        </a:rPr>
                        <a:t>ositive</a:t>
                      </a:r>
                      <a:r>
                        <a:rPr sz="3200" b="1" spc="20" dirty="0">
                          <a:solidFill>
                            <a:srgbClr val="FFFFFF"/>
                          </a:solidFill>
                          <a:latin typeface="Calibri"/>
                          <a:cs typeface="Arial"/>
                        </a:rPr>
                        <a:t> </a:t>
                      </a:r>
                      <a:endParaRPr lang="en-US" sz="3200" b="1" spc="20" dirty="0">
                        <a:solidFill>
                          <a:srgbClr val="FFFFFF"/>
                        </a:solidFill>
                        <a:latin typeface="Calibri"/>
                        <a:cs typeface="Arial"/>
                      </a:endParaRPr>
                    </a:p>
                    <a:p>
                      <a:pPr marL="190500" indent="0" algn="l">
                        <a:lnSpc>
                          <a:spcPct val="100000"/>
                        </a:lnSpc>
                        <a:spcBef>
                          <a:spcPts val="320"/>
                        </a:spcBef>
                        <a:tabLst/>
                      </a:pPr>
                      <a:r>
                        <a:rPr lang="en-US" sz="3200" b="1" dirty="0">
                          <a:solidFill>
                            <a:srgbClr val="FFFFFF"/>
                          </a:solidFill>
                          <a:latin typeface="Calibri"/>
                          <a:cs typeface="Arial"/>
                        </a:rPr>
                        <a:t>(n,</a:t>
                      </a:r>
                      <a:r>
                        <a:rPr lang="en-US" sz="3200" b="1" spc="5" dirty="0">
                          <a:solidFill>
                            <a:srgbClr val="FFFFFF"/>
                          </a:solidFill>
                          <a:latin typeface="Calibri"/>
                          <a:cs typeface="Arial"/>
                        </a:rPr>
                        <a:t> </a:t>
                      </a:r>
                      <a:r>
                        <a:rPr lang="en-US" sz="3200" b="1" spc="-10" dirty="0">
                          <a:solidFill>
                            <a:srgbClr val="FFFFFF"/>
                          </a:solidFill>
                          <a:latin typeface="Calibri"/>
                          <a:cs typeface="Arial"/>
                        </a:rPr>
                        <a:t>status)</a:t>
                      </a:r>
                      <a:endParaRPr lang="en-US" sz="3200" b="1"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60325" algn="ctr">
                        <a:lnSpc>
                          <a:spcPct val="100000"/>
                        </a:lnSpc>
                        <a:spcBef>
                          <a:spcPts val="320"/>
                        </a:spcBef>
                      </a:pPr>
                      <a:r>
                        <a:rPr lang="en-US" sz="3200" spc="-50" dirty="0">
                          <a:solidFill>
                            <a:srgbClr val="231F20"/>
                          </a:solidFill>
                          <a:latin typeface="Calibri"/>
                          <a:cs typeface="Arial"/>
                        </a:rPr>
                        <a:t>6</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algn="ctr"/>
                      <a:r>
                        <a:rPr lang="en-US" sz="3200" dirty="0">
                          <a:solidFill>
                            <a:srgbClr val="231F20"/>
                          </a:solidFill>
                          <a:latin typeface="Calibri"/>
                          <a:cs typeface="Arial"/>
                        </a:rPr>
                        <a:t>3</a:t>
                      </a:r>
                      <a:r>
                        <a:rPr lang="en-US" sz="3200" spc="155" dirty="0">
                          <a:solidFill>
                            <a:srgbClr val="231F20"/>
                          </a:solidFill>
                          <a:latin typeface="Calibri"/>
                          <a:cs typeface="Arial"/>
                        </a:rPr>
                        <a:t> </a:t>
                      </a:r>
                    </a:p>
                    <a:p>
                      <a:pPr algn="ctr"/>
                      <a:r>
                        <a:rPr lang="en-US" sz="3200" spc="-10" dirty="0">
                          <a:solidFill>
                            <a:srgbClr val="231F20"/>
                          </a:solidFill>
                          <a:latin typeface="Calibri"/>
                          <a:cs typeface="Arial"/>
                        </a:rPr>
                        <a:t>(inactive)</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algn="ctr"/>
                      <a:endParaRPr lang="en-US"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dirty="0">
                          <a:solidFill>
                            <a:srgbClr val="231F20"/>
                          </a:solidFill>
                          <a:latin typeface="Calibri"/>
                          <a:cs typeface="Arial"/>
                        </a:rPr>
                        <a:t>3</a:t>
                      </a:r>
                      <a:r>
                        <a:rPr lang="en-US" sz="3200" spc="155" dirty="0">
                          <a:solidFill>
                            <a:srgbClr val="231F20"/>
                          </a:solidFill>
                          <a:latin typeface="Calibri"/>
                          <a:cs typeface="Arial"/>
                        </a:rPr>
                        <a:t> </a:t>
                      </a:r>
                    </a:p>
                    <a:p>
                      <a:pPr algn="ctr"/>
                      <a:r>
                        <a:rPr lang="en-US" sz="3200" spc="-10" dirty="0">
                          <a:solidFill>
                            <a:srgbClr val="231F20"/>
                          </a:solidFill>
                          <a:latin typeface="Calibri"/>
                          <a:cs typeface="Arial"/>
                        </a:rPr>
                        <a:t>(inactive)</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7"/>
                  </a:ext>
                </a:extLst>
              </a:tr>
              <a:tr h="659939">
                <a:tc gridSpan="5">
                  <a:txBody>
                    <a:bodyPr/>
                    <a:lstStyle/>
                    <a:p>
                      <a:pPr marL="127000" indent="0" algn="l">
                        <a:lnSpc>
                          <a:spcPct val="100000"/>
                        </a:lnSpc>
                        <a:spcBef>
                          <a:spcPts val="320"/>
                        </a:spcBef>
                        <a:tabLst/>
                      </a:pPr>
                      <a:r>
                        <a:rPr sz="3200" b="1" dirty="0">
                          <a:solidFill>
                            <a:srgbClr val="FFFFFF"/>
                          </a:solidFill>
                          <a:latin typeface="Calibri"/>
                          <a:cs typeface="Arial"/>
                        </a:rPr>
                        <a:t>Factor/Non-</a:t>
                      </a:r>
                      <a:r>
                        <a:rPr lang="en-US" sz="3200" b="1" dirty="0">
                          <a:solidFill>
                            <a:srgbClr val="FFFFFF"/>
                          </a:solidFill>
                          <a:latin typeface="Calibri"/>
                          <a:cs typeface="Arial"/>
                        </a:rPr>
                        <a:t>F</a:t>
                      </a:r>
                      <a:r>
                        <a:rPr sz="3200" b="1" dirty="0">
                          <a:solidFill>
                            <a:srgbClr val="FFFFFF"/>
                          </a:solidFill>
                          <a:latin typeface="Calibri"/>
                          <a:cs typeface="Arial"/>
                        </a:rPr>
                        <a:t>actor</a:t>
                      </a:r>
                      <a:r>
                        <a:rPr sz="3200" b="1" spc="160" dirty="0">
                          <a:solidFill>
                            <a:srgbClr val="FFFFFF"/>
                          </a:solidFill>
                          <a:latin typeface="Calibri"/>
                          <a:cs typeface="Arial"/>
                        </a:rPr>
                        <a:t> </a:t>
                      </a:r>
                      <a:r>
                        <a:rPr lang="en-US" sz="3200" b="1" spc="160" dirty="0">
                          <a:solidFill>
                            <a:srgbClr val="FFFFFF"/>
                          </a:solidFill>
                          <a:latin typeface="Calibri"/>
                          <a:cs typeface="Arial"/>
                        </a:rPr>
                        <a:t>T</a:t>
                      </a:r>
                      <a:r>
                        <a:rPr sz="3200" b="1" dirty="0">
                          <a:solidFill>
                            <a:srgbClr val="FFFFFF"/>
                          </a:solidFill>
                          <a:latin typeface="Calibri"/>
                          <a:cs typeface="Arial"/>
                        </a:rPr>
                        <a:t>reatment</a:t>
                      </a:r>
                      <a:r>
                        <a:rPr sz="3200" b="1" spc="165" dirty="0">
                          <a:solidFill>
                            <a:srgbClr val="FFFFFF"/>
                          </a:solidFill>
                          <a:latin typeface="Calibri"/>
                          <a:cs typeface="Arial"/>
                        </a:rPr>
                        <a:t> </a:t>
                      </a:r>
                      <a:r>
                        <a:rPr lang="en-US" sz="3200" b="1" spc="165" dirty="0">
                          <a:solidFill>
                            <a:srgbClr val="FFFFFF"/>
                          </a:solidFill>
                          <a:latin typeface="Calibri"/>
                          <a:cs typeface="Arial"/>
                        </a:rPr>
                        <a:t>R</a:t>
                      </a:r>
                      <a:r>
                        <a:rPr sz="3200" b="1" dirty="0">
                          <a:solidFill>
                            <a:srgbClr val="FFFFFF"/>
                          </a:solidFill>
                          <a:latin typeface="Calibri"/>
                          <a:cs typeface="Arial"/>
                        </a:rPr>
                        <a:t>egimen</a:t>
                      </a:r>
                      <a:r>
                        <a:rPr sz="3200" b="1" spc="160" dirty="0">
                          <a:solidFill>
                            <a:srgbClr val="FFFFFF"/>
                          </a:solidFill>
                          <a:latin typeface="Calibri"/>
                          <a:cs typeface="Arial"/>
                        </a:rPr>
                        <a:t> </a:t>
                      </a:r>
                      <a:r>
                        <a:rPr lang="en-US" sz="3200" b="1" spc="-10" dirty="0">
                          <a:solidFill>
                            <a:srgbClr val="FFFFFF"/>
                          </a:solidFill>
                          <a:latin typeface="Calibri"/>
                          <a:cs typeface="Arial"/>
                        </a:rPr>
                        <a:t>Pr</a:t>
                      </a:r>
                      <a:r>
                        <a:rPr sz="3200" b="1" spc="-10" dirty="0">
                          <a:solidFill>
                            <a:srgbClr val="FFFFFF"/>
                          </a:solidFill>
                          <a:latin typeface="Calibri"/>
                          <a:cs typeface="Arial"/>
                        </a:rPr>
                        <a:t>e-</a:t>
                      </a:r>
                      <a:r>
                        <a:rPr sz="3200" b="1" spc="-25" dirty="0">
                          <a:solidFill>
                            <a:srgbClr val="FFFFFF"/>
                          </a:solidFill>
                          <a:latin typeface="Calibri"/>
                          <a:cs typeface="Arial"/>
                        </a:rPr>
                        <a:t>GT</a:t>
                      </a:r>
                      <a:endParaRPr sz="320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tc>
                <a:tc hMerge="1">
                  <a:txBody>
                    <a:bodyPr/>
                    <a:lstStyle/>
                    <a:p>
                      <a:pPr marL="127000" indent="0" algn="l">
                        <a:lnSpc>
                          <a:spcPct val="100000"/>
                        </a:lnSpc>
                        <a:spcBef>
                          <a:spcPts val="320"/>
                        </a:spcBef>
                        <a:tabLst/>
                      </a:pPr>
                      <a:endParaRPr sz="40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C2174"/>
                    </a:solidFill>
                  </a:tcPr>
                </a:tc>
                <a:extLst>
                  <a:ext uri="{0D108BD9-81ED-4DB2-BD59-A6C34878D82A}">
                    <a16:rowId xmlns:a16="http://schemas.microsoft.com/office/drawing/2014/main" val="10018"/>
                  </a:ext>
                </a:extLst>
              </a:tr>
              <a:tr h="731520">
                <a:tc>
                  <a:txBody>
                    <a:bodyPr/>
                    <a:lstStyle/>
                    <a:p>
                      <a:pPr marL="412750" indent="0" algn="l">
                        <a:lnSpc>
                          <a:spcPct val="100000"/>
                        </a:lnSpc>
                        <a:spcBef>
                          <a:spcPts val="320"/>
                        </a:spcBef>
                        <a:tabLst/>
                      </a:pPr>
                      <a:r>
                        <a:rPr sz="3200" b="0" spc="-10" dirty="0">
                          <a:solidFill>
                            <a:srgbClr val="FFFFFF"/>
                          </a:solidFill>
                          <a:latin typeface="Calibri"/>
                          <a:cs typeface="Arial"/>
                        </a:rPr>
                        <a:t>Prophylaxis</a:t>
                      </a:r>
                      <a:endParaRPr sz="3200" b="0" dirty="0">
                        <a:latin typeface="Calibri"/>
                        <a:cs typeface="Arial"/>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223520" algn="ctr">
                        <a:lnSpc>
                          <a:spcPct val="100000"/>
                        </a:lnSpc>
                        <a:spcBef>
                          <a:spcPts val="320"/>
                        </a:spcBef>
                      </a:pPr>
                      <a:r>
                        <a:rPr lang="en-US" sz="3200" spc="-50" dirty="0">
                          <a:solidFill>
                            <a:srgbClr val="231F20"/>
                          </a:solidFill>
                          <a:latin typeface="Calibri"/>
                          <a:cs typeface="Arial"/>
                        </a:rPr>
                        <a:t>9</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marL="223520" algn="ctr">
                        <a:lnSpc>
                          <a:spcPct val="100000"/>
                        </a:lnSpc>
                        <a:spcBef>
                          <a:spcPts val="320"/>
                        </a:spcBef>
                      </a:pPr>
                      <a:r>
                        <a:rPr lang="en-US" sz="3200" spc="-50" dirty="0">
                          <a:solidFill>
                            <a:srgbClr val="231F20"/>
                          </a:solidFill>
                          <a:latin typeface="Calibri"/>
                          <a:cs typeface="Arial"/>
                        </a:rPr>
                        <a:t>6</a:t>
                      </a:r>
                      <a:endParaRPr sz="32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marL="223520" algn="ctr">
                        <a:lnSpc>
                          <a:spcPct val="100000"/>
                        </a:lnSpc>
                        <a:spcBef>
                          <a:spcPts val="320"/>
                        </a:spcBef>
                      </a:pPr>
                      <a:endParaRPr sz="4000" dirty="0">
                        <a:latin typeface="Calibri"/>
                        <a:cs typeface="Arial"/>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dirty="0">
                          <a:solidFill>
                            <a:srgbClr val="231F20"/>
                          </a:solidFill>
                          <a:latin typeface="Calibri"/>
                          <a:cs typeface="Arial"/>
                        </a:rPr>
                        <a:t>3</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19"/>
                  </a:ext>
                </a:extLst>
              </a:tr>
              <a:tr h="731520">
                <a:tc>
                  <a:txBody>
                    <a:bodyPr/>
                    <a:lstStyle/>
                    <a:p>
                      <a:pPr marL="349250" indent="0" algn="l">
                        <a:lnSpc>
                          <a:spcPct val="100000"/>
                        </a:lnSpc>
                        <a:spcBef>
                          <a:spcPts val="245"/>
                        </a:spcBef>
                        <a:tabLst/>
                      </a:pPr>
                      <a:r>
                        <a:rPr sz="3200" b="0" dirty="0">
                          <a:solidFill>
                            <a:srgbClr val="FFFFFF"/>
                          </a:solidFill>
                          <a:latin typeface="Calibri"/>
                          <a:cs typeface="Arial"/>
                        </a:rPr>
                        <a:t>On</a:t>
                      </a:r>
                      <a:r>
                        <a:rPr lang="en-US" sz="3200" b="0" spc="35" dirty="0">
                          <a:solidFill>
                            <a:srgbClr val="FFFFFF"/>
                          </a:solidFill>
                          <a:latin typeface="Calibri"/>
                          <a:cs typeface="Arial"/>
                        </a:rPr>
                        <a:t>-D</a:t>
                      </a:r>
                      <a:r>
                        <a:rPr sz="3200" b="0" dirty="0">
                          <a:solidFill>
                            <a:srgbClr val="FFFFFF"/>
                          </a:solidFill>
                          <a:latin typeface="Calibri"/>
                          <a:cs typeface="Arial"/>
                        </a:rPr>
                        <a:t>emand</a:t>
                      </a:r>
                      <a:r>
                        <a:rPr sz="3200" b="0" spc="35" dirty="0">
                          <a:solidFill>
                            <a:srgbClr val="FFFFFF"/>
                          </a:solidFill>
                          <a:latin typeface="Calibri"/>
                          <a:cs typeface="Arial"/>
                        </a:rPr>
                        <a:t> </a:t>
                      </a:r>
                      <a:r>
                        <a:rPr lang="en-US" sz="3200" b="0" spc="-20" dirty="0">
                          <a:solidFill>
                            <a:srgbClr val="FFFFFF"/>
                          </a:solidFill>
                          <a:latin typeface="Calibri"/>
                          <a:cs typeface="Arial"/>
                        </a:rPr>
                        <a:t>O</a:t>
                      </a:r>
                      <a:r>
                        <a:rPr sz="3200" b="0" spc="-20" dirty="0">
                          <a:solidFill>
                            <a:srgbClr val="FFFFFF"/>
                          </a:solidFill>
                          <a:latin typeface="Calibri"/>
                          <a:cs typeface="Arial"/>
                        </a:rPr>
                        <a:t>nly</a:t>
                      </a:r>
                      <a:endParaRPr sz="3200" b="0" dirty="0">
                        <a:latin typeface="Calibri"/>
                        <a:cs typeface="Arial"/>
                      </a:endParaRPr>
                    </a:p>
                  </a:txBody>
                  <a:tcPr marL="182880" marR="0" marT="311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D3191"/>
                    </a:solidFill>
                  </a:tcPr>
                </a:tc>
                <a:tc>
                  <a:txBody>
                    <a:bodyPr/>
                    <a:lstStyle/>
                    <a:p>
                      <a:pPr marL="223520" algn="ctr">
                        <a:lnSpc>
                          <a:spcPct val="100000"/>
                        </a:lnSpc>
                        <a:spcBef>
                          <a:spcPts val="245"/>
                        </a:spcBef>
                      </a:pPr>
                      <a:r>
                        <a:rPr lang="en-US" sz="3200" spc="20" dirty="0">
                          <a:solidFill>
                            <a:srgbClr val="231F20"/>
                          </a:solidFill>
                          <a:latin typeface="Calibri"/>
                          <a:cs typeface="Arial"/>
                        </a:rPr>
                        <a:t>0</a:t>
                      </a:r>
                      <a:endParaRPr sz="3200" dirty="0">
                        <a:latin typeface="Calibri"/>
                        <a:cs typeface="Arial"/>
                      </a:endParaRPr>
                    </a:p>
                  </a:txBody>
                  <a:tcPr marL="0" marR="0" marT="311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gridSpan="2">
                  <a:txBody>
                    <a:bodyPr/>
                    <a:lstStyle/>
                    <a:p>
                      <a:pPr marL="223520" algn="ctr">
                        <a:lnSpc>
                          <a:spcPct val="100000"/>
                        </a:lnSpc>
                        <a:spcBef>
                          <a:spcPts val="245"/>
                        </a:spcBef>
                      </a:pPr>
                      <a:r>
                        <a:rPr lang="en-US" sz="3200" spc="20" dirty="0">
                          <a:solidFill>
                            <a:srgbClr val="231F20"/>
                          </a:solidFill>
                          <a:latin typeface="Calibri"/>
                          <a:cs typeface="Arial"/>
                        </a:rPr>
                        <a:t>0</a:t>
                      </a:r>
                      <a:endParaRPr sz="3200" dirty="0">
                        <a:latin typeface="Calibri"/>
                        <a:cs typeface="Arial"/>
                      </a:endParaRPr>
                    </a:p>
                  </a:txBody>
                  <a:tcPr marL="0" marR="0" marT="311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hMerge="1">
                  <a:txBody>
                    <a:bodyPr/>
                    <a:lstStyle/>
                    <a:p>
                      <a:pPr marL="223520" algn="ctr">
                        <a:lnSpc>
                          <a:spcPct val="100000"/>
                        </a:lnSpc>
                        <a:spcBef>
                          <a:spcPts val="245"/>
                        </a:spcBef>
                      </a:pPr>
                      <a:endParaRPr sz="4000" dirty="0">
                        <a:latin typeface="Calibri"/>
                        <a:cs typeface="Arial"/>
                      </a:endParaRPr>
                    </a:p>
                  </a:txBody>
                  <a:tcPr marL="0" marR="0" marT="311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tc>
                  <a:txBody>
                    <a:bodyPr/>
                    <a:lstStyle/>
                    <a:p>
                      <a:pPr algn="ctr"/>
                      <a:r>
                        <a:rPr lang="en-US" sz="3200" spc="20" dirty="0">
                          <a:solidFill>
                            <a:srgbClr val="231F20"/>
                          </a:solidFill>
                          <a:latin typeface="Calibri"/>
                          <a:cs typeface="Arial"/>
                        </a:rPr>
                        <a:t>0</a:t>
                      </a:r>
                      <a:endParaRPr lang="en-US" sz="3200" dirty="0"/>
                    </a:p>
                  </a:txBody>
                  <a:tcPr marL="0" marR="0" marT="3111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DC7E2"/>
                    </a:solidFill>
                  </a:tcPr>
                </a:tc>
                <a:extLst>
                  <a:ext uri="{0D108BD9-81ED-4DB2-BD59-A6C34878D82A}">
                    <a16:rowId xmlns:a16="http://schemas.microsoft.com/office/drawing/2014/main" val="10020"/>
                  </a:ext>
                </a:extLst>
              </a:tr>
            </a:tbl>
          </a:graphicData>
        </a:graphic>
      </p:graphicFrame>
      <p:graphicFrame>
        <p:nvGraphicFramePr>
          <p:cNvPr id="33" name="Table 32">
            <a:extLst>
              <a:ext uri="{FF2B5EF4-FFF2-40B4-BE49-F238E27FC236}">
                <a16:creationId xmlns:a16="http://schemas.microsoft.com/office/drawing/2014/main" id="{41CEAA71-7ADD-0E3B-6BEE-9BAE20C2E158}"/>
              </a:ext>
            </a:extLst>
          </p:cNvPr>
          <p:cNvGraphicFramePr>
            <a:graphicFrameLocks noGrp="1"/>
          </p:cNvGraphicFramePr>
          <p:nvPr>
            <p:extLst>
              <p:ext uri="{D42A27DB-BD31-4B8C-83A1-F6EECF244321}">
                <p14:modId xmlns:p14="http://schemas.microsoft.com/office/powerpoint/2010/main" val="954643856"/>
              </p:ext>
            </p:extLst>
          </p:nvPr>
        </p:nvGraphicFramePr>
        <p:xfrm>
          <a:off x="30320485" y="9575571"/>
          <a:ext cx="19216114" cy="12090400"/>
        </p:xfrm>
        <a:graphic>
          <a:graphicData uri="http://schemas.openxmlformats.org/drawingml/2006/table">
            <a:tbl>
              <a:tblPr>
                <a:tableStyleId>{2D5ABB26-0587-4C30-8999-92F81FD0307C}</a:tableStyleId>
              </a:tblPr>
              <a:tblGrid>
                <a:gridCol w="7517055">
                  <a:extLst>
                    <a:ext uri="{9D8B030D-6E8A-4147-A177-3AD203B41FA5}">
                      <a16:colId xmlns:a16="http://schemas.microsoft.com/office/drawing/2014/main" val="3725553951"/>
                    </a:ext>
                  </a:extLst>
                </a:gridCol>
                <a:gridCol w="3445377">
                  <a:extLst>
                    <a:ext uri="{9D8B030D-6E8A-4147-A177-3AD203B41FA5}">
                      <a16:colId xmlns:a16="http://schemas.microsoft.com/office/drawing/2014/main" val="2462623200"/>
                    </a:ext>
                  </a:extLst>
                </a:gridCol>
                <a:gridCol w="4224858">
                  <a:extLst>
                    <a:ext uri="{9D8B030D-6E8A-4147-A177-3AD203B41FA5}">
                      <a16:colId xmlns:a16="http://schemas.microsoft.com/office/drawing/2014/main" val="3721270614"/>
                    </a:ext>
                  </a:extLst>
                </a:gridCol>
                <a:gridCol w="4028824">
                  <a:extLst>
                    <a:ext uri="{9D8B030D-6E8A-4147-A177-3AD203B41FA5}">
                      <a16:colId xmlns:a16="http://schemas.microsoft.com/office/drawing/2014/main" val="1773945542"/>
                    </a:ext>
                  </a:extLst>
                </a:gridCol>
              </a:tblGrid>
              <a:tr h="914400">
                <a:tc>
                  <a:txBody>
                    <a:bodyPr/>
                    <a:lstStyle/>
                    <a:p>
                      <a:pPr marL="53975">
                        <a:lnSpc>
                          <a:spcPct val="100000"/>
                        </a:lnSpc>
                        <a:spcBef>
                          <a:spcPts val="300"/>
                        </a:spcBef>
                      </a:pPr>
                      <a:r>
                        <a:rPr lang="en-US" sz="3200" b="1" dirty="0">
                          <a:solidFill>
                            <a:srgbClr val="FFFFFF"/>
                          </a:solidFill>
                          <a:latin typeface="Calibri" panose="020F0502020204030204" pitchFamily="34" charset="0"/>
                          <a:cs typeface="Calibri" panose="020F0502020204030204" pitchFamily="34" charset="0"/>
                        </a:rPr>
                        <a:t>Table 2. VECTOR</a:t>
                      </a:r>
                      <a:r>
                        <a:rPr lang="en-US" sz="3200" b="1" spc="25" dirty="0">
                          <a:solidFill>
                            <a:srgbClr val="FFFFFF"/>
                          </a:solidFill>
                          <a:latin typeface="Calibri" panose="020F0502020204030204" pitchFamily="34" charset="0"/>
                          <a:cs typeface="Calibri" panose="020F0502020204030204" pitchFamily="34" charset="0"/>
                        </a:rPr>
                        <a:t> </a:t>
                      </a:r>
                      <a:r>
                        <a:rPr sz="3200" b="1" spc="-10" dirty="0">
                          <a:solidFill>
                            <a:srgbClr val="FFFFFF"/>
                          </a:solidFill>
                          <a:latin typeface="Calibri" panose="020F0502020204030204" pitchFamily="34" charset="0"/>
                          <a:cs typeface="Calibri" panose="020F0502020204030204" pitchFamily="34" charset="0"/>
                        </a:rPr>
                        <a:t>INFUSION</a:t>
                      </a:r>
                      <a:endParaRPr sz="3200" dirty="0">
                        <a:latin typeface="Calibri" panose="020F0502020204030204" pitchFamily="34" charset="0"/>
                        <a:cs typeface="Calibri" panose="020F0502020204030204" pitchFamily="34" charset="0"/>
                      </a:endParaRPr>
                    </a:p>
                  </a:txBody>
                  <a:tcPr marL="18288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2674"/>
                    </a:solidFill>
                  </a:tcPr>
                </a:tc>
                <a:tc>
                  <a:txBody>
                    <a:bodyPr/>
                    <a:lstStyle/>
                    <a:p>
                      <a:pPr algn="ctr"/>
                      <a:r>
                        <a:rPr lang="en-US" sz="3200" b="1" dirty="0">
                          <a:solidFill>
                            <a:schemeClr val="bg1"/>
                          </a:solidFill>
                          <a:latin typeface="Calibri" panose="020F0502020204030204" pitchFamily="34" charset="0"/>
                          <a:cs typeface="Calibri" panose="020F0502020204030204" pitchFamily="34" charset="0"/>
                        </a:rPr>
                        <a:t>TOTAL</a:t>
                      </a:r>
                      <a:endParaRPr lang="en-US" sz="3200" dirty="0">
                        <a:latin typeface="Calibri" panose="020F0502020204030204" pitchFamily="34" charset="0"/>
                        <a:cs typeface="Calibri" panose="020F0502020204030204" pitchFamily="34" charset="0"/>
                      </a:endParaRP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2674"/>
                    </a:solidFill>
                  </a:tcPr>
                </a:tc>
                <a:tc>
                  <a:txBody>
                    <a:bodyPr/>
                    <a:lstStyle/>
                    <a:p>
                      <a:pPr algn="ctr"/>
                      <a:r>
                        <a:rPr lang="en-US" sz="3200" b="1" dirty="0">
                          <a:solidFill>
                            <a:schemeClr val="bg1"/>
                          </a:solidFill>
                          <a:latin typeface="Calibri" panose="020F0502020204030204" pitchFamily="34" charset="0"/>
                          <a:cs typeface="Calibri" panose="020F0502020204030204" pitchFamily="34" charset="0"/>
                        </a:rPr>
                        <a:t>FIX DEFICIENCY</a:t>
                      </a:r>
                      <a:endParaRPr sz="3200" dirty="0">
                        <a:latin typeface="Calibri" panose="020F0502020204030204" pitchFamily="34" charset="0"/>
                        <a:cs typeface="Calibri" panose="020F0502020204030204" pitchFamily="34" charset="0"/>
                      </a:endParaRP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2674"/>
                    </a:solidFill>
                  </a:tcPr>
                </a:tc>
                <a:tc>
                  <a:txBody>
                    <a:bodyPr/>
                    <a:lstStyle/>
                    <a:p>
                      <a:pPr algn="ctr"/>
                      <a:r>
                        <a:rPr lang="en-US" sz="3200" b="1" dirty="0">
                          <a:solidFill>
                            <a:schemeClr val="bg1"/>
                          </a:solidFill>
                          <a:latin typeface="Calibri" panose="020F0502020204030204" pitchFamily="34" charset="0"/>
                          <a:cs typeface="Calibri" panose="020F0502020204030204" pitchFamily="34" charset="0"/>
                        </a:rPr>
                        <a:t>FVIII DEFICIENCY</a:t>
                      </a:r>
                      <a:endParaRPr sz="3200" b="1" dirty="0">
                        <a:solidFill>
                          <a:schemeClr val="bg1"/>
                        </a:solidFill>
                        <a:latin typeface="Calibri" panose="020F0502020204030204" pitchFamily="34" charset="0"/>
                        <a:cs typeface="Calibri" panose="020F0502020204030204" pitchFamily="34" charset="0"/>
                      </a:endParaRP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C2674"/>
                    </a:solidFill>
                  </a:tcPr>
                </a:tc>
                <a:extLst>
                  <a:ext uri="{0D108BD9-81ED-4DB2-BD59-A6C34878D82A}">
                    <a16:rowId xmlns:a16="http://schemas.microsoft.com/office/drawing/2014/main" val="130115147"/>
                  </a:ext>
                </a:extLst>
              </a:tr>
              <a:tr h="640080">
                <a:tc gridSpan="4">
                  <a:txBody>
                    <a:bodyPr/>
                    <a:lstStyle/>
                    <a:p>
                      <a:pPr marL="60960" algn="l">
                        <a:lnSpc>
                          <a:spcPct val="100000"/>
                        </a:lnSpc>
                        <a:spcBef>
                          <a:spcPts val="320"/>
                        </a:spcBef>
                      </a:pPr>
                      <a:r>
                        <a:rPr sz="3200" b="1" dirty="0">
                          <a:solidFill>
                            <a:srgbClr val="FFFFFF"/>
                          </a:solidFill>
                          <a:latin typeface="Calibri" panose="020F0502020204030204" pitchFamily="34" charset="0"/>
                          <a:cs typeface="Calibri" panose="020F0502020204030204" pitchFamily="34" charset="0"/>
                        </a:rPr>
                        <a:t>Time</a:t>
                      </a:r>
                      <a:r>
                        <a:rPr sz="3200" b="1" spc="2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of</a:t>
                      </a:r>
                      <a:r>
                        <a:rPr sz="3200" b="1" spc="25" dirty="0">
                          <a:solidFill>
                            <a:srgbClr val="FFFFFF"/>
                          </a:solidFill>
                          <a:latin typeface="Calibri" panose="020F0502020204030204" pitchFamily="34" charset="0"/>
                          <a:cs typeface="Calibri" panose="020F0502020204030204" pitchFamily="34" charset="0"/>
                        </a:rPr>
                        <a:t> </a:t>
                      </a:r>
                      <a:r>
                        <a:rPr sz="3200" b="1" spc="-10" dirty="0">
                          <a:solidFill>
                            <a:srgbClr val="FFFFFF"/>
                          </a:solidFill>
                          <a:latin typeface="Calibri" panose="020F0502020204030204" pitchFamily="34" charset="0"/>
                          <a:cs typeface="Calibri" panose="020F0502020204030204" pitchFamily="34" charset="0"/>
                        </a:rPr>
                        <a:t>Enrollment</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691B"/>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81413281"/>
                  </a:ext>
                </a:extLst>
              </a:tr>
              <a:tr h="640080">
                <a:tc>
                  <a:txBody>
                    <a:bodyPr/>
                    <a:lstStyle/>
                    <a:p>
                      <a:pPr marL="317500" indent="95250">
                        <a:lnSpc>
                          <a:spcPct val="100000"/>
                        </a:lnSpc>
                        <a:spcBef>
                          <a:spcPts val="320"/>
                        </a:spcBef>
                        <a:tabLst/>
                      </a:pPr>
                      <a:r>
                        <a:rPr sz="3200" dirty="0">
                          <a:solidFill>
                            <a:srgbClr val="FFFFFF"/>
                          </a:solidFill>
                          <a:latin typeface="Calibri" panose="020F0502020204030204" pitchFamily="34" charset="0"/>
                          <a:cs typeface="Calibri" panose="020F0502020204030204" pitchFamily="34" charset="0"/>
                        </a:rPr>
                        <a:t>Prior</a:t>
                      </a:r>
                      <a:r>
                        <a:rPr sz="3200" spc="75"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to</a:t>
                      </a:r>
                      <a:r>
                        <a:rPr sz="3200" spc="50"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Vector</a:t>
                      </a:r>
                      <a:r>
                        <a:rPr sz="3200" spc="75" dirty="0">
                          <a:solidFill>
                            <a:srgbClr val="FFFFFF"/>
                          </a:solidFill>
                          <a:latin typeface="Calibri" panose="020F0502020204030204" pitchFamily="34" charset="0"/>
                          <a:cs typeface="Calibri" panose="020F0502020204030204" pitchFamily="34" charset="0"/>
                        </a:rPr>
                        <a:t> </a:t>
                      </a:r>
                      <a:r>
                        <a:rPr sz="3200" spc="-10" dirty="0">
                          <a:solidFill>
                            <a:srgbClr val="FFFFFF"/>
                          </a:solidFill>
                          <a:latin typeface="Calibri" panose="020F0502020204030204" pitchFamily="34" charset="0"/>
                          <a:cs typeface="Calibri" panose="020F0502020204030204" pitchFamily="34" charset="0"/>
                        </a:rPr>
                        <a:t>Infusion</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8023"/>
                    </a:solidFill>
                  </a:tcPr>
                </a:tc>
                <a:tc>
                  <a:txBody>
                    <a:bodyPr/>
                    <a:lstStyle/>
                    <a:p>
                      <a:pPr algn="ctr"/>
                      <a:r>
                        <a:rPr lang="en-US" sz="3200">
                          <a:solidFill>
                            <a:srgbClr val="231F20"/>
                          </a:solidFill>
                          <a:latin typeface="Calibri" panose="020F0502020204030204" pitchFamily="34" charset="0"/>
                          <a:cs typeface="Calibri" panose="020F0502020204030204" pitchFamily="34" charset="0"/>
                        </a:rPr>
                        <a:t>4</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320"/>
                        </a:spcBef>
                      </a:pPr>
                      <a:r>
                        <a:rPr sz="3200" spc="-5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E2C9"/>
                    </a:solidFill>
                  </a:tcPr>
                </a:tc>
                <a:tc>
                  <a:txBody>
                    <a:bodyPr/>
                    <a:lstStyle/>
                    <a:p>
                      <a:pPr algn="ctr"/>
                      <a:r>
                        <a:rPr lang="en-US" sz="3200" spc="-50">
                          <a:solidFill>
                            <a:srgbClr val="231F20"/>
                          </a:solidFill>
                          <a:latin typeface="Calibri" panose="020F0502020204030204" pitchFamily="34" charset="0"/>
                          <a:cs typeface="Calibri" panose="020F0502020204030204" pitchFamily="34" charset="0"/>
                        </a:rPr>
                        <a:t>2</a:t>
                      </a:r>
                      <a:endParaRPr lang="en-US" sz="320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815639778"/>
                  </a:ext>
                </a:extLst>
              </a:tr>
              <a:tr h="640080">
                <a:tc>
                  <a:txBody>
                    <a:bodyPr/>
                    <a:lstStyle/>
                    <a:p>
                      <a:pPr marL="412750" indent="0">
                        <a:lnSpc>
                          <a:spcPct val="100000"/>
                        </a:lnSpc>
                        <a:spcBef>
                          <a:spcPts val="320"/>
                        </a:spcBef>
                        <a:tabLst/>
                      </a:pPr>
                      <a:r>
                        <a:rPr sz="3200" spc="20" dirty="0">
                          <a:solidFill>
                            <a:srgbClr val="FFFFFF"/>
                          </a:solidFill>
                          <a:latin typeface="Calibri" panose="020F0502020204030204" pitchFamily="34" charset="0"/>
                          <a:cs typeface="Calibri" panose="020F0502020204030204" pitchFamily="34" charset="0"/>
                        </a:rPr>
                        <a:t>After</a:t>
                      </a:r>
                      <a:r>
                        <a:rPr sz="3200" spc="5" dirty="0">
                          <a:solidFill>
                            <a:srgbClr val="FFFFFF"/>
                          </a:solidFill>
                          <a:latin typeface="Calibri" panose="020F0502020204030204" pitchFamily="34" charset="0"/>
                          <a:cs typeface="Calibri" panose="020F0502020204030204" pitchFamily="34" charset="0"/>
                        </a:rPr>
                        <a:t> </a:t>
                      </a:r>
                      <a:r>
                        <a:rPr sz="3200" spc="10" dirty="0">
                          <a:solidFill>
                            <a:srgbClr val="FFFFFF"/>
                          </a:solidFill>
                          <a:latin typeface="Calibri" panose="020F0502020204030204" pitchFamily="34" charset="0"/>
                          <a:cs typeface="Calibri" panose="020F0502020204030204" pitchFamily="34" charset="0"/>
                        </a:rPr>
                        <a:t>Vector</a:t>
                      </a:r>
                      <a:r>
                        <a:rPr sz="3200" spc="40" dirty="0">
                          <a:solidFill>
                            <a:srgbClr val="FFFFFF"/>
                          </a:solidFill>
                          <a:latin typeface="Calibri" panose="020F0502020204030204" pitchFamily="34" charset="0"/>
                          <a:cs typeface="Calibri" panose="020F0502020204030204" pitchFamily="34" charset="0"/>
                        </a:rPr>
                        <a:t> </a:t>
                      </a:r>
                      <a:r>
                        <a:rPr sz="3200" spc="-10" dirty="0">
                          <a:solidFill>
                            <a:srgbClr val="FFFFFF"/>
                          </a:solidFill>
                          <a:latin typeface="Calibri" panose="020F0502020204030204" pitchFamily="34" charset="0"/>
                          <a:cs typeface="Calibri" panose="020F0502020204030204" pitchFamily="34" charset="0"/>
                        </a:rPr>
                        <a:t>Infusion</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algn="ctr"/>
                      <a:r>
                        <a:rPr lang="en-US" sz="3200" spc="-50">
                          <a:solidFill>
                            <a:srgbClr val="231F20"/>
                          </a:solidFill>
                          <a:latin typeface="Calibri" panose="020F0502020204030204" pitchFamily="34" charset="0"/>
                          <a:cs typeface="Calibri" panose="020F0502020204030204" pitchFamily="34" charset="0"/>
                        </a:rPr>
                        <a:t>5</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320"/>
                        </a:spcBef>
                      </a:pPr>
                      <a:r>
                        <a:rPr sz="3200" dirty="0">
                          <a:solidFill>
                            <a:srgbClr val="231F20"/>
                          </a:solidFill>
                          <a:latin typeface="Calibri" panose="020F0502020204030204" pitchFamily="34" charset="0"/>
                          <a:cs typeface="Calibri" panose="020F0502020204030204" pitchFamily="34" charset="0"/>
                        </a:rPr>
                        <a:t>4</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spc="-50">
                          <a:solidFill>
                            <a:srgbClr val="231F20"/>
                          </a:solidFill>
                          <a:latin typeface="Calibri" panose="020F0502020204030204" pitchFamily="34" charset="0"/>
                          <a:cs typeface="Calibri" panose="020F0502020204030204" pitchFamily="34" charset="0"/>
                        </a:rPr>
                        <a:t>1</a:t>
                      </a:r>
                      <a:endParaRPr lang="en-US" sz="320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177358686"/>
                  </a:ext>
                </a:extLst>
              </a:tr>
              <a:tr h="640080">
                <a:tc>
                  <a:txBody>
                    <a:bodyPr/>
                    <a:lstStyle/>
                    <a:p>
                      <a:pPr marL="228600" indent="0">
                        <a:lnSpc>
                          <a:spcPct val="100000"/>
                        </a:lnSpc>
                        <a:spcBef>
                          <a:spcPts val="320"/>
                        </a:spcBef>
                        <a:tabLst/>
                      </a:pPr>
                      <a:r>
                        <a:rPr sz="3200" b="1" spc="-10" dirty="0">
                          <a:solidFill>
                            <a:srgbClr val="FFFFFF"/>
                          </a:solidFill>
                          <a:latin typeface="Calibri" panose="020F0502020204030204" pitchFamily="34" charset="0"/>
                          <a:cs typeface="Calibri" panose="020F0502020204030204" pitchFamily="34" charset="0"/>
                        </a:rPr>
                        <a:t>Age</a:t>
                      </a:r>
                      <a:r>
                        <a:rPr sz="3200" b="1" spc="3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at</a:t>
                      </a:r>
                      <a:r>
                        <a:rPr sz="3200" b="1" spc="4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treatment</a:t>
                      </a:r>
                      <a:r>
                        <a:rPr sz="3200" b="1" spc="4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(years;</a:t>
                      </a:r>
                      <a:r>
                        <a:rPr sz="3200" b="1" spc="4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median,</a:t>
                      </a:r>
                      <a:r>
                        <a:rPr sz="3200" b="1" spc="20" dirty="0">
                          <a:solidFill>
                            <a:srgbClr val="FFFFFF"/>
                          </a:solidFill>
                          <a:latin typeface="Calibri" panose="020F0502020204030204" pitchFamily="34" charset="0"/>
                          <a:cs typeface="Calibri" panose="020F0502020204030204" pitchFamily="34" charset="0"/>
                        </a:rPr>
                        <a:t> </a:t>
                      </a:r>
                      <a:r>
                        <a:rPr sz="3200" b="1" spc="-10" dirty="0">
                          <a:solidFill>
                            <a:srgbClr val="FFFFFF"/>
                          </a:solidFill>
                          <a:latin typeface="Calibri" panose="020F0502020204030204" pitchFamily="34" charset="0"/>
                          <a:cs typeface="Calibri" panose="020F0502020204030204" pitchFamily="34" charset="0"/>
                        </a:rPr>
                        <a:t>range)</a:t>
                      </a:r>
                      <a:endParaRPr sz="3200" b="1"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algn="ctr"/>
                      <a:r>
                        <a:rPr lang="en-US" sz="3200" dirty="0">
                          <a:solidFill>
                            <a:srgbClr val="231F20"/>
                          </a:solidFill>
                          <a:latin typeface="Calibri" panose="020F0502020204030204" pitchFamily="34" charset="0"/>
                          <a:cs typeface="Calibri" panose="020F0502020204030204" pitchFamily="34" charset="0"/>
                        </a:rPr>
                        <a:t>33.5</a:t>
                      </a:r>
                      <a:r>
                        <a:rPr lang="en-US" sz="3200" spc="160" dirty="0">
                          <a:solidFill>
                            <a:srgbClr val="231F20"/>
                          </a:solidFill>
                          <a:latin typeface="Calibri" panose="020F0502020204030204" pitchFamily="34" charset="0"/>
                          <a:cs typeface="Calibri" panose="020F0502020204030204" pitchFamily="34" charset="0"/>
                        </a:rPr>
                        <a:t> </a:t>
                      </a:r>
                      <a:r>
                        <a:rPr lang="en-US" sz="3200" dirty="0">
                          <a:solidFill>
                            <a:srgbClr val="231F20"/>
                          </a:solidFill>
                          <a:latin typeface="Calibri" panose="020F0502020204030204" pitchFamily="34" charset="0"/>
                          <a:cs typeface="Calibri" panose="020F0502020204030204" pitchFamily="34" charset="0"/>
                        </a:rPr>
                        <a:t>(20-</a:t>
                      </a:r>
                      <a:r>
                        <a:rPr lang="en-US" sz="3200" spc="-25" dirty="0">
                          <a:solidFill>
                            <a:srgbClr val="231F20"/>
                          </a:solidFill>
                          <a:latin typeface="Calibri" panose="020F0502020204030204" pitchFamily="34" charset="0"/>
                          <a:cs typeface="Calibri" panose="020F0502020204030204" pitchFamily="34" charset="0"/>
                        </a:rPr>
                        <a:t>69)</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320"/>
                        </a:spcBef>
                      </a:pPr>
                      <a:r>
                        <a:rPr sz="3200" dirty="0">
                          <a:solidFill>
                            <a:srgbClr val="231F20"/>
                          </a:solidFill>
                          <a:latin typeface="Calibri" panose="020F0502020204030204" pitchFamily="34" charset="0"/>
                          <a:cs typeface="Calibri" panose="020F0502020204030204" pitchFamily="34" charset="0"/>
                        </a:rPr>
                        <a:t>37</a:t>
                      </a:r>
                      <a:r>
                        <a:rPr sz="3200" spc="100" dirty="0">
                          <a:solidFill>
                            <a:srgbClr val="231F20"/>
                          </a:solidFill>
                          <a:latin typeface="Calibri" panose="020F0502020204030204" pitchFamily="34" charset="0"/>
                          <a:cs typeface="Calibri" panose="020F0502020204030204" pitchFamily="34" charset="0"/>
                        </a:rPr>
                        <a:t> </a:t>
                      </a:r>
                      <a:r>
                        <a:rPr sz="3200" dirty="0">
                          <a:solidFill>
                            <a:srgbClr val="231F20"/>
                          </a:solidFill>
                          <a:latin typeface="Calibri" panose="020F0502020204030204" pitchFamily="34" charset="0"/>
                          <a:cs typeface="Calibri" panose="020F0502020204030204" pitchFamily="34" charset="0"/>
                        </a:rPr>
                        <a:t>(20-</a:t>
                      </a:r>
                      <a:r>
                        <a:rPr sz="3200" spc="-25" dirty="0">
                          <a:solidFill>
                            <a:srgbClr val="231F20"/>
                          </a:solidFill>
                          <a:latin typeface="Calibri" panose="020F0502020204030204" pitchFamily="34" charset="0"/>
                          <a:cs typeface="Calibri" panose="020F0502020204030204" pitchFamily="34" charset="0"/>
                        </a:rPr>
                        <a:t>69)</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dirty="0">
                          <a:solidFill>
                            <a:srgbClr val="231F20"/>
                          </a:solidFill>
                          <a:latin typeface="Calibri" panose="020F0502020204030204" pitchFamily="34" charset="0"/>
                          <a:cs typeface="Calibri" panose="020F0502020204030204" pitchFamily="34" charset="0"/>
                        </a:rPr>
                        <a:t>30</a:t>
                      </a:r>
                      <a:r>
                        <a:rPr lang="en-US" sz="3200" spc="170" dirty="0">
                          <a:solidFill>
                            <a:srgbClr val="231F20"/>
                          </a:solidFill>
                          <a:latin typeface="Calibri" panose="020F0502020204030204" pitchFamily="34" charset="0"/>
                          <a:cs typeface="Calibri" panose="020F0502020204030204" pitchFamily="34" charset="0"/>
                        </a:rPr>
                        <a:t> </a:t>
                      </a:r>
                      <a:r>
                        <a:rPr lang="en-US" sz="3200" dirty="0">
                          <a:solidFill>
                            <a:srgbClr val="231F20"/>
                          </a:solidFill>
                          <a:latin typeface="Calibri" panose="020F0502020204030204" pitchFamily="34" charset="0"/>
                          <a:cs typeface="Calibri" panose="020F0502020204030204" pitchFamily="34" charset="0"/>
                        </a:rPr>
                        <a:t>(24-</a:t>
                      </a:r>
                      <a:r>
                        <a:rPr lang="en-US" sz="3200" spc="-25" dirty="0">
                          <a:solidFill>
                            <a:srgbClr val="231F20"/>
                          </a:solidFill>
                          <a:latin typeface="Calibri" panose="020F0502020204030204" pitchFamily="34" charset="0"/>
                          <a:cs typeface="Calibri" panose="020F0502020204030204" pitchFamily="34" charset="0"/>
                        </a:rPr>
                        <a:t>36)</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1123737976"/>
                  </a:ext>
                </a:extLst>
              </a:tr>
              <a:tr h="640080">
                <a:tc>
                  <a:txBody>
                    <a:bodyPr/>
                    <a:lstStyle/>
                    <a:p>
                      <a:pPr marL="228600" indent="0">
                        <a:lnSpc>
                          <a:spcPct val="100000"/>
                        </a:lnSpc>
                        <a:spcBef>
                          <a:spcPts val="320"/>
                        </a:spcBef>
                        <a:tabLst/>
                      </a:pPr>
                      <a:r>
                        <a:rPr sz="3200" b="1" dirty="0">
                          <a:solidFill>
                            <a:srgbClr val="FFFFFF"/>
                          </a:solidFill>
                          <a:latin typeface="Calibri" panose="020F0502020204030204" pitchFamily="34" charset="0"/>
                          <a:cs typeface="Calibri" panose="020F0502020204030204" pitchFamily="34" charset="0"/>
                        </a:rPr>
                        <a:t>Anti-</a:t>
                      </a:r>
                      <a:r>
                        <a:rPr sz="3200" b="1" spc="-30" dirty="0">
                          <a:solidFill>
                            <a:srgbClr val="FFFFFF"/>
                          </a:solidFill>
                          <a:latin typeface="Calibri" panose="020F0502020204030204" pitchFamily="34" charset="0"/>
                          <a:cs typeface="Calibri" panose="020F0502020204030204" pitchFamily="34" charset="0"/>
                        </a:rPr>
                        <a:t>AAV</a:t>
                      </a:r>
                      <a:r>
                        <a:rPr sz="3200" b="1" spc="3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titer</a:t>
                      </a:r>
                      <a:r>
                        <a:rPr sz="3200" b="1" spc="6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pre-infusion</a:t>
                      </a:r>
                      <a:r>
                        <a:rPr lang="en-US" sz="3200" b="1" spc="55" dirty="0">
                          <a:solidFill>
                            <a:srgbClr val="FFFFFF"/>
                          </a:solidFill>
                          <a:latin typeface="Calibri" panose="020F0502020204030204" pitchFamily="34" charset="0"/>
                          <a:cs typeface="Calibri" panose="020F0502020204030204" pitchFamily="34" charset="0"/>
                        </a:rPr>
                        <a:t> </a:t>
                      </a:r>
                      <a:r>
                        <a:rPr sz="3200" b="1" spc="-25" dirty="0">
                          <a:solidFill>
                            <a:srgbClr val="FFFFFF"/>
                          </a:solidFill>
                          <a:latin typeface="Calibri" panose="020F0502020204030204" pitchFamily="34" charset="0"/>
                          <a:cs typeface="Calibri" panose="020F0502020204030204" pitchFamily="34" charset="0"/>
                        </a:rPr>
                        <a:t>(n)</a:t>
                      </a:r>
                      <a:endParaRPr sz="3200" b="1"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algn="ctr"/>
                      <a:r>
                        <a:rPr lang="en-US" sz="3200" spc="-50" dirty="0">
                          <a:solidFill>
                            <a:srgbClr val="231F20"/>
                          </a:solidFill>
                          <a:latin typeface="Calibri" panose="020F0502020204030204" pitchFamily="34" charset="0"/>
                          <a:cs typeface="Calibri" panose="020F0502020204030204" pitchFamily="34" charset="0"/>
                        </a:rPr>
                        <a:t>2</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320"/>
                        </a:spcBef>
                      </a:pPr>
                      <a:r>
                        <a:rPr sz="3200" spc="-50" dirty="0">
                          <a:solidFill>
                            <a:srgbClr val="231F20"/>
                          </a:solidFill>
                          <a:latin typeface="Calibri" panose="020F0502020204030204" pitchFamily="34" charset="0"/>
                          <a:cs typeface="Calibri" panose="020F0502020204030204" pitchFamily="34" charset="0"/>
                        </a:rPr>
                        <a:t>1</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spc="-50" dirty="0">
                          <a:solidFill>
                            <a:srgbClr val="231F20"/>
                          </a:solidFill>
                          <a:latin typeface="Calibri" panose="020F0502020204030204" pitchFamily="34" charset="0"/>
                          <a:cs typeface="Calibri" panose="020F0502020204030204" pitchFamily="34" charset="0"/>
                        </a:rPr>
                        <a:t>1</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261310273"/>
                  </a:ext>
                </a:extLst>
              </a:tr>
              <a:tr h="640080">
                <a:tc>
                  <a:txBody>
                    <a:bodyPr/>
                    <a:lstStyle/>
                    <a:p>
                      <a:pPr marL="228600" indent="0">
                        <a:lnSpc>
                          <a:spcPct val="100000"/>
                        </a:lnSpc>
                        <a:spcBef>
                          <a:spcPts val="320"/>
                        </a:spcBef>
                        <a:tabLst/>
                      </a:pPr>
                      <a:r>
                        <a:rPr sz="3200" b="1" spc="-10" dirty="0">
                          <a:solidFill>
                            <a:srgbClr val="FFFFFF"/>
                          </a:solidFill>
                          <a:latin typeface="Calibri" panose="020F0502020204030204" pitchFamily="34" charset="0"/>
                          <a:cs typeface="Calibri" panose="020F0502020204030204" pitchFamily="34" charset="0"/>
                        </a:rPr>
                        <a:t>Dosing</a:t>
                      </a:r>
                      <a:r>
                        <a:rPr sz="3200" b="1" dirty="0">
                          <a:solidFill>
                            <a:srgbClr val="FFFFFF"/>
                          </a:solidFill>
                          <a:latin typeface="Calibri" panose="020F0502020204030204" pitchFamily="34" charset="0"/>
                          <a:cs typeface="Calibri" panose="020F0502020204030204" pitchFamily="34" charset="0"/>
                        </a:rPr>
                        <a:t> </a:t>
                      </a:r>
                      <a:r>
                        <a:rPr sz="3200" b="1" spc="-10" dirty="0">
                          <a:solidFill>
                            <a:srgbClr val="FFFFFF"/>
                          </a:solidFill>
                          <a:latin typeface="Calibri" panose="020F0502020204030204" pitchFamily="34" charset="0"/>
                          <a:cs typeface="Calibri" panose="020F0502020204030204" pitchFamily="34" charset="0"/>
                        </a:rPr>
                        <a:t>body</a:t>
                      </a:r>
                      <a:r>
                        <a:rPr sz="3200" b="1" spc="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weight</a:t>
                      </a:r>
                      <a:r>
                        <a:rPr sz="3200" b="1" spc="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(kg;</a:t>
                      </a:r>
                      <a:r>
                        <a:rPr sz="3200" b="1" spc="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median,</a:t>
                      </a:r>
                      <a:r>
                        <a:rPr sz="3200" b="1" spc="-10" dirty="0">
                          <a:solidFill>
                            <a:srgbClr val="FFFFFF"/>
                          </a:solidFill>
                          <a:latin typeface="Calibri" panose="020F0502020204030204" pitchFamily="34" charset="0"/>
                          <a:cs typeface="Calibri" panose="020F0502020204030204" pitchFamily="34" charset="0"/>
                        </a:rPr>
                        <a:t> range)</a:t>
                      </a:r>
                      <a:endParaRPr sz="3200" b="1"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58023"/>
                    </a:solidFill>
                  </a:tcPr>
                </a:tc>
                <a:tc>
                  <a:txBody>
                    <a:bodyPr/>
                    <a:lstStyle/>
                    <a:p>
                      <a:pPr algn="ctr"/>
                      <a:r>
                        <a:rPr lang="en-US" sz="3200" spc="-25" dirty="0">
                          <a:solidFill>
                            <a:srgbClr val="231F20"/>
                          </a:solidFill>
                          <a:latin typeface="Calibri" panose="020F0502020204030204" pitchFamily="34" charset="0"/>
                          <a:cs typeface="Calibri" panose="020F0502020204030204" pitchFamily="34" charset="0"/>
                        </a:rPr>
                        <a:t>73.1</a:t>
                      </a:r>
                      <a:r>
                        <a:rPr lang="en-US" sz="3200" spc="105" dirty="0">
                          <a:solidFill>
                            <a:srgbClr val="231F20"/>
                          </a:solidFill>
                          <a:latin typeface="Calibri" panose="020F0502020204030204" pitchFamily="34" charset="0"/>
                          <a:cs typeface="Calibri" panose="020F0502020204030204" pitchFamily="34" charset="0"/>
                        </a:rPr>
                        <a:t> </a:t>
                      </a:r>
                      <a:r>
                        <a:rPr lang="en-US" sz="3200" dirty="0">
                          <a:solidFill>
                            <a:srgbClr val="231F20"/>
                          </a:solidFill>
                          <a:latin typeface="Calibri" panose="020F0502020204030204" pitchFamily="34" charset="0"/>
                          <a:cs typeface="Calibri" panose="020F0502020204030204" pitchFamily="34" charset="0"/>
                        </a:rPr>
                        <a:t>(52.3-</a:t>
                      </a:r>
                      <a:r>
                        <a:rPr lang="en-US" sz="3200" spc="-25" dirty="0">
                          <a:solidFill>
                            <a:srgbClr val="231F20"/>
                          </a:solidFill>
                          <a:latin typeface="Calibri" panose="020F0502020204030204" pitchFamily="34" charset="0"/>
                          <a:cs typeface="Calibri" panose="020F0502020204030204" pitchFamily="34" charset="0"/>
                        </a:rPr>
                        <a:t>89)</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marL="0" indent="0" algn="ctr">
                        <a:lnSpc>
                          <a:spcPct val="100000"/>
                        </a:lnSpc>
                        <a:spcBef>
                          <a:spcPts val="320"/>
                        </a:spcBef>
                        <a:tabLst/>
                      </a:pPr>
                      <a:r>
                        <a:rPr sz="3200" dirty="0">
                          <a:solidFill>
                            <a:srgbClr val="231F20"/>
                          </a:solidFill>
                          <a:latin typeface="Calibri" panose="020F0502020204030204" pitchFamily="34" charset="0"/>
                          <a:cs typeface="Calibri" panose="020F0502020204030204" pitchFamily="34" charset="0"/>
                        </a:rPr>
                        <a:t>76.4 (65.1-</a:t>
                      </a:r>
                      <a:r>
                        <a:rPr sz="3200" spc="-25" dirty="0">
                          <a:solidFill>
                            <a:srgbClr val="231F20"/>
                          </a:solidFill>
                          <a:latin typeface="Calibri" panose="020F0502020204030204" pitchFamily="34" charset="0"/>
                          <a:cs typeface="Calibri" panose="020F0502020204030204" pitchFamily="34" charset="0"/>
                        </a:rPr>
                        <a:t>89)</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dirty="0">
                          <a:solidFill>
                            <a:srgbClr val="231F20"/>
                          </a:solidFill>
                          <a:latin typeface="Calibri" panose="020F0502020204030204" pitchFamily="34" charset="0"/>
                          <a:cs typeface="Calibri" panose="020F0502020204030204" pitchFamily="34" charset="0"/>
                        </a:rPr>
                        <a:t>72</a:t>
                      </a:r>
                      <a:r>
                        <a:rPr lang="en-US" sz="3200" spc="35" dirty="0">
                          <a:solidFill>
                            <a:srgbClr val="231F20"/>
                          </a:solidFill>
                          <a:latin typeface="Calibri" panose="020F0502020204030204" pitchFamily="34" charset="0"/>
                          <a:cs typeface="Calibri" panose="020F0502020204030204" pitchFamily="34" charset="0"/>
                        </a:rPr>
                        <a:t> </a:t>
                      </a:r>
                      <a:r>
                        <a:rPr lang="en-US" sz="3200" dirty="0">
                          <a:solidFill>
                            <a:srgbClr val="231F20"/>
                          </a:solidFill>
                          <a:latin typeface="Calibri" panose="020F0502020204030204" pitchFamily="34" charset="0"/>
                          <a:cs typeface="Calibri" panose="020F0502020204030204" pitchFamily="34" charset="0"/>
                        </a:rPr>
                        <a:t>(52.3-</a:t>
                      </a:r>
                      <a:r>
                        <a:rPr lang="en-US" sz="3200" spc="-10" dirty="0">
                          <a:solidFill>
                            <a:srgbClr val="231F20"/>
                          </a:solidFill>
                          <a:latin typeface="Calibri" panose="020F0502020204030204" pitchFamily="34" charset="0"/>
                          <a:cs typeface="Calibri" panose="020F0502020204030204" pitchFamily="34" charset="0"/>
                        </a:rPr>
                        <a:t>78.3)</a:t>
                      </a:r>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4203589245"/>
                  </a:ext>
                </a:extLst>
              </a:tr>
              <a:tr h="640080">
                <a:tc gridSpan="4">
                  <a:txBody>
                    <a:bodyPr/>
                    <a:lstStyle/>
                    <a:p>
                      <a:pPr marL="60960">
                        <a:lnSpc>
                          <a:spcPct val="100000"/>
                        </a:lnSpc>
                        <a:spcBef>
                          <a:spcPts val="320"/>
                        </a:spcBef>
                      </a:pPr>
                      <a:r>
                        <a:rPr sz="3200" b="1" dirty="0">
                          <a:solidFill>
                            <a:srgbClr val="FFFFFF"/>
                          </a:solidFill>
                          <a:latin typeface="Calibri" panose="020F0502020204030204" pitchFamily="34" charset="0"/>
                          <a:cs typeface="Calibri" panose="020F0502020204030204" pitchFamily="34" charset="0"/>
                        </a:rPr>
                        <a:t>Vector </a:t>
                      </a:r>
                      <a:r>
                        <a:rPr lang="en-US" sz="3200" b="1" dirty="0">
                          <a:solidFill>
                            <a:srgbClr val="FFFFFF"/>
                          </a:solidFill>
                          <a:latin typeface="Calibri" panose="020F0502020204030204" pitchFamily="34" charset="0"/>
                          <a:cs typeface="Calibri" panose="020F0502020204030204" pitchFamily="34" charset="0"/>
                        </a:rPr>
                        <a:t>P</a:t>
                      </a:r>
                      <a:r>
                        <a:rPr sz="3200" b="1" dirty="0">
                          <a:solidFill>
                            <a:srgbClr val="FFFFFF"/>
                          </a:solidFill>
                          <a:latin typeface="Calibri" panose="020F0502020204030204" pitchFamily="34" charset="0"/>
                          <a:cs typeface="Calibri" panose="020F0502020204030204" pitchFamily="34" charset="0"/>
                        </a:rPr>
                        <a:t>roduct</a:t>
                      </a:r>
                      <a:r>
                        <a:rPr sz="3200" b="1" spc="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and</a:t>
                      </a:r>
                      <a:r>
                        <a:rPr sz="3200" b="1" spc="5" dirty="0">
                          <a:solidFill>
                            <a:srgbClr val="FFFFFF"/>
                          </a:solidFill>
                          <a:latin typeface="Calibri" panose="020F0502020204030204" pitchFamily="34" charset="0"/>
                          <a:cs typeface="Calibri" panose="020F0502020204030204" pitchFamily="34" charset="0"/>
                        </a:rPr>
                        <a:t> </a:t>
                      </a:r>
                      <a:r>
                        <a:rPr lang="en-US" sz="3200" b="1" spc="-10" dirty="0">
                          <a:solidFill>
                            <a:srgbClr val="FFFFFF"/>
                          </a:solidFill>
                          <a:latin typeface="Calibri" panose="020F0502020204030204" pitchFamily="34" charset="0"/>
                          <a:cs typeface="Calibri" panose="020F0502020204030204" pitchFamily="34" charset="0"/>
                        </a:rPr>
                        <a:t>D</a:t>
                      </a:r>
                      <a:r>
                        <a:rPr sz="3200" b="1" spc="-10" dirty="0">
                          <a:solidFill>
                            <a:srgbClr val="FFFFFF"/>
                          </a:solidFill>
                          <a:latin typeface="Calibri" panose="020F0502020204030204" pitchFamily="34" charset="0"/>
                          <a:cs typeface="Calibri" panose="020F0502020204030204" pitchFamily="34" charset="0"/>
                        </a:rPr>
                        <a:t>osing</a:t>
                      </a:r>
                      <a:r>
                        <a:rPr sz="3200" b="1" dirty="0">
                          <a:solidFill>
                            <a:srgbClr val="FFFFFF"/>
                          </a:solidFill>
                          <a:latin typeface="Calibri" panose="020F0502020204030204" pitchFamily="34" charset="0"/>
                          <a:cs typeface="Calibri" panose="020F0502020204030204" pitchFamily="34" charset="0"/>
                        </a:rPr>
                        <a:t> -</a:t>
                      </a:r>
                      <a:r>
                        <a:rPr sz="3200" b="1" spc="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FIX</a:t>
                      </a:r>
                      <a:r>
                        <a:rPr sz="3200" b="1" spc="-15" dirty="0">
                          <a:solidFill>
                            <a:srgbClr val="FFFFFF"/>
                          </a:solidFill>
                          <a:latin typeface="Calibri" panose="020F0502020204030204" pitchFamily="34" charset="0"/>
                          <a:cs typeface="Calibri" panose="020F0502020204030204" pitchFamily="34" charset="0"/>
                        </a:rPr>
                        <a:t> </a:t>
                      </a:r>
                      <a:r>
                        <a:rPr sz="3200" b="1" spc="-25" dirty="0">
                          <a:solidFill>
                            <a:srgbClr val="FFFFFF"/>
                          </a:solidFill>
                          <a:latin typeface="Calibri" panose="020F0502020204030204" pitchFamily="34" charset="0"/>
                          <a:cs typeface="Calibri" panose="020F0502020204030204" pitchFamily="34" charset="0"/>
                        </a:rPr>
                        <a:t>(n)</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691B"/>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700883919"/>
                  </a:ext>
                </a:extLst>
              </a:tr>
              <a:tr h="640080">
                <a:tc>
                  <a:txBody>
                    <a:bodyPr/>
                    <a:lstStyle/>
                    <a:p>
                      <a:pPr marL="349250" indent="0">
                        <a:lnSpc>
                          <a:spcPct val="100000"/>
                        </a:lnSpc>
                        <a:spcBef>
                          <a:spcPts val="320"/>
                        </a:spcBef>
                        <a:tabLst/>
                      </a:pPr>
                      <a:r>
                        <a:rPr lang="en-US" sz="3200" dirty="0">
                          <a:solidFill>
                            <a:srgbClr val="FFFFFF"/>
                          </a:solidFill>
                          <a:latin typeface="Calibri" panose="020F0502020204030204" pitchFamily="34" charset="0"/>
                          <a:cs typeface="Calibri" panose="020F0502020204030204" pitchFamily="34" charset="0"/>
                        </a:rPr>
                        <a:t>HEMGENIX</a:t>
                      </a:r>
                      <a:r>
                        <a:rPr lang="en-US" sz="3200" baseline="30000" dirty="0">
                          <a:solidFill>
                            <a:srgbClr val="FFFFFF"/>
                          </a:solidFill>
                          <a:latin typeface="Calibri" panose="020F0502020204030204" pitchFamily="34" charset="0"/>
                          <a:cs typeface="Calibri" panose="020F0502020204030204" pitchFamily="34" charset="0"/>
                        </a:rPr>
                        <a:t>®</a:t>
                      </a:r>
                      <a:endParaRPr sz="3200" baseline="300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320"/>
                        </a:spcBef>
                      </a:pPr>
                      <a:r>
                        <a:rPr lang="en-US" sz="3200" spc="-50" dirty="0">
                          <a:solidFill>
                            <a:srgbClr val="231F20"/>
                          </a:solidFill>
                          <a:latin typeface="Calibri" panose="020F0502020204030204" pitchFamily="34" charset="0"/>
                          <a:cs typeface="Calibri" panose="020F0502020204030204" pitchFamily="34" charset="0"/>
                        </a:rPr>
                        <a:t>3</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lang="en-US" sz="320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1727944937"/>
                  </a:ext>
                </a:extLst>
              </a:tr>
              <a:tr h="914400">
                <a:tc>
                  <a:txBody>
                    <a:bodyPr/>
                    <a:lstStyle/>
                    <a:p>
                      <a:pPr marL="317500" indent="0">
                        <a:lnSpc>
                          <a:spcPct val="100000"/>
                        </a:lnSpc>
                        <a:spcBef>
                          <a:spcPts val="320"/>
                        </a:spcBef>
                        <a:tabLst/>
                      </a:pPr>
                      <a:r>
                        <a:rPr sz="3200" spc="-10" dirty="0">
                          <a:solidFill>
                            <a:srgbClr val="FFFFFF"/>
                          </a:solidFill>
                          <a:latin typeface="Calibri" panose="020F0502020204030204" pitchFamily="34" charset="0"/>
                          <a:cs typeface="Calibri" panose="020F0502020204030204" pitchFamily="34" charset="0"/>
                        </a:rPr>
                        <a:t>AMT-</a:t>
                      </a:r>
                      <a:r>
                        <a:rPr sz="3200" dirty="0">
                          <a:solidFill>
                            <a:srgbClr val="FFFFFF"/>
                          </a:solidFill>
                          <a:latin typeface="Calibri" panose="020F0502020204030204" pitchFamily="34" charset="0"/>
                          <a:cs typeface="Calibri" panose="020F0502020204030204" pitchFamily="34" charset="0"/>
                        </a:rPr>
                        <a:t>061</a:t>
                      </a:r>
                      <a:r>
                        <a:rPr sz="3200" spc="5" dirty="0">
                          <a:solidFill>
                            <a:srgbClr val="FFFFFF"/>
                          </a:solidFill>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320"/>
                        </a:spcBef>
                      </a:pPr>
                      <a:r>
                        <a:rPr lang="en-US" sz="3200" spc="-5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3433540331"/>
                  </a:ext>
                </a:extLst>
              </a:tr>
              <a:tr h="640080">
                <a:tc>
                  <a:txBody>
                    <a:bodyPr/>
                    <a:lstStyle/>
                    <a:p>
                      <a:pPr marL="349250" indent="0">
                        <a:lnSpc>
                          <a:spcPct val="100000"/>
                        </a:lnSpc>
                        <a:spcBef>
                          <a:spcPts val="320"/>
                        </a:spcBef>
                        <a:tabLst/>
                      </a:pPr>
                      <a:r>
                        <a:rPr sz="3200" dirty="0">
                          <a:solidFill>
                            <a:srgbClr val="FFFFFF"/>
                          </a:solidFill>
                          <a:latin typeface="Calibri" panose="020F0502020204030204" pitchFamily="34" charset="0"/>
                          <a:cs typeface="Calibri" panose="020F0502020204030204" pitchFamily="34" charset="0"/>
                        </a:rPr>
                        <a:t>BAX</a:t>
                      </a:r>
                      <a:r>
                        <a:rPr sz="3200" spc="-25"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355 </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320"/>
                        </a:spcBef>
                      </a:pPr>
                      <a:r>
                        <a:rPr lang="en-US" sz="3200" spc="-50" dirty="0">
                          <a:solidFill>
                            <a:srgbClr val="231F20"/>
                          </a:solidFill>
                          <a:latin typeface="Calibri" panose="020F0502020204030204" pitchFamily="34" charset="0"/>
                          <a:cs typeface="Calibri" panose="020F0502020204030204" pitchFamily="34" charset="0"/>
                        </a:rPr>
                        <a:t>1</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lang="en-US"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299837053"/>
                  </a:ext>
                </a:extLst>
              </a:tr>
              <a:tr h="640080">
                <a:tc gridSpan="4">
                  <a:txBody>
                    <a:bodyPr/>
                    <a:lstStyle/>
                    <a:p>
                      <a:pPr marL="60960">
                        <a:lnSpc>
                          <a:spcPct val="100000"/>
                        </a:lnSpc>
                        <a:spcBef>
                          <a:spcPts val="320"/>
                        </a:spcBef>
                      </a:pPr>
                      <a:r>
                        <a:rPr sz="3200" b="1" dirty="0">
                          <a:solidFill>
                            <a:srgbClr val="FFFFFF"/>
                          </a:solidFill>
                          <a:latin typeface="Calibri" panose="020F0502020204030204" pitchFamily="34" charset="0"/>
                          <a:cs typeface="Calibri" panose="020F0502020204030204" pitchFamily="34" charset="0"/>
                        </a:rPr>
                        <a:t>Vector</a:t>
                      </a:r>
                      <a:r>
                        <a:rPr sz="3200" b="1" spc="10" dirty="0">
                          <a:solidFill>
                            <a:srgbClr val="FFFFFF"/>
                          </a:solidFill>
                          <a:latin typeface="Calibri" panose="020F0502020204030204" pitchFamily="34" charset="0"/>
                          <a:cs typeface="Calibri" panose="020F0502020204030204" pitchFamily="34" charset="0"/>
                        </a:rPr>
                        <a:t> </a:t>
                      </a:r>
                      <a:r>
                        <a:rPr lang="en-US" sz="3200" b="1" spc="10" dirty="0">
                          <a:solidFill>
                            <a:srgbClr val="FFFFFF"/>
                          </a:solidFill>
                          <a:latin typeface="Calibri" panose="020F0502020204030204" pitchFamily="34" charset="0"/>
                          <a:cs typeface="Calibri" panose="020F0502020204030204" pitchFamily="34" charset="0"/>
                        </a:rPr>
                        <a:t>P</a:t>
                      </a:r>
                      <a:r>
                        <a:rPr sz="3200" b="1" dirty="0">
                          <a:solidFill>
                            <a:srgbClr val="FFFFFF"/>
                          </a:solidFill>
                          <a:latin typeface="Calibri" panose="020F0502020204030204" pitchFamily="34" charset="0"/>
                          <a:cs typeface="Calibri" panose="020F0502020204030204" pitchFamily="34" charset="0"/>
                        </a:rPr>
                        <a:t>roduct</a:t>
                      </a:r>
                      <a:r>
                        <a:rPr sz="3200" b="1" spc="1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and</a:t>
                      </a:r>
                      <a:r>
                        <a:rPr sz="3200" b="1" spc="10" dirty="0">
                          <a:solidFill>
                            <a:srgbClr val="FFFFFF"/>
                          </a:solidFill>
                          <a:latin typeface="Calibri" panose="020F0502020204030204" pitchFamily="34" charset="0"/>
                          <a:cs typeface="Calibri" panose="020F0502020204030204" pitchFamily="34" charset="0"/>
                        </a:rPr>
                        <a:t> </a:t>
                      </a:r>
                      <a:r>
                        <a:rPr lang="en-US" sz="3200" b="1" spc="-10" dirty="0">
                          <a:solidFill>
                            <a:srgbClr val="FFFFFF"/>
                          </a:solidFill>
                          <a:latin typeface="Calibri" panose="020F0502020204030204" pitchFamily="34" charset="0"/>
                          <a:cs typeface="Calibri" panose="020F0502020204030204" pitchFamily="34" charset="0"/>
                        </a:rPr>
                        <a:t>D</a:t>
                      </a:r>
                      <a:r>
                        <a:rPr sz="3200" b="1" spc="-10" dirty="0">
                          <a:solidFill>
                            <a:srgbClr val="FFFFFF"/>
                          </a:solidFill>
                          <a:latin typeface="Calibri" panose="020F0502020204030204" pitchFamily="34" charset="0"/>
                          <a:cs typeface="Calibri" panose="020F0502020204030204" pitchFamily="34" charset="0"/>
                        </a:rPr>
                        <a:t>osing</a:t>
                      </a:r>
                      <a:r>
                        <a:rPr sz="3200" b="1" spc="1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a:t>
                      </a:r>
                      <a:r>
                        <a:rPr sz="3200" b="1" spc="1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FVIII</a:t>
                      </a:r>
                      <a:r>
                        <a:rPr sz="3200" b="1" spc="10" dirty="0">
                          <a:solidFill>
                            <a:srgbClr val="FFFFFF"/>
                          </a:solidFill>
                          <a:latin typeface="Calibri" panose="020F0502020204030204" pitchFamily="34" charset="0"/>
                          <a:cs typeface="Calibri" panose="020F0502020204030204" pitchFamily="34" charset="0"/>
                        </a:rPr>
                        <a:t> </a:t>
                      </a:r>
                      <a:r>
                        <a:rPr sz="3200" b="1" spc="-25" dirty="0">
                          <a:solidFill>
                            <a:srgbClr val="FFFFFF"/>
                          </a:solidFill>
                          <a:latin typeface="Calibri" panose="020F0502020204030204" pitchFamily="34" charset="0"/>
                          <a:cs typeface="Calibri" panose="020F0502020204030204" pitchFamily="34" charset="0"/>
                        </a:rPr>
                        <a:t>(n)</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691B"/>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18982370"/>
                  </a:ext>
                </a:extLst>
              </a:tr>
              <a:tr h="640080">
                <a:tc>
                  <a:txBody>
                    <a:bodyPr/>
                    <a:lstStyle/>
                    <a:p>
                      <a:pPr marL="349250" indent="0">
                        <a:lnSpc>
                          <a:spcPct val="100000"/>
                        </a:lnSpc>
                        <a:spcBef>
                          <a:spcPts val="320"/>
                        </a:spcBef>
                        <a:tabLst/>
                      </a:pPr>
                      <a:r>
                        <a:rPr sz="3200" dirty="0">
                          <a:solidFill>
                            <a:srgbClr val="FFFFFF"/>
                          </a:solidFill>
                          <a:latin typeface="Calibri" panose="020F0502020204030204" pitchFamily="34" charset="0"/>
                          <a:cs typeface="Calibri" panose="020F0502020204030204" pitchFamily="34" charset="0"/>
                        </a:rPr>
                        <a:t>BMN-270</a:t>
                      </a:r>
                      <a:r>
                        <a:rPr sz="3200" spc="40" dirty="0">
                          <a:solidFill>
                            <a:srgbClr val="FFFFFF"/>
                          </a:solidFill>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320"/>
                        </a:spcBef>
                      </a:pPr>
                      <a:r>
                        <a:rPr lang="en-US" sz="3200" spc="-50" dirty="0">
                          <a:solidFill>
                            <a:srgbClr val="231F20"/>
                          </a:solidFill>
                          <a:latin typeface="Calibri" panose="020F0502020204030204" pitchFamily="34" charset="0"/>
                          <a:cs typeface="Calibri" panose="020F0502020204030204" pitchFamily="34" charset="0"/>
                        </a:rPr>
                        <a:t>1</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lang="en-US" sz="40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4010396630"/>
                  </a:ext>
                </a:extLst>
              </a:tr>
              <a:tr h="640080">
                <a:tc>
                  <a:txBody>
                    <a:bodyPr/>
                    <a:lstStyle/>
                    <a:p>
                      <a:pPr marL="349250" indent="0">
                        <a:lnSpc>
                          <a:spcPct val="100000"/>
                        </a:lnSpc>
                        <a:spcBef>
                          <a:spcPts val="320"/>
                        </a:spcBef>
                        <a:tabLst/>
                      </a:pPr>
                      <a:r>
                        <a:rPr sz="3200" dirty="0">
                          <a:solidFill>
                            <a:srgbClr val="FFFFFF"/>
                          </a:solidFill>
                          <a:latin typeface="Calibri" panose="020F0502020204030204" pitchFamily="34" charset="0"/>
                          <a:cs typeface="Calibri" panose="020F0502020204030204" pitchFamily="34" charset="0"/>
                        </a:rPr>
                        <a:t>R</a:t>
                      </a:r>
                      <a:r>
                        <a:rPr lang="en-US" sz="3200" dirty="0">
                          <a:solidFill>
                            <a:srgbClr val="FFFFFF"/>
                          </a:solidFill>
                          <a:latin typeface="Calibri" panose="020F0502020204030204" pitchFamily="34" charset="0"/>
                          <a:cs typeface="Calibri" panose="020F0502020204030204" pitchFamily="34" charset="0"/>
                        </a:rPr>
                        <a:t>OCTAVIAN</a:t>
                      </a:r>
                      <a:r>
                        <a:rPr lang="en-US" sz="3200" baseline="30000" dirty="0">
                          <a:solidFill>
                            <a:srgbClr val="FFFFFF"/>
                          </a:solidFill>
                          <a:latin typeface="Calibri" panose="020F0502020204030204" pitchFamily="34" charset="0"/>
                          <a:cs typeface="Calibri" panose="020F0502020204030204" pitchFamily="34" charset="0"/>
                        </a:rPr>
                        <a:t>®</a:t>
                      </a:r>
                      <a:r>
                        <a:rPr sz="3200" spc="30" dirty="0">
                          <a:solidFill>
                            <a:srgbClr val="FFFFFF"/>
                          </a:solidFill>
                          <a:latin typeface="Calibri" panose="020F0502020204030204" pitchFamily="34" charset="0"/>
                          <a:cs typeface="Calibri" panose="020F0502020204030204" pitchFamily="34" charset="0"/>
                        </a:rPr>
                        <a:t> </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320"/>
                        </a:spcBef>
                      </a:pPr>
                      <a:r>
                        <a:rPr lang="en-US" sz="3200" spc="-5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endParaRPr lang="en-US" sz="40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124405034"/>
                  </a:ext>
                </a:extLst>
              </a:tr>
              <a:tr h="640080">
                <a:tc gridSpan="4">
                  <a:txBody>
                    <a:bodyPr/>
                    <a:lstStyle/>
                    <a:p>
                      <a:pPr marL="60960" algn="thaiDist">
                        <a:lnSpc>
                          <a:spcPct val="100000"/>
                        </a:lnSpc>
                        <a:spcBef>
                          <a:spcPts val="320"/>
                        </a:spcBef>
                      </a:pPr>
                      <a:r>
                        <a:rPr sz="3200" b="1" dirty="0">
                          <a:solidFill>
                            <a:srgbClr val="FFFFFF"/>
                          </a:solidFill>
                          <a:latin typeface="Calibri" panose="020F0502020204030204" pitchFamily="34" charset="0"/>
                          <a:cs typeface="Calibri" panose="020F0502020204030204" pitchFamily="34" charset="0"/>
                        </a:rPr>
                        <a:t>Vector</a:t>
                      </a:r>
                      <a:r>
                        <a:rPr sz="3200" b="1" spc="15" dirty="0">
                          <a:solidFill>
                            <a:srgbClr val="FFFFFF"/>
                          </a:solidFill>
                          <a:latin typeface="Calibri" panose="020F0502020204030204" pitchFamily="34" charset="0"/>
                          <a:cs typeface="Calibri" panose="020F0502020204030204" pitchFamily="34" charset="0"/>
                        </a:rPr>
                        <a:t> </a:t>
                      </a:r>
                      <a:r>
                        <a:rPr lang="en-US" sz="3200" b="1" spc="15" dirty="0">
                          <a:solidFill>
                            <a:srgbClr val="FFFFFF"/>
                          </a:solidFill>
                          <a:latin typeface="Calibri" panose="020F0502020204030204" pitchFamily="34" charset="0"/>
                          <a:cs typeface="Calibri" panose="020F0502020204030204" pitchFamily="34" charset="0"/>
                        </a:rPr>
                        <a:t>I</a:t>
                      </a:r>
                      <a:r>
                        <a:rPr sz="3200" b="1" dirty="0">
                          <a:solidFill>
                            <a:srgbClr val="FFFFFF"/>
                          </a:solidFill>
                          <a:latin typeface="Calibri" panose="020F0502020204030204" pitchFamily="34" charset="0"/>
                          <a:cs typeface="Calibri" panose="020F0502020204030204" pitchFamily="34" charset="0"/>
                        </a:rPr>
                        <a:t>nfusion</a:t>
                      </a:r>
                      <a:r>
                        <a:rPr sz="3200" b="1" spc="15" dirty="0">
                          <a:solidFill>
                            <a:srgbClr val="FFFFFF"/>
                          </a:solidFill>
                          <a:latin typeface="Calibri" panose="020F0502020204030204" pitchFamily="34" charset="0"/>
                          <a:cs typeface="Calibri" panose="020F0502020204030204" pitchFamily="34" charset="0"/>
                        </a:rPr>
                        <a:t> </a:t>
                      </a:r>
                      <a:r>
                        <a:rPr lang="en-US" sz="3200" b="1" spc="15" dirty="0">
                          <a:solidFill>
                            <a:srgbClr val="FFFFFF"/>
                          </a:solidFill>
                          <a:latin typeface="Calibri" panose="020F0502020204030204" pitchFamily="34" charset="0"/>
                          <a:cs typeface="Calibri" panose="020F0502020204030204" pitchFamily="34" charset="0"/>
                        </a:rPr>
                        <a:t>R</a:t>
                      </a:r>
                      <a:r>
                        <a:rPr sz="3200" b="1" dirty="0">
                          <a:solidFill>
                            <a:srgbClr val="FFFFFF"/>
                          </a:solidFill>
                          <a:latin typeface="Calibri" panose="020F0502020204030204" pitchFamily="34" charset="0"/>
                          <a:cs typeface="Calibri" panose="020F0502020204030204" pitchFamily="34" charset="0"/>
                        </a:rPr>
                        <a:t>elated </a:t>
                      </a:r>
                      <a:r>
                        <a:rPr sz="3200" b="1" spc="-25" dirty="0">
                          <a:solidFill>
                            <a:srgbClr val="FFFFFF"/>
                          </a:solidFill>
                          <a:latin typeface="Calibri" panose="020F0502020204030204" pitchFamily="34" charset="0"/>
                          <a:cs typeface="Calibri" panose="020F0502020204030204" pitchFamily="34" charset="0"/>
                        </a:rPr>
                        <a:t>AEs</a:t>
                      </a:r>
                      <a:r>
                        <a:rPr sz="3200" b="1" spc="1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(n, </a:t>
                      </a:r>
                      <a:r>
                        <a:rPr sz="3200" b="1" spc="-20" dirty="0">
                          <a:solidFill>
                            <a:srgbClr val="FFFFFF"/>
                          </a:solidFill>
                          <a:latin typeface="Calibri" panose="020F0502020204030204" pitchFamily="34" charset="0"/>
                          <a:cs typeface="Calibri" panose="020F0502020204030204" pitchFamily="34" charset="0"/>
                        </a:rPr>
                        <a:t>type)</a:t>
                      </a:r>
                      <a:endParaRPr sz="3200"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691B"/>
                    </a:solidFill>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a:p>
                  </a:txBody>
                  <a:tcPr marL="0" marR="0" marT="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18413787"/>
                  </a:ext>
                </a:extLst>
              </a:tr>
              <a:tr h="640080">
                <a:tc>
                  <a:txBody>
                    <a:bodyPr/>
                    <a:lstStyle/>
                    <a:p>
                      <a:pPr marL="349250" indent="0">
                        <a:lnSpc>
                          <a:spcPct val="100000"/>
                        </a:lnSpc>
                        <a:spcBef>
                          <a:spcPts val="680"/>
                        </a:spcBef>
                        <a:tabLst/>
                      </a:pPr>
                      <a:r>
                        <a:rPr sz="3200" spc="-20" dirty="0">
                          <a:solidFill>
                            <a:srgbClr val="FFFFFF"/>
                          </a:solidFill>
                          <a:latin typeface="Calibri" panose="020F0502020204030204" pitchFamily="34" charset="0"/>
                          <a:cs typeface="Calibri" panose="020F0502020204030204" pitchFamily="34" charset="0"/>
                        </a:rPr>
                        <a:t>AE</a:t>
                      </a:r>
                      <a:r>
                        <a:rPr sz="3200" spc="70"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related</a:t>
                      </a:r>
                      <a:r>
                        <a:rPr sz="3200" spc="70"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to</a:t>
                      </a:r>
                      <a:r>
                        <a:rPr sz="3200" spc="70" dirty="0">
                          <a:solidFill>
                            <a:srgbClr val="FFFFFF"/>
                          </a:solidFill>
                          <a:latin typeface="Calibri" panose="020F0502020204030204" pitchFamily="34" charset="0"/>
                          <a:cs typeface="Calibri" panose="020F0502020204030204" pitchFamily="34" charset="0"/>
                        </a:rPr>
                        <a:t> </a:t>
                      </a:r>
                      <a:r>
                        <a:rPr sz="3200" dirty="0">
                          <a:solidFill>
                            <a:srgbClr val="FFFFFF"/>
                          </a:solidFill>
                          <a:latin typeface="Calibri" panose="020F0502020204030204" pitchFamily="34" charset="0"/>
                          <a:cs typeface="Calibri" panose="020F0502020204030204" pitchFamily="34" charset="0"/>
                        </a:rPr>
                        <a:t>vector</a:t>
                      </a:r>
                      <a:endParaRPr sz="3200" dirty="0">
                        <a:latin typeface="Calibri" panose="020F0502020204030204" pitchFamily="34" charset="0"/>
                        <a:cs typeface="Calibri" panose="020F0502020204030204" pitchFamily="34" charset="0"/>
                      </a:endParaRPr>
                    </a:p>
                  </a:txBody>
                  <a:tcPr marL="18288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680"/>
                        </a:spcBef>
                      </a:pPr>
                      <a:r>
                        <a:rPr lang="en-US" sz="3200" spc="-50" dirty="0">
                          <a:solidFill>
                            <a:srgbClr val="231F20"/>
                          </a:solidFill>
                          <a:latin typeface="Calibri" panose="020F0502020204030204" pitchFamily="34" charset="0"/>
                          <a:cs typeface="Calibri" panose="020F0502020204030204" pitchFamily="34" charset="0"/>
                        </a:rPr>
                        <a:t>4</a:t>
                      </a:r>
                      <a:endParaRPr sz="3200" dirty="0">
                        <a:latin typeface="Calibri" panose="020F0502020204030204" pitchFamily="34" charset="0"/>
                        <a:cs typeface="Calibri" panose="020F0502020204030204" pitchFamily="34" charset="0"/>
                      </a:endParaRPr>
                    </a:p>
                  </a:txBody>
                  <a:tcPr marL="0" marR="0" marT="8636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marL="291465" marR="163195" indent="-121920" algn="ctr">
                        <a:lnSpc>
                          <a:spcPct val="100000"/>
                        </a:lnSpc>
                        <a:spcBef>
                          <a:spcPts val="395"/>
                        </a:spcBef>
                      </a:pPr>
                      <a:r>
                        <a:rPr lang="en-US" sz="320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50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spc="-85" dirty="0">
                          <a:solidFill>
                            <a:srgbClr val="231F20"/>
                          </a:solidFill>
                          <a:latin typeface="Calibri" panose="020F0502020204030204" pitchFamily="34" charset="0"/>
                          <a:cs typeface="Calibri" panose="020F0502020204030204" pitchFamily="34" charset="0"/>
                        </a:rPr>
                        <a:t>2</a:t>
                      </a:r>
                      <a:endParaRPr lang="en-US" sz="3200" dirty="0">
                        <a:latin typeface="Calibri" panose="020F0502020204030204" pitchFamily="34" charset="0"/>
                        <a:cs typeface="Calibri" panose="020F0502020204030204" pitchFamily="34" charset="0"/>
                      </a:endParaRPr>
                    </a:p>
                  </a:txBody>
                  <a:tcPr marL="0" marR="0" marT="5016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95820017"/>
                  </a:ext>
                </a:extLst>
              </a:tr>
              <a:tr h="640080">
                <a:tc>
                  <a:txBody>
                    <a:bodyPr/>
                    <a:lstStyle/>
                    <a:p>
                      <a:pPr marL="349250" indent="0">
                        <a:lnSpc>
                          <a:spcPct val="100000"/>
                        </a:lnSpc>
                        <a:spcBef>
                          <a:spcPts val="114"/>
                        </a:spcBef>
                        <a:tabLst/>
                      </a:pPr>
                      <a:r>
                        <a:rPr sz="3200" spc="-25" dirty="0">
                          <a:solidFill>
                            <a:srgbClr val="FFFFFF"/>
                          </a:solidFill>
                          <a:latin typeface="Calibri" panose="020F0502020204030204" pitchFamily="34" charset="0"/>
                          <a:cs typeface="Calibri" panose="020F0502020204030204" pitchFamily="34" charset="0"/>
                        </a:rPr>
                        <a:t>SAE</a:t>
                      </a:r>
                      <a:endParaRPr sz="3200" dirty="0">
                        <a:latin typeface="Calibri" panose="020F0502020204030204" pitchFamily="34" charset="0"/>
                        <a:cs typeface="Calibri" panose="020F0502020204030204" pitchFamily="34" charset="0"/>
                      </a:endParaRPr>
                    </a:p>
                  </a:txBody>
                  <a:tcPr marL="182880" marR="0" marT="146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5425" algn="ctr">
                        <a:lnSpc>
                          <a:spcPct val="100000"/>
                        </a:lnSpc>
                        <a:spcBef>
                          <a:spcPts val="114"/>
                        </a:spcBef>
                      </a:pPr>
                      <a:r>
                        <a:rPr lang="en-US" sz="3200" spc="20" dirty="0">
                          <a:solidFill>
                            <a:srgbClr val="231F20"/>
                          </a:solidFill>
                          <a:latin typeface="Calibri" panose="020F0502020204030204" pitchFamily="34" charset="0"/>
                          <a:cs typeface="Calibri" panose="020F0502020204030204" pitchFamily="34" charset="0"/>
                        </a:rPr>
                        <a:t>0</a:t>
                      </a:r>
                      <a:endParaRPr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100"/>
                        </a:spcBef>
                      </a:pPr>
                      <a:r>
                        <a:rPr sz="3200" spc="20" dirty="0">
                          <a:solidFill>
                            <a:srgbClr val="231F20"/>
                          </a:solidFill>
                          <a:latin typeface="Calibri" panose="020F0502020204030204" pitchFamily="34" charset="0"/>
                          <a:cs typeface="Calibri" panose="020F0502020204030204" pitchFamily="34" charset="0"/>
                        </a:rPr>
                        <a:t>0</a:t>
                      </a:r>
                      <a:endParaRPr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spc="20" dirty="0">
                          <a:solidFill>
                            <a:srgbClr val="231F20"/>
                          </a:solidFill>
                          <a:latin typeface="Calibri" panose="020F0502020204030204" pitchFamily="34" charset="0"/>
                          <a:cs typeface="Calibri" panose="020F0502020204030204" pitchFamily="34" charset="0"/>
                        </a:rPr>
                        <a:t>0</a:t>
                      </a:r>
                      <a:endParaRPr lang="en-US"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780003354"/>
                  </a:ext>
                </a:extLst>
              </a:tr>
              <a:tr h="640080">
                <a:tc>
                  <a:txBody>
                    <a:bodyPr/>
                    <a:lstStyle/>
                    <a:p>
                      <a:pPr marL="317500" indent="0">
                        <a:lnSpc>
                          <a:spcPct val="100000"/>
                        </a:lnSpc>
                        <a:spcBef>
                          <a:spcPts val="114"/>
                        </a:spcBef>
                        <a:tabLst/>
                      </a:pPr>
                      <a:r>
                        <a:rPr sz="3200" dirty="0">
                          <a:solidFill>
                            <a:srgbClr val="FFFFFF"/>
                          </a:solidFill>
                          <a:latin typeface="Calibri" panose="020F0502020204030204" pitchFamily="34" charset="0"/>
                          <a:cs typeface="Calibri" panose="020F0502020204030204" pitchFamily="34" charset="0"/>
                        </a:rPr>
                        <a:t>No</a:t>
                      </a:r>
                      <a:r>
                        <a:rPr sz="3200" spc="-20" dirty="0">
                          <a:solidFill>
                            <a:srgbClr val="FFFFFF"/>
                          </a:solidFill>
                          <a:latin typeface="Calibri" panose="020F0502020204030204" pitchFamily="34" charset="0"/>
                          <a:cs typeface="Calibri" panose="020F0502020204030204" pitchFamily="34" charset="0"/>
                        </a:rPr>
                        <a:t> </a:t>
                      </a:r>
                      <a:r>
                        <a:rPr sz="3200" spc="-25" dirty="0">
                          <a:solidFill>
                            <a:srgbClr val="FFFFFF"/>
                          </a:solidFill>
                          <a:latin typeface="Calibri" panose="020F0502020204030204" pitchFamily="34" charset="0"/>
                          <a:cs typeface="Calibri" panose="020F0502020204030204" pitchFamily="34" charset="0"/>
                        </a:rPr>
                        <a:t>AE</a:t>
                      </a:r>
                      <a:endParaRPr sz="3200" dirty="0">
                        <a:latin typeface="Calibri" panose="020F0502020204030204" pitchFamily="34" charset="0"/>
                        <a:cs typeface="Calibri" panose="020F0502020204030204" pitchFamily="34" charset="0"/>
                      </a:endParaRPr>
                    </a:p>
                  </a:txBody>
                  <a:tcPr marL="182880" marR="0" marT="146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58023"/>
                    </a:solidFill>
                  </a:tcPr>
                </a:tc>
                <a:tc>
                  <a:txBody>
                    <a:bodyPr/>
                    <a:lstStyle/>
                    <a:p>
                      <a:pPr marL="224790" algn="ctr">
                        <a:lnSpc>
                          <a:spcPct val="100000"/>
                        </a:lnSpc>
                        <a:spcBef>
                          <a:spcPts val="114"/>
                        </a:spcBef>
                      </a:pPr>
                      <a:r>
                        <a:rPr lang="en-US" sz="3200" spc="-50" dirty="0">
                          <a:solidFill>
                            <a:srgbClr val="231F20"/>
                          </a:solidFill>
                          <a:latin typeface="Calibri" panose="020F0502020204030204" pitchFamily="34" charset="0"/>
                          <a:cs typeface="Calibri" panose="020F0502020204030204" pitchFamily="34" charset="0"/>
                        </a:rPr>
                        <a:t>6</a:t>
                      </a:r>
                      <a:endParaRPr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lnSpc>
                          <a:spcPct val="100000"/>
                        </a:lnSpc>
                        <a:spcBef>
                          <a:spcPts val="100"/>
                        </a:spcBef>
                      </a:pPr>
                      <a:r>
                        <a:rPr sz="3200" dirty="0">
                          <a:solidFill>
                            <a:srgbClr val="231F20"/>
                          </a:solidFill>
                          <a:latin typeface="Calibri" panose="020F0502020204030204" pitchFamily="34" charset="0"/>
                          <a:cs typeface="Calibri" panose="020F0502020204030204" pitchFamily="34" charset="0"/>
                        </a:rPr>
                        <a:t>4</a:t>
                      </a:r>
                      <a:endParaRPr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tc>
                  <a:txBody>
                    <a:bodyPr/>
                    <a:lstStyle/>
                    <a:p>
                      <a:pPr algn="ctr"/>
                      <a:r>
                        <a:rPr lang="en-US" sz="3200" spc="-50" dirty="0">
                          <a:solidFill>
                            <a:srgbClr val="231F20"/>
                          </a:solidFill>
                          <a:latin typeface="Calibri" panose="020F0502020204030204" pitchFamily="34" charset="0"/>
                          <a:cs typeface="Calibri" panose="020F0502020204030204" pitchFamily="34" charset="0"/>
                        </a:rPr>
                        <a:t>2</a:t>
                      </a:r>
                      <a:endParaRPr lang="en-US" sz="3200" dirty="0">
                        <a:latin typeface="Calibri" panose="020F0502020204030204" pitchFamily="34" charset="0"/>
                        <a:cs typeface="Calibri" panose="020F0502020204030204" pitchFamily="34" charset="0"/>
                      </a:endParaRPr>
                    </a:p>
                  </a:txBody>
                  <a:tcPr marL="0" marR="0" marT="127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EE2C9"/>
                    </a:solidFill>
                  </a:tcPr>
                </a:tc>
                <a:extLst>
                  <a:ext uri="{0D108BD9-81ED-4DB2-BD59-A6C34878D82A}">
                    <a16:rowId xmlns:a16="http://schemas.microsoft.com/office/drawing/2014/main" val="2855115427"/>
                  </a:ext>
                </a:extLst>
              </a:tr>
            </a:tbl>
          </a:graphicData>
        </a:graphic>
      </p:graphicFrame>
      <p:graphicFrame>
        <p:nvGraphicFramePr>
          <p:cNvPr id="39" name="Table 38">
            <a:extLst>
              <a:ext uri="{FF2B5EF4-FFF2-40B4-BE49-F238E27FC236}">
                <a16:creationId xmlns:a16="http://schemas.microsoft.com/office/drawing/2014/main" id="{27126E20-9393-372C-43F8-259F372B81F8}"/>
              </a:ext>
            </a:extLst>
          </p:cNvPr>
          <p:cNvGraphicFramePr>
            <a:graphicFrameLocks noGrp="1"/>
          </p:cNvGraphicFramePr>
          <p:nvPr>
            <p:extLst>
              <p:ext uri="{D42A27DB-BD31-4B8C-83A1-F6EECF244321}">
                <p14:modId xmlns:p14="http://schemas.microsoft.com/office/powerpoint/2010/main" val="1699904224"/>
              </p:ext>
            </p:extLst>
          </p:nvPr>
        </p:nvGraphicFramePr>
        <p:xfrm>
          <a:off x="30320485" y="22119853"/>
          <a:ext cx="19216116" cy="4023360"/>
        </p:xfrm>
        <a:graphic>
          <a:graphicData uri="http://schemas.openxmlformats.org/drawingml/2006/table">
            <a:tbl>
              <a:tblPr firstRow="1" bandRow="1">
                <a:tableStyleId>{2D5ABB26-0587-4C30-8999-92F81FD0307C}</a:tableStyleId>
              </a:tblPr>
              <a:tblGrid>
                <a:gridCol w="7830596">
                  <a:extLst>
                    <a:ext uri="{9D8B030D-6E8A-4147-A177-3AD203B41FA5}">
                      <a16:colId xmlns:a16="http://schemas.microsoft.com/office/drawing/2014/main" val="1158323775"/>
                    </a:ext>
                  </a:extLst>
                </a:gridCol>
                <a:gridCol w="3363686">
                  <a:extLst>
                    <a:ext uri="{9D8B030D-6E8A-4147-A177-3AD203B41FA5}">
                      <a16:colId xmlns:a16="http://schemas.microsoft.com/office/drawing/2014/main" val="3668329363"/>
                    </a:ext>
                  </a:extLst>
                </a:gridCol>
                <a:gridCol w="3853543">
                  <a:extLst>
                    <a:ext uri="{9D8B030D-6E8A-4147-A177-3AD203B41FA5}">
                      <a16:colId xmlns:a16="http://schemas.microsoft.com/office/drawing/2014/main" val="2354776702"/>
                    </a:ext>
                  </a:extLst>
                </a:gridCol>
                <a:gridCol w="4168291">
                  <a:extLst>
                    <a:ext uri="{9D8B030D-6E8A-4147-A177-3AD203B41FA5}">
                      <a16:colId xmlns:a16="http://schemas.microsoft.com/office/drawing/2014/main" val="1072093865"/>
                    </a:ext>
                  </a:extLst>
                </a:gridCol>
              </a:tblGrid>
              <a:tr h="914400">
                <a:tc>
                  <a:txBody>
                    <a:bodyPr/>
                    <a:lstStyle/>
                    <a:p>
                      <a:pPr marL="53975" algn="l">
                        <a:lnSpc>
                          <a:spcPct val="100000"/>
                        </a:lnSpc>
                        <a:spcBef>
                          <a:spcPts val="300"/>
                        </a:spcBef>
                      </a:pPr>
                      <a:r>
                        <a:rPr lang="en-US" sz="3200" b="1" spc="-20" dirty="0">
                          <a:solidFill>
                            <a:srgbClr val="FFFFFF"/>
                          </a:solidFill>
                          <a:latin typeface="Calibri" panose="020F0502020204030204" pitchFamily="34" charset="0"/>
                          <a:cs typeface="Calibri" panose="020F0502020204030204" pitchFamily="34" charset="0"/>
                        </a:rPr>
                        <a:t>Table 3. POST-</a:t>
                      </a:r>
                      <a:r>
                        <a:rPr lang="en-US" sz="3200" b="1" dirty="0">
                          <a:solidFill>
                            <a:srgbClr val="FFFFFF"/>
                          </a:solidFill>
                          <a:latin typeface="Calibri" panose="020F0502020204030204" pitchFamily="34" charset="0"/>
                          <a:cs typeface="Calibri" panose="020F0502020204030204" pitchFamily="34" charset="0"/>
                        </a:rPr>
                        <a:t>TREATMENT</a:t>
                      </a:r>
                      <a:r>
                        <a:rPr sz="3200" b="1" spc="240" dirty="0">
                          <a:solidFill>
                            <a:srgbClr val="FFFFFF"/>
                          </a:solidFill>
                          <a:latin typeface="Calibri" panose="020F0502020204030204" pitchFamily="34" charset="0"/>
                          <a:cs typeface="Calibri" panose="020F0502020204030204" pitchFamily="34" charset="0"/>
                        </a:rPr>
                        <a:t> </a:t>
                      </a:r>
                      <a:r>
                        <a:rPr sz="3200" b="1" spc="-20" dirty="0">
                          <a:solidFill>
                            <a:srgbClr val="FFFFFF"/>
                          </a:solidFill>
                          <a:latin typeface="Calibri" panose="020F0502020204030204" pitchFamily="34" charset="0"/>
                          <a:cs typeface="Calibri" panose="020F0502020204030204" pitchFamily="34" charset="0"/>
                        </a:rPr>
                        <a:t>FOLLOW-</a:t>
                      </a:r>
                      <a:r>
                        <a:rPr sz="3200" b="1" spc="-25" dirty="0">
                          <a:solidFill>
                            <a:srgbClr val="FFFFFF"/>
                          </a:solidFill>
                          <a:latin typeface="Calibri" panose="020F0502020204030204" pitchFamily="34" charset="0"/>
                          <a:cs typeface="Calibri" panose="020F0502020204030204" pitchFamily="34" charset="0"/>
                        </a:rPr>
                        <a:t>UP</a:t>
                      </a:r>
                      <a:endParaRPr sz="3200" b="1" dirty="0">
                        <a:latin typeface="Calibri" panose="020F0502020204030204" pitchFamily="34" charset="0"/>
                        <a:cs typeface="Calibri" panose="020F0502020204030204" pitchFamily="34" charset="0"/>
                      </a:endParaRPr>
                    </a:p>
                  </a:txBody>
                  <a:tcPr marL="18288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a:txBody>
                    <a:bodyPr/>
                    <a:lstStyle/>
                    <a:p>
                      <a:pPr algn="ctr"/>
                      <a:r>
                        <a:rPr lang="en-US" sz="3200" b="1" dirty="0">
                          <a:solidFill>
                            <a:schemeClr val="bg1"/>
                          </a:solidFill>
                          <a:latin typeface="Calibri" panose="020F0502020204030204" pitchFamily="34" charset="0"/>
                          <a:cs typeface="Calibri" panose="020F0502020204030204" pitchFamily="34" charset="0"/>
                        </a:rPr>
                        <a:t>TOTAL</a:t>
                      </a:r>
                      <a:endParaRPr sz="3200" b="1" dirty="0">
                        <a:solidFill>
                          <a:schemeClr val="bg1"/>
                        </a:solidFill>
                        <a:latin typeface="Calibri" panose="020F0502020204030204" pitchFamily="34" charset="0"/>
                        <a:cs typeface="Calibri" panose="020F0502020204030204" pitchFamily="34" charset="0"/>
                      </a:endParaRP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a:txBody>
                    <a:bodyPr/>
                    <a:lstStyle/>
                    <a:p>
                      <a:pPr algn="ctr"/>
                      <a:r>
                        <a:rPr lang="en-US" sz="3200" b="1" dirty="0">
                          <a:solidFill>
                            <a:schemeClr val="bg1"/>
                          </a:solidFill>
                          <a:latin typeface="Calibri" panose="020F0502020204030204" pitchFamily="34" charset="0"/>
                          <a:cs typeface="Calibri" panose="020F0502020204030204" pitchFamily="34" charset="0"/>
                        </a:rPr>
                        <a:t>FIX DEFICIENCY</a:t>
                      </a:r>
                      <a:endParaRPr sz="3200" b="1" dirty="0">
                        <a:solidFill>
                          <a:schemeClr val="bg1"/>
                        </a:solidFill>
                        <a:latin typeface="Calibri" panose="020F0502020204030204" pitchFamily="34" charset="0"/>
                        <a:cs typeface="Calibri" panose="020F0502020204030204" pitchFamily="34" charset="0"/>
                      </a:endParaRP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tc>
                  <a:txBody>
                    <a:bodyPr/>
                    <a:lstStyle/>
                    <a:p>
                      <a:pPr marL="53975"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lang="en-US" sz="3200" b="1" dirty="0">
                          <a:solidFill>
                            <a:schemeClr val="bg1"/>
                          </a:solidFill>
                          <a:latin typeface="Calibri" panose="020F0502020204030204" pitchFamily="34" charset="0"/>
                          <a:cs typeface="Calibri" panose="020F0502020204030204" pitchFamily="34" charset="0"/>
                        </a:rPr>
                        <a:t>FVIII DEFICIENCY</a:t>
                      </a:r>
                    </a:p>
                  </a:txBody>
                  <a:tcPr marL="0" marR="0" marT="381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C2674"/>
                    </a:solidFill>
                  </a:tcPr>
                </a:tc>
                <a:extLst>
                  <a:ext uri="{0D108BD9-81ED-4DB2-BD59-A6C34878D82A}">
                    <a16:rowId xmlns:a16="http://schemas.microsoft.com/office/drawing/2014/main" val="4077133556"/>
                  </a:ext>
                </a:extLst>
              </a:tr>
              <a:tr h="914400">
                <a:tc>
                  <a:txBody>
                    <a:bodyPr/>
                    <a:lstStyle/>
                    <a:p>
                      <a:pPr marL="127000" indent="0">
                        <a:lnSpc>
                          <a:spcPct val="100000"/>
                        </a:lnSpc>
                        <a:spcBef>
                          <a:spcPts val="320"/>
                        </a:spcBef>
                        <a:tabLst/>
                      </a:pPr>
                      <a:r>
                        <a:rPr sz="3200" b="1" spc="-20" dirty="0">
                          <a:solidFill>
                            <a:srgbClr val="FFFFFF"/>
                          </a:solidFill>
                          <a:latin typeface="Calibri" panose="020F0502020204030204" pitchFamily="34" charset="0"/>
                          <a:cs typeface="Calibri" panose="020F0502020204030204" pitchFamily="34" charset="0"/>
                        </a:rPr>
                        <a:t>Follow-</a:t>
                      </a:r>
                      <a:r>
                        <a:rPr lang="en-US" sz="3200" b="1" spc="-20" dirty="0">
                          <a:solidFill>
                            <a:srgbClr val="FFFFFF"/>
                          </a:solidFill>
                          <a:latin typeface="Calibri" panose="020F0502020204030204" pitchFamily="34" charset="0"/>
                          <a:cs typeface="Calibri" panose="020F0502020204030204" pitchFamily="34" charset="0"/>
                        </a:rPr>
                        <a:t>U</a:t>
                      </a:r>
                      <a:r>
                        <a:rPr sz="3200" b="1" dirty="0">
                          <a:solidFill>
                            <a:srgbClr val="FFFFFF"/>
                          </a:solidFill>
                          <a:latin typeface="Calibri" panose="020F0502020204030204" pitchFamily="34" charset="0"/>
                          <a:cs typeface="Calibri" panose="020F0502020204030204" pitchFamily="34" charset="0"/>
                        </a:rPr>
                        <a:t>p</a:t>
                      </a:r>
                      <a:r>
                        <a:rPr sz="3200" b="1" spc="35" dirty="0">
                          <a:solidFill>
                            <a:srgbClr val="FFFFFF"/>
                          </a:solidFill>
                          <a:latin typeface="Calibri" panose="020F0502020204030204" pitchFamily="34" charset="0"/>
                          <a:cs typeface="Calibri" panose="020F0502020204030204" pitchFamily="34" charset="0"/>
                        </a:rPr>
                        <a:t> </a:t>
                      </a:r>
                      <a:r>
                        <a:rPr lang="en-US" sz="3200" b="1" spc="35" dirty="0">
                          <a:solidFill>
                            <a:srgbClr val="FFFFFF"/>
                          </a:solidFill>
                          <a:latin typeface="Calibri" panose="020F0502020204030204" pitchFamily="34" charset="0"/>
                          <a:cs typeface="Calibri" panose="020F0502020204030204" pitchFamily="34" charset="0"/>
                        </a:rPr>
                        <a:t>T</a:t>
                      </a:r>
                      <a:r>
                        <a:rPr sz="3200" b="1" dirty="0">
                          <a:solidFill>
                            <a:srgbClr val="FFFFFF"/>
                          </a:solidFill>
                          <a:latin typeface="Calibri" panose="020F0502020204030204" pitchFamily="34" charset="0"/>
                          <a:cs typeface="Calibri" panose="020F0502020204030204" pitchFamily="34" charset="0"/>
                        </a:rPr>
                        <a:t>ime</a:t>
                      </a:r>
                      <a:r>
                        <a:rPr sz="3200" b="1" spc="40"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(months;</a:t>
                      </a:r>
                      <a:r>
                        <a:rPr sz="3200" b="1" spc="35" dirty="0">
                          <a:solidFill>
                            <a:srgbClr val="FFFFFF"/>
                          </a:solidFill>
                          <a:latin typeface="Calibri" panose="020F0502020204030204" pitchFamily="34" charset="0"/>
                          <a:cs typeface="Calibri" panose="020F0502020204030204" pitchFamily="34" charset="0"/>
                        </a:rPr>
                        <a:t> </a:t>
                      </a:r>
                      <a:r>
                        <a:rPr sz="3200" b="1" dirty="0">
                          <a:solidFill>
                            <a:srgbClr val="FFFFFF"/>
                          </a:solidFill>
                          <a:latin typeface="Calibri" panose="020F0502020204030204" pitchFamily="34" charset="0"/>
                          <a:cs typeface="Calibri" panose="020F0502020204030204" pitchFamily="34" charset="0"/>
                        </a:rPr>
                        <a:t>median,</a:t>
                      </a:r>
                      <a:r>
                        <a:rPr sz="3200" b="1" spc="20" dirty="0">
                          <a:solidFill>
                            <a:srgbClr val="FFFFFF"/>
                          </a:solidFill>
                          <a:latin typeface="Calibri" panose="020F0502020204030204" pitchFamily="34" charset="0"/>
                          <a:cs typeface="Calibri" panose="020F0502020204030204" pitchFamily="34" charset="0"/>
                        </a:rPr>
                        <a:t> </a:t>
                      </a:r>
                      <a:r>
                        <a:rPr sz="3200" b="1" spc="-10" dirty="0">
                          <a:solidFill>
                            <a:srgbClr val="FFFFFF"/>
                          </a:solidFill>
                          <a:latin typeface="Calibri" panose="020F0502020204030204" pitchFamily="34" charset="0"/>
                          <a:cs typeface="Calibri" panose="020F0502020204030204" pitchFamily="34" charset="0"/>
                        </a:rPr>
                        <a:t>range)</a:t>
                      </a:r>
                      <a:endParaRPr sz="3200" b="1" dirty="0">
                        <a:latin typeface="Calibri" panose="020F0502020204030204" pitchFamily="34" charset="0"/>
                        <a:cs typeface="Calibri" panose="020F0502020204030204" pitchFamily="34" charset="0"/>
                      </a:endParaRPr>
                    </a:p>
                  </a:txBody>
                  <a:tcPr marL="18288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3BF44"/>
                    </a:solidFill>
                  </a:tcPr>
                </a:tc>
                <a:tc>
                  <a:txBody>
                    <a:bodyPr/>
                    <a:lstStyle/>
                    <a:p>
                      <a:pPr marL="0" indent="0" algn="ctr">
                        <a:lnSpc>
                          <a:spcPct val="100000"/>
                        </a:lnSpc>
                        <a:spcBef>
                          <a:spcPts val="320"/>
                        </a:spcBef>
                        <a:tabLst/>
                      </a:pPr>
                      <a:r>
                        <a:rPr sz="3200" spc="-20" dirty="0">
                          <a:solidFill>
                            <a:srgbClr val="231F20"/>
                          </a:solidFill>
                          <a:latin typeface="Calibri" panose="020F0502020204030204" pitchFamily="34" charset="0"/>
                          <a:cs typeface="Calibri" panose="020F0502020204030204" pitchFamily="34" charset="0"/>
                        </a:rPr>
                        <a:t>16</a:t>
                      </a:r>
                      <a:r>
                        <a:rPr sz="3200" dirty="0">
                          <a:solidFill>
                            <a:srgbClr val="231F20"/>
                          </a:solidFill>
                          <a:latin typeface="Calibri" panose="020F0502020204030204" pitchFamily="34" charset="0"/>
                          <a:cs typeface="Calibri" panose="020F0502020204030204" pitchFamily="34" charset="0"/>
                        </a:rPr>
                        <a:t> </a:t>
                      </a:r>
                      <a:r>
                        <a:rPr sz="3200" spc="-35" dirty="0">
                          <a:solidFill>
                            <a:srgbClr val="231F20"/>
                          </a:solidFill>
                          <a:latin typeface="Calibri" panose="020F0502020204030204" pitchFamily="34" charset="0"/>
                          <a:cs typeface="Calibri" panose="020F0502020204030204" pitchFamily="34" charset="0"/>
                        </a:rPr>
                        <a:t>(1-</a:t>
                      </a:r>
                      <a:r>
                        <a:rPr sz="3200" spc="-20" dirty="0">
                          <a:solidFill>
                            <a:srgbClr val="231F20"/>
                          </a:solidFill>
                          <a:latin typeface="Calibri" panose="020F0502020204030204" pitchFamily="34" charset="0"/>
                          <a:cs typeface="Calibri" panose="020F0502020204030204" pitchFamily="34" charset="0"/>
                        </a:rPr>
                        <a:t>108)</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lnSpc>
                          <a:spcPct val="100000"/>
                        </a:lnSpc>
                        <a:spcBef>
                          <a:spcPts val="320"/>
                        </a:spcBef>
                      </a:pPr>
                      <a:r>
                        <a:rPr sz="3200" dirty="0">
                          <a:solidFill>
                            <a:srgbClr val="231F20"/>
                          </a:solidFill>
                          <a:latin typeface="Calibri" panose="020F0502020204030204" pitchFamily="34" charset="0"/>
                          <a:cs typeface="Calibri" panose="020F0502020204030204" pitchFamily="34" charset="0"/>
                        </a:rPr>
                        <a:t>36</a:t>
                      </a:r>
                      <a:r>
                        <a:rPr sz="3200" spc="90" dirty="0">
                          <a:solidFill>
                            <a:srgbClr val="231F20"/>
                          </a:solidFill>
                          <a:latin typeface="Calibri" panose="020F0502020204030204" pitchFamily="34" charset="0"/>
                          <a:cs typeface="Calibri" panose="020F0502020204030204" pitchFamily="34" charset="0"/>
                        </a:rPr>
                        <a:t> </a:t>
                      </a:r>
                      <a:r>
                        <a:rPr sz="3200" dirty="0">
                          <a:solidFill>
                            <a:srgbClr val="231F20"/>
                          </a:solidFill>
                          <a:latin typeface="Calibri" panose="020F0502020204030204" pitchFamily="34" charset="0"/>
                          <a:cs typeface="Calibri" panose="020F0502020204030204" pitchFamily="34" charset="0"/>
                        </a:rPr>
                        <a:t>(5-</a:t>
                      </a:r>
                      <a:r>
                        <a:rPr sz="3200" spc="-20" dirty="0">
                          <a:solidFill>
                            <a:srgbClr val="231F20"/>
                          </a:solidFill>
                          <a:latin typeface="Calibri" panose="020F0502020204030204" pitchFamily="34" charset="0"/>
                          <a:cs typeface="Calibri" panose="020F0502020204030204" pitchFamily="34" charset="0"/>
                        </a:rPr>
                        <a:t>108)</a:t>
                      </a:r>
                      <a:endParaRPr sz="3200" dirty="0">
                        <a:latin typeface="Calibri" panose="020F0502020204030204" pitchFamily="34" charset="0"/>
                        <a:cs typeface="Calibri" panose="020F0502020204030204" pitchFamily="34" charset="0"/>
                      </a:endParaRPr>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r>
                        <a:rPr lang="en-US" sz="3200" dirty="0">
                          <a:solidFill>
                            <a:srgbClr val="231F20"/>
                          </a:solidFill>
                          <a:latin typeface="Calibri" panose="020F0502020204030204" pitchFamily="34" charset="0"/>
                          <a:cs typeface="Calibri" panose="020F0502020204030204" pitchFamily="34" charset="0"/>
                        </a:rPr>
                        <a:t>5</a:t>
                      </a:r>
                      <a:r>
                        <a:rPr lang="en-US" sz="3200" spc="20" dirty="0">
                          <a:solidFill>
                            <a:srgbClr val="231F20"/>
                          </a:solidFill>
                          <a:latin typeface="Calibri" panose="020F0502020204030204" pitchFamily="34" charset="0"/>
                          <a:cs typeface="Calibri" panose="020F0502020204030204" pitchFamily="34" charset="0"/>
                        </a:rPr>
                        <a:t> </a:t>
                      </a:r>
                      <a:r>
                        <a:rPr lang="en-US" sz="3200" spc="-20" dirty="0">
                          <a:solidFill>
                            <a:srgbClr val="231F20"/>
                          </a:solidFill>
                          <a:latin typeface="Calibri" panose="020F0502020204030204" pitchFamily="34" charset="0"/>
                          <a:cs typeface="Calibri" panose="020F0502020204030204" pitchFamily="34" charset="0"/>
                        </a:rPr>
                        <a:t>(1-</a:t>
                      </a:r>
                      <a:r>
                        <a:rPr lang="en-US" sz="3200" spc="-25" dirty="0">
                          <a:solidFill>
                            <a:srgbClr val="231F20"/>
                          </a:solidFill>
                          <a:latin typeface="Calibri" panose="020F0502020204030204" pitchFamily="34" charset="0"/>
                          <a:cs typeface="Calibri" panose="020F0502020204030204" pitchFamily="34" charset="0"/>
                        </a:rPr>
                        <a:t>68)</a:t>
                      </a:r>
                      <a:endParaRPr lang="en-US" sz="3200" dirty="0"/>
                    </a:p>
                  </a:txBody>
                  <a:tcPr marL="0" marR="0" marT="406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extLst>
                  <a:ext uri="{0D108BD9-81ED-4DB2-BD59-A6C34878D82A}">
                    <a16:rowId xmlns:a16="http://schemas.microsoft.com/office/drawing/2014/main" val="2630004543"/>
                  </a:ext>
                </a:extLst>
              </a:tr>
              <a:tr h="731520">
                <a:tc>
                  <a:txBody>
                    <a:bodyPr/>
                    <a:lstStyle/>
                    <a:p>
                      <a:pPr marL="127000" indent="0">
                        <a:lnSpc>
                          <a:spcPct val="100000"/>
                        </a:lnSpc>
                        <a:spcBef>
                          <a:spcPts val="254"/>
                        </a:spcBef>
                        <a:tabLst/>
                      </a:pPr>
                      <a:r>
                        <a:rPr sz="3200" b="1" spc="-10" dirty="0">
                          <a:solidFill>
                            <a:srgbClr val="FFFFFF"/>
                          </a:solidFill>
                          <a:latin typeface="Calibri" panose="020F0502020204030204" pitchFamily="34" charset="0"/>
                          <a:cs typeface="Calibri" panose="020F0502020204030204" pitchFamily="34" charset="0"/>
                        </a:rPr>
                        <a:t>Vector-</a:t>
                      </a:r>
                      <a:r>
                        <a:rPr lang="en-US" sz="3200" b="1" spc="-10" dirty="0">
                          <a:solidFill>
                            <a:srgbClr val="FFFFFF"/>
                          </a:solidFill>
                          <a:latin typeface="Calibri" panose="020F0502020204030204" pitchFamily="34" charset="0"/>
                          <a:cs typeface="Calibri" panose="020F0502020204030204" pitchFamily="34" charset="0"/>
                        </a:rPr>
                        <a:t>I</a:t>
                      </a:r>
                      <a:r>
                        <a:rPr sz="3200" b="1" dirty="0">
                          <a:solidFill>
                            <a:srgbClr val="FFFFFF"/>
                          </a:solidFill>
                          <a:latin typeface="Calibri" panose="020F0502020204030204" pitchFamily="34" charset="0"/>
                          <a:cs typeface="Calibri" panose="020F0502020204030204" pitchFamily="34" charset="0"/>
                        </a:rPr>
                        <a:t>nduced</a:t>
                      </a:r>
                      <a:r>
                        <a:rPr sz="3200" b="1" spc="65" dirty="0">
                          <a:solidFill>
                            <a:srgbClr val="FFFFFF"/>
                          </a:solidFill>
                          <a:latin typeface="Calibri" panose="020F0502020204030204" pitchFamily="34" charset="0"/>
                          <a:cs typeface="Calibri" panose="020F0502020204030204" pitchFamily="34" charset="0"/>
                        </a:rPr>
                        <a:t> </a:t>
                      </a:r>
                      <a:r>
                        <a:rPr lang="en-US" sz="3200" b="1" spc="65" dirty="0">
                          <a:solidFill>
                            <a:srgbClr val="FFFFFF"/>
                          </a:solidFill>
                          <a:latin typeface="Calibri" panose="020F0502020204030204" pitchFamily="34" charset="0"/>
                          <a:cs typeface="Calibri" panose="020F0502020204030204" pitchFamily="34" charset="0"/>
                        </a:rPr>
                        <a:t>T</a:t>
                      </a:r>
                      <a:r>
                        <a:rPr sz="3200" b="1" dirty="0">
                          <a:solidFill>
                            <a:srgbClr val="FFFFFF"/>
                          </a:solidFill>
                          <a:latin typeface="Calibri" panose="020F0502020204030204" pitchFamily="34" charset="0"/>
                          <a:cs typeface="Calibri" panose="020F0502020204030204" pitchFamily="34" charset="0"/>
                        </a:rPr>
                        <a:t>ransaminitis</a:t>
                      </a:r>
                      <a:r>
                        <a:rPr sz="3200" b="1" spc="65" dirty="0">
                          <a:solidFill>
                            <a:srgbClr val="FFFFFF"/>
                          </a:solidFill>
                          <a:latin typeface="Calibri" panose="020F0502020204030204" pitchFamily="34" charset="0"/>
                          <a:cs typeface="Calibri" panose="020F0502020204030204" pitchFamily="34" charset="0"/>
                        </a:rPr>
                        <a:t> </a:t>
                      </a:r>
                      <a:r>
                        <a:rPr sz="3200" b="1" spc="-25" dirty="0">
                          <a:solidFill>
                            <a:srgbClr val="FFFFFF"/>
                          </a:solidFill>
                          <a:latin typeface="Calibri" panose="020F0502020204030204" pitchFamily="34" charset="0"/>
                          <a:cs typeface="Calibri" panose="020F0502020204030204" pitchFamily="34" charset="0"/>
                        </a:rPr>
                        <a:t>(n)</a:t>
                      </a:r>
                      <a:endParaRPr sz="3200" dirty="0">
                        <a:latin typeface="Calibri" panose="020F0502020204030204" pitchFamily="34" charset="0"/>
                        <a:cs typeface="Calibri" panose="020F0502020204030204" pitchFamily="34" charset="0"/>
                      </a:endParaRPr>
                    </a:p>
                  </a:txBody>
                  <a:tcPr marL="18288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3BF44"/>
                    </a:solidFill>
                  </a:tcPr>
                </a:tc>
                <a:tc>
                  <a:txBody>
                    <a:bodyPr/>
                    <a:lstStyle/>
                    <a:p>
                      <a:pPr algn="ctr">
                        <a:lnSpc>
                          <a:spcPct val="100000"/>
                        </a:lnSpc>
                        <a:spcBef>
                          <a:spcPts val="254"/>
                        </a:spcBef>
                      </a:pPr>
                      <a:r>
                        <a:rPr sz="3200" spc="-50" dirty="0">
                          <a:solidFill>
                            <a:srgbClr val="231F20"/>
                          </a:solidFill>
                          <a:latin typeface="Calibri" panose="020F0502020204030204" pitchFamily="34" charset="0"/>
                          <a:cs typeface="Calibri" panose="020F0502020204030204" pitchFamily="34" charset="0"/>
                        </a:rPr>
                        <a:t>3</a:t>
                      </a:r>
                      <a:endParaRPr sz="3200" dirty="0">
                        <a:latin typeface="Calibri" panose="020F0502020204030204" pitchFamily="34" charset="0"/>
                        <a:cs typeface="Calibri" panose="020F0502020204030204" pitchFamily="34" charset="0"/>
                      </a:endParaRPr>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lnSpc>
                          <a:spcPct val="100000"/>
                        </a:lnSpc>
                        <a:spcBef>
                          <a:spcPts val="254"/>
                        </a:spcBef>
                      </a:pPr>
                      <a:r>
                        <a:rPr sz="3200" spc="-5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r>
                        <a:rPr lang="en-US" sz="3200" spc="-50" dirty="0">
                          <a:solidFill>
                            <a:srgbClr val="231F20"/>
                          </a:solidFill>
                          <a:latin typeface="Calibri" panose="020F0502020204030204" pitchFamily="34" charset="0"/>
                          <a:cs typeface="Calibri" panose="020F0502020204030204" pitchFamily="34" charset="0"/>
                        </a:rPr>
                        <a:t>1</a:t>
                      </a:r>
                      <a:endParaRPr lang="en-US" sz="3200" dirty="0"/>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extLst>
                  <a:ext uri="{0D108BD9-81ED-4DB2-BD59-A6C34878D82A}">
                    <a16:rowId xmlns:a16="http://schemas.microsoft.com/office/drawing/2014/main" val="4087382037"/>
                  </a:ext>
                </a:extLst>
              </a:tr>
              <a:tr h="731520">
                <a:tc>
                  <a:txBody>
                    <a:bodyPr/>
                    <a:lstStyle/>
                    <a:p>
                      <a:pPr marL="349250" indent="0">
                        <a:lnSpc>
                          <a:spcPct val="100000"/>
                        </a:lnSpc>
                        <a:spcBef>
                          <a:spcPts val="254"/>
                        </a:spcBef>
                        <a:tabLst/>
                      </a:pPr>
                      <a:r>
                        <a:rPr sz="3200" dirty="0">
                          <a:solidFill>
                            <a:srgbClr val="FFFFFF"/>
                          </a:solidFill>
                          <a:latin typeface="Calibri" panose="020F0502020204030204" pitchFamily="34" charset="0"/>
                          <a:cs typeface="Calibri" panose="020F0502020204030204" pitchFamily="34" charset="0"/>
                        </a:rPr>
                        <a:t>Received</a:t>
                      </a:r>
                      <a:r>
                        <a:rPr sz="3200" spc="15" dirty="0">
                          <a:solidFill>
                            <a:srgbClr val="FFFFFF"/>
                          </a:solidFill>
                          <a:latin typeface="Calibri" panose="020F0502020204030204" pitchFamily="34" charset="0"/>
                          <a:cs typeface="Calibri" panose="020F0502020204030204" pitchFamily="34" charset="0"/>
                        </a:rPr>
                        <a:t> </a:t>
                      </a:r>
                      <a:r>
                        <a:rPr sz="3200" spc="10" dirty="0">
                          <a:solidFill>
                            <a:srgbClr val="FFFFFF"/>
                          </a:solidFill>
                          <a:latin typeface="Calibri" panose="020F0502020204030204" pitchFamily="34" charset="0"/>
                          <a:cs typeface="Calibri" panose="020F0502020204030204" pitchFamily="34" charset="0"/>
                        </a:rPr>
                        <a:t>steroids</a:t>
                      </a:r>
                      <a:r>
                        <a:rPr sz="3200" spc="20" dirty="0">
                          <a:solidFill>
                            <a:srgbClr val="FFFFFF"/>
                          </a:solidFill>
                          <a:latin typeface="Calibri" panose="020F0502020204030204" pitchFamily="34" charset="0"/>
                          <a:cs typeface="Calibri" panose="020F0502020204030204" pitchFamily="34" charset="0"/>
                        </a:rPr>
                        <a:t> </a:t>
                      </a:r>
                      <a:r>
                        <a:rPr sz="3200" spc="-10" dirty="0">
                          <a:solidFill>
                            <a:srgbClr val="FFFFFF"/>
                          </a:solidFill>
                          <a:latin typeface="Calibri" panose="020F0502020204030204" pitchFamily="34" charset="0"/>
                          <a:cs typeface="Calibri" panose="020F0502020204030204" pitchFamily="34" charset="0"/>
                        </a:rPr>
                        <a:t>prophylactically</a:t>
                      </a:r>
                      <a:endParaRPr sz="3200" dirty="0">
                        <a:latin typeface="Calibri" panose="020F0502020204030204" pitchFamily="34" charset="0"/>
                        <a:cs typeface="Calibri" panose="020F0502020204030204" pitchFamily="34" charset="0"/>
                      </a:endParaRPr>
                    </a:p>
                  </a:txBody>
                  <a:tcPr marL="18288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3BF44"/>
                    </a:solidFill>
                  </a:tcPr>
                </a:tc>
                <a:tc>
                  <a:txBody>
                    <a:bodyPr/>
                    <a:lstStyle/>
                    <a:p>
                      <a:pPr algn="ctr">
                        <a:lnSpc>
                          <a:spcPct val="100000"/>
                        </a:lnSpc>
                        <a:spcBef>
                          <a:spcPts val="254"/>
                        </a:spcBef>
                      </a:pPr>
                      <a:r>
                        <a:rPr sz="3200" spc="20" dirty="0">
                          <a:solidFill>
                            <a:srgbClr val="231F20"/>
                          </a:solidFill>
                          <a:latin typeface="Calibri" panose="020F0502020204030204" pitchFamily="34" charset="0"/>
                          <a:cs typeface="Calibri" panose="020F0502020204030204" pitchFamily="34" charset="0"/>
                        </a:rPr>
                        <a:t>0</a:t>
                      </a:r>
                      <a:endParaRPr sz="3200" dirty="0">
                        <a:latin typeface="Calibri" panose="020F0502020204030204" pitchFamily="34" charset="0"/>
                        <a:cs typeface="Calibri" panose="020F0502020204030204" pitchFamily="34" charset="0"/>
                      </a:endParaRPr>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lnSpc>
                          <a:spcPct val="100000"/>
                        </a:lnSpc>
                        <a:spcBef>
                          <a:spcPts val="254"/>
                        </a:spcBef>
                      </a:pPr>
                      <a:r>
                        <a:rPr sz="3200" spc="20" dirty="0">
                          <a:solidFill>
                            <a:srgbClr val="231F20"/>
                          </a:solidFill>
                          <a:latin typeface="Calibri" panose="020F0502020204030204" pitchFamily="34" charset="0"/>
                          <a:cs typeface="Calibri" panose="020F0502020204030204" pitchFamily="34" charset="0"/>
                        </a:rPr>
                        <a:t>0</a:t>
                      </a:r>
                      <a:endParaRPr sz="3200" dirty="0">
                        <a:latin typeface="Calibri" panose="020F0502020204030204" pitchFamily="34" charset="0"/>
                        <a:cs typeface="Calibri" panose="020F0502020204030204" pitchFamily="34" charset="0"/>
                      </a:endParaRPr>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r>
                        <a:rPr lang="en-US" sz="3200" spc="20" dirty="0">
                          <a:solidFill>
                            <a:srgbClr val="231F20"/>
                          </a:solidFill>
                          <a:latin typeface="Calibri" panose="020F0502020204030204" pitchFamily="34" charset="0"/>
                          <a:cs typeface="Calibri" panose="020F0502020204030204" pitchFamily="34" charset="0"/>
                        </a:rPr>
                        <a:t>0</a:t>
                      </a:r>
                      <a:endParaRPr lang="en-US" sz="3200" dirty="0"/>
                    </a:p>
                  </a:txBody>
                  <a:tcPr marL="0" marR="0" marT="3238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extLst>
                  <a:ext uri="{0D108BD9-81ED-4DB2-BD59-A6C34878D82A}">
                    <a16:rowId xmlns:a16="http://schemas.microsoft.com/office/drawing/2014/main" val="3838830432"/>
                  </a:ext>
                </a:extLst>
              </a:tr>
              <a:tr h="731520">
                <a:tc>
                  <a:txBody>
                    <a:bodyPr/>
                    <a:lstStyle/>
                    <a:p>
                      <a:pPr marL="317500" indent="0">
                        <a:lnSpc>
                          <a:spcPct val="100000"/>
                        </a:lnSpc>
                        <a:spcBef>
                          <a:spcPts val="370"/>
                        </a:spcBef>
                        <a:tabLst/>
                      </a:pPr>
                      <a:r>
                        <a:rPr sz="3200" dirty="0">
                          <a:solidFill>
                            <a:srgbClr val="FFFFFF"/>
                          </a:solidFill>
                          <a:latin typeface="Calibri" panose="020F0502020204030204" pitchFamily="34" charset="0"/>
                          <a:cs typeface="Calibri" panose="020F0502020204030204" pitchFamily="34" charset="0"/>
                        </a:rPr>
                        <a:t>Received</a:t>
                      </a:r>
                      <a:r>
                        <a:rPr sz="3200" spc="10" dirty="0">
                          <a:solidFill>
                            <a:srgbClr val="FFFFFF"/>
                          </a:solidFill>
                          <a:latin typeface="Calibri" panose="020F0502020204030204" pitchFamily="34" charset="0"/>
                          <a:cs typeface="Calibri" panose="020F0502020204030204" pitchFamily="34" charset="0"/>
                        </a:rPr>
                        <a:t> steroids on </a:t>
                      </a:r>
                      <a:r>
                        <a:rPr sz="3200" spc="-10" dirty="0">
                          <a:solidFill>
                            <a:srgbClr val="FFFFFF"/>
                          </a:solidFill>
                          <a:latin typeface="Calibri" panose="020F0502020204030204" pitchFamily="34" charset="0"/>
                          <a:cs typeface="Calibri" panose="020F0502020204030204" pitchFamily="34" charset="0"/>
                        </a:rPr>
                        <a:t>demand</a:t>
                      </a:r>
                      <a:endParaRPr sz="3200" dirty="0">
                        <a:latin typeface="Calibri" panose="020F0502020204030204" pitchFamily="34" charset="0"/>
                        <a:cs typeface="Calibri" panose="020F0502020204030204" pitchFamily="34" charset="0"/>
                      </a:endParaRPr>
                    </a:p>
                  </a:txBody>
                  <a:tcPr marL="182880" marR="0" marT="469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3BF44"/>
                    </a:solidFill>
                  </a:tcPr>
                </a:tc>
                <a:tc>
                  <a:txBody>
                    <a:bodyPr/>
                    <a:lstStyle/>
                    <a:p>
                      <a:pPr algn="ctr">
                        <a:lnSpc>
                          <a:spcPct val="100000"/>
                        </a:lnSpc>
                        <a:spcBef>
                          <a:spcPts val="370"/>
                        </a:spcBef>
                      </a:pPr>
                      <a:r>
                        <a:rPr sz="3200" spc="-50" dirty="0">
                          <a:solidFill>
                            <a:srgbClr val="231F20"/>
                          </a:solidFill>
                          <a:latin typeface="Calibri" panose="020F0502020204030204" pitchFamily="34" charset="0"/>
                          <a:cs typeface="Calibri" panose="020F0502020204030204" pitchFamily="34" charset="0"/>
                        </a:rPr>
                        <a:t>3</a:t>
                      </a:r>
                      <a:endParaRPr sz="3200" dirty="0">
                        <a:latin typeface="Calibri" panose="020F0502020204030204" pitchFamily="34" charset="0"/>
                        <a:cs typeface="Calibri" panose="020F0502020204030204" pitchFamily="34" charset="0"/>
                      </a:endParaRPr>
                    </a:p>
                  </a:txBody>
                  <a:tcPr marL="0" marR="0" marT="469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lnSpc>
                          <a:spcPct val="100000"/>
                        </a:lnSpc>
                        <a:spcBef>
                          <a:spcPts val="370"/>
                        </a:spcBef>
                      </a:pPr>
                      <a:r>
                        <a:rPr sz="3200" spc="-50" dirty="0">
                          <a:solidFill>
                            <a:srgbClr val="231F20"/>
                          </a:solidFill>
                          <a:latin typeface="Calibri" panose="020F0502020204030204" pitchFamily="34" charset="0"/>
                          <a:cs typeface="Calibri" panose="020F0502020204030204" pitchFamily="34" charset="0"/>
                        </a:rPr>
                        <a:t>2</a:t>
                      </a:r>
                      <a:endParaRPr sz="3200" dirty="0">
                        <a:latin typeface="Calibri" panose="020F0502020204030204" pitchFamily="34" charset="0"/>
                        <a:cs typeface="Calibri" panose="020F0502020204030204" pitchFamily="34" charset="0"/>
                      </a:endParaRPr>
                    </a:p>
                  </a:txBody>
                  <a:tcPr marL="0" marR="0" marT="469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tc>
                  <a:txBody>
                    <a:bodyPr/>
                    <a:lstStyle/>
                    <a:p>
                      <a:pPr algn="ctr"/>
                      <a:r>
                        <a:rPr lang="en-US" sz="3200" spc="-50" dirty="0">
                          <a:solidFill>
                            <a:srgbClr val="231F20"/>
                          </a:solidFill>
                          <a:latin typeface="Calibri" panose="020F0502020204030204" pitchFamily="34" charset="0"/>
                          <a:cs typeface="Calibri" panose="020F0502020204030204" pitchFamily="34" charset="0"/>
                        </a:rPr>
                        <a:t>1</a:t>
                      </a:r>
                      <a:endParaRPr lang="en-US" sz="3200" dirty="0"/>
                    </a:p>
                  </a:txBody>
                  <a:tcPr marL="0" marR="0" marT="4699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0EFD4"/>
                    </a:solidFill>
                  </a:tcPr>
                </a:tc>
                <a:extLst>
                  <a:ext uri="{0D108BD9-81ED-4DB2-BD59-A6C34878D82A}">
                    <a16:rowId xmlns:a16="http://schemas.microsoft.com/office/drawing/2014/main" val="654591007"/>
                  </a:ext>
                </a:extLst>
              </a:tr>
            </a:tbl>
          </a:graphicData>
        </a:graphic>
      </p:graphicFrame>
      <p:sp>
        <p:nvSpPr>
          <p:cNvPr id="13" name="TextBox 12">
            <a:extLst>
              <a:ext uri="{FF2B5EF4-FFF2-40B4-BE49-F238E27FC236}">
                <a16:creationId xmlns:a16="http://schemas.microsoft.com/office/drawing/2014/main" id="{1CF182EB-1D6F-61B3-3598-903FE2CB3299}"/>
              </a:ext>
            </a:extLst>
          </p:cNvPr>
          <p:cNvSpPr txBox="1"/>
          <p:nvPr/>
        </p:nvSpPr>
        <p:spPr>
          <a:xfrm>
            <a:off x="872198" y="23410016"/>
            <a:ext cx="10616034" cy="3216265"/>
          </a:xfrm>
          <a:prstGeom prst="rect">
            <a:avLst/>
          </a:prstGeom>
          <a:noFill/>
        </p:spPr>
        <p:txBody>
          <a:bodyPr wrap="square" lIns="0" tIns="0" rIns="0" bIns="0" rtlCol="0">
            <a:spAutoFit/>
          </a:bodyPr>
          <a:lstStyle/>
          <a:p>
            <a:pPr marL="12700">
              <a:spcBef>
                <a:spcPts val="1005"/>
              </a:spcBef>
            </a:pPr>
            <a:r>
              <a:rPr lang="en-US" sz="5400" b="1" spc="-10" dirty="0">
                <a:solidFill>
                  <a:srgbClr val="1C2674"/>
                </a:solidFill>
              </a:rPr>
              <a:t>Acknowledgements</a:t>
            </a:r>
            <a:endParaRPr lang="en-US" sz="5400" dirty="0"/>
          </a:p>
          <a:p>
            <a:pPr marL="12700" marR="5080">
              <a:lnSpc>
                <a:spcPts val="3600"/>
              </a:lnSpc>
              <a:spcBef>
                <a:spcPts val="560"/>
              </a:spcBef>
            </a:pPr>
            <a:r>
              <a:rPr lang="en-US" sz="3200" spc="-10" dirty="0">
                <a:solidFill>
                  <a:srgbClr val="231F20"/>
                </a:solidFill>
              </a:rPr>
              <a:t>We would like to thank the people who received gene therapy and their families for participating in this important study. We would also like to thank the ATHN-affiliated treatment center investigators and study staff who are working to contribute data to the study. </a:t>
            </a:r>
            <a:endParaRPr lang="en-US" sz="3200" dirty="0"/>
          </a:p>
        </p:txBody>
      </p:sp>
    </p:spTree>
  </p:cSld>
  <p:clrMapOvr>
    <a:masterClrMapping/>
  </p:clrMapOvr>
</p:sld>
</file>

<file path=ppt/theme/theme1.xml><?xml version="1.0" encoding="utf-8"?>
<a:theme xmlns:a="http://schemas.openxmlformats.org/drawingml/2006/main" name="USANZ Poster 2014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758CBE4C191D49952E34CDE5654089" ma:contentTypeVersion="4" ma:contentTypeDescription="Create a new document." ma:contentTypeScope="" ma:versionID="5a0ce3fa1e5c4ac93b76705ce06daed5">
  <xsd:schema xmlns:xsd="http://www.w3.org/2001/XMLSchema" xmlns:xs="http://www.w3.org/2001/XMLSchema" xmlns:p="http://schemas.microsoft.com/office/2006/metadata/properties" xmlns:ns2="37a5540b-5621-4071-bd2c-4664cb02fcbc" targetNamespace="http://schemas.microsoft.com/office/2006/metadata/properties" ma:root="true" ma:fieldsID="83f2ca5a6c411706a949471380a577b2" ns2:_="">
    <xsd:import namespace="37a5540b-5621-4071-bd2c-4664cb02fcb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5540b-5621-4071-bd2c-4664cb02fc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582EF-AA7D-489A-A97C-0B6179C7611A}">
  <ds:schemaRefs>
    <ds:schemaRef ds:uri="http://schemas.microsoft.com/sharepoint/v3/contenttype/forms"/>
  </ds:schemaRefs>
</ds:datastoreItem>
</file>

<file path=customXml/itemProps2.xml><?xml version="1.0" encoding="utf-8"?>
<ds:datastoreItem xmlns:ds="http://schemas.openxmlformats.org/officeDocument/2006/customXml" ds:itemID="{DC7525F7-0215-4A98-9C11-0EFAEE1D161F}">
  <ds:schemaRefs>
    <ds:schemaRef ds:uri="77b18fdd-ceb3-4952-afe5-94ba3d57bdfb"/>
    <ds:schemaRef ds:uri="ac21ba82-4e04-45d3-a1c2-375febe1ee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D40172-2AD3-4AD3-BA63-3221149A60D7}">
  <ds:schemaRefs>
    <ds:schemaRef ds:uri="37a5540b-5621-4071-bd2c-4664cb02fc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710</TotalTime>
  <Words>1150</Words>
  <Application>Microsoft Office PowerPoint</Application>
  <PresentationFormat>Custom</PresentationFormat>
  <Paragraphs>171</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USANZ Poster 2014 Template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Staber, Janice M R</cp:lastModifiedBy>
  <cp:revision>29</cp:revision>
  <dcterms:modified xsi:type="dcterms:W3CDTF">2025-05-23T22:25:31Z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0x010100A8758CBE4C191D49952E34CDE5654089</vt:lpwstr>
  </property>
  <property fmtid="{D5CDD505-2E9C-101B-9397-08002B2CF9AE}" pid="3" name="MediaServiceImageTags">
    <vt:lpwstr/>
  </property>
</Properties>
</file>