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50399950" cy="32399288"/>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850" userDrawn="1">
          <p15:clr>
            <a:srgbClr val="A4A3A4"/>
          </p15:clr>
        </p15:guide>
        <p15:guide id="2" pos="15881" userDrawn="1">
          <p15:clr>
            <a:srgbClr val="A4A3A4"/>
          </p15:clr>
        </p15:guide>
        <p15:guide id="3" orient="horz" pos="1020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6"/>
    <a:srgbClr val="E31C23"/>
    <a:srgbClr val="86ACD3"/>
    <a:srgbClr val="0E5DAB"/>
    <a:srgbClr val="203166"/>
    <a:srgbClr val="115EAC"/>
    <a:srgbClr val="223970"/>
    <a:srgbClr val="E32F36"/>
    <a:srgbClr val="FFC426"/>
    <a:srgbClr val="E493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58" autoAdjust="0"/>
    <p:restoredTop sz="94694"/>
  </p:normalViewPr>
  <p:slideViewPr>
    <p:cSldViewPr snapToGrid="0">
      <p:cViewPr>
        <p:scale>
          <a:sx n="78" d="100"/>
          <a:sy n="78" d="100"/>
        </p:scale>
        <p:origin x="144" y="144"/>
      </p:cViewPr>
      <p:guideLst>
        <p:guide orient="horz" pos="12850"/>
        <p:guide pos="15881"/>
        <p:guide orient="horz" pos="1020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0" y="696913"/>
            <a:ext cx="54229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
        <p:cNvGrpSpPr/>
        <p:nvPr/>
      </p:nvGrpSpPr>
      <p:grpSpPr>
        <a:xfrm>
          <a:off x="0" y="0"/>
          <a:ext cx="0" cy="0"/>
          <a:chOff x="0" y="0"/>
          <a:chExt cx="0" cy="0"/>
        </a:xfrm>
      </p:grpSpPr>
      <p:sp>
        <p:nvSpPr>
          <p:cNvPr id="15" name="Google Shape;15;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6" name="Google Shape;16;p1:notes"/>
          <p:cNvSpPr>
            <a:spLocks noGrp="1" noRot="1" noChangeAspect="1"/>
          </p:cNvSpPr>
          <p:nvPr>
            <p:ph type="sldImg" idx="2"/>
          </p:nvPr>
        </p:nvSpPr>
        <p:spPr>
          <a:xfrm>
            <a:off x="793750" y="696913"/>
            <a:ext cx="54229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70980"/>
          </a:schemeClr>
        </a:solidFill>
        <a:effectLst/>
      </p:bgPr>
    </p:bg>
    <p:spTree>
      <p:nvGrpSpPr>
        <p:cNvPr id="1" name="Shape 5"/>
        <p:cNvGrpSpPr/>
        <p:nvPr/>
      </p:nvGrpSpPr>
      <p:grpSpPr>
        <a:xfrm>
          <a:off x="0" y="0"/>
          <a:ext cx="0" cy="0"/>
          <a:chOff x="0" y="0"/>
          <a:chExt cx="0" cy="0"/>
        </a:xfrm>
      </p:grpSpPr>
      <p:pic>
        <p:nvPicPr>
          <p:cNvPr id="2" name="Picture 1" descr="A close-up of a flag&#10;&#10;AI-generated content may be incorrect.">
            <a:extLst>
              <a:ext uri="{FF2B5EF4-FFF2-40B4-BE49-F238E27FC236}">
                <a16:creationId xmlns:a16="http://schemas.microsoft.com/office/drawing/2014/main" id="{7DAABBA2-5751-BC72-C635-7BD8BDAAFC59}"/>
              </a:ext>
            </a:extLst>
          </p:cNvPr>
          <p:cNvPicPr>
            <a:picLocks noChangeAspect="1"/>
          </p:cNvPicPr>
          <p:nvPr userDrawn="1"/>
        </p:nvPicPr>
        <p:blipFill>
          <a:blip r:embed="rId3"/>
          <a:stretch>
            <a:fillRect/>
          </a:stretch>
        </p:blipFill>
        <p:spPr>
          <a:xfrm>
            <a:off x="529" y="0"/>
            <a:ext cx="50398892" cy="32399288"/>
          </a:xfrm>
          <a:prstGeom prst="rect">
            <a:avLst/>
          </a:prstGeom>
        </p:spPr>
      </p:pic>
      <p:pic>
        <p:nvPicPr>
          <p:cNvPr id="5" name="Picture 4">
            <a:extLst>
              <a:ext uri="{FF2B5EF4-FFF2-40B4-BE49-F238E27FC236}">
                <a16:creationId xmlns:a16="http://schemas.microsoft.com/office/drawing/2014/main" id="{ED6C9A34-DE2E-6159-474E-8CC9F4A405E9}"/>
              </a:ext>
            </a:extLst>
          </p:cNvPr>
          <p:cNvPicPr>
            <a:picLocks noChangeAspect="1"/>
          </p:cNvPicPr>
          <p:nvPr userDrawn="1"/>
        </p:nvPicPr>
        <p:blipFill>
          <a:blip r:embed="rId4"/>
          <a:stretch>
            <a:fillRect/>
          </a:stretch>
        </p:blipFill>
        <p:spPr>
          <a:xfrm>
            <a:off x="0" y="0"/>
            <a:ext cx="50399950" cy="539999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
        <p:cNvGrpSpPr/>
        <p:nvPr/>
      </p:nvGrpSpPr>
      <p:grpSpPr>
        <a:xfrm>
          <a:off x="0" y="0"/>
          <a:ext cx="0" cy="0"/>
          <a:chOff x="0" y="0"/>
          <a:chExt cx="0" cy="0"/>
        </a:xfrm>
      </p:grpSpPr>
      <p:sp>
        <p:nvSpPr>
          <p:cNvPr id="6" name="Text Box 14">
            <a:extLst>
              <a:ext uri="{FF2B5EF4-FFF2-40B4-BE49-F238E27FC236}">
                <a16:creationId xmlns:a16="http://schemas.microsoft.com/office/drawing/2014/main" id="{E978251E-98BE-F1F7-46BA-789F73FBAA40}"/>
              </a:ext>
            </a:extLst>
          </p:cNvPr>
          <p:cNvSpPr txBox="1">
            <a:spLocks noChangeArrowheads="1"/>
          </p:cNvSpPr>
          <p:nvPr/>
        </p:nvSpPr>
        <p:spPr bwMode="auto">
          <a:xfrm>
            <a:off x="15766476" y="6761899"/>
            <a:ext cx="34289401" cy="14817941"/>
          </a:xfrm>
          <a:prstGeom prst="rect">
            <a:avLst/>
          </a:prstGeom>
          <a:noFill/>
          <a:ln w="25400">
            <a:noFill/>
            <a:miter lim="800000"/>
            <a:headEnd/>
            <a:tailEnd/>
          </a:ln>
          <a:effectLst/>
        </p:spPr>
        <p:txBody>
          <a:bodyPr wrap="square" lIns="372003" tIns="372003" rIns="372003" bIns="372003">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endParaRPr lang="en-CA" sz="3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1A62E29-9013-02E1-C044-D26EE9CB745E}"/>
              </a:ext>
            </a:extLst>
          </p:cNvPr>
          <p:cNvSpPr>
            <a:spLocks noChangeArrowheads="1"/>
          </p:cNvSpPr>
          <p:nvPr/>
        </p:nvSpPr>
        <p:spPr bwMode="auto">
          <a:xfrm>
            <a:off x="271253" y="5712035"/>
            <a:ext cx="15211746" cy="5221854"/>
          </a:xfrm>
          <a:prstGeom prst="rect">
            <a:avLst/>
          </a:prstGeom>
          <a:solidFill>
            <a:schemeClr val="bg1"/>
          </a:solidFill>
          <a:ln w="25400">
            <a:solidFill>
              <a:srgbClr val="003366"/>
            </a:solidFill>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ct val="50000"/>
              </a:spcBef>
            </a:pPr>
            <a:r>
              <a:rPr lang="en-US" sz="5400" b="1" cap="all" dirty="0">
                <a:solidFill>
                  <a:srgbClr val="0E5DAB"/>
                </a:solidFill>
                <a:latin typeface="Arial" panose="020B0604020202020204" pitchFamily="34" charset="0"/>
                <a:cs typeface="Arial" panose="020B0604020202020204" pitchFamily="34" charset="0"/>
              </a:rPr>
              <a:t>Introduction</a:t>
            </a:r>
          </a:p>
          <a:p>
            <a:pPr defTabSz="2508719" eaLnBrk="0" hangingPunct="0">
              <a:spcBef>
                <a:spcPct val="50000"/>
              </a:spcBef>
            </a:pPr>
            <a:r>
              <a:rPr lang="en-US" sz="3600" dirty="0">
                <a:effectLst/>
                <a:latin typeface="Arial" panose="020B0604020202020204" pitchFamily="34" charset="0"/>
                <a:ea typeface="Aptos" panose="020B0004020202020204" pitchFamily="34" charset="0"/>
                <a:cs typeface="Arial" panose="020B0604020202020204" pitchFamily="34" charset="0"/>
              </a:rPr>
              <a:t>The United States’ population of ∼340 million individuals is comprised of highly diverse racial and ethnic backgrounds. The incidence of ultra-rare bleeding disorders, like congenital fibrinogen abnormalities, viz. afibrinogenemia, hypofibrinogenemia, and dysfibrinogen</a:t>
            </a:r>
            <a:r>
              <a:rPr lang="en-US" sz="3600" dirty="0">
                <a:latin typeface="Arial" panose="020B0604020202020204" pitchFamily="34" charset="0"/>
                <a:ea typeface="Aptos" panose="020B0004020202020204" pitchFamily="34" charset="0"/>
                <a:cs typeface="Arial" panose="020B0604020202020204" pitchFamily="34" charset="0"/>
              </a:rPr>
              <a:t>emia</a:t>
            </a:r>
            <a:r>
              <a:rPr lang="en-US" sz="3600" dirty="0">
                <a:effectLst/>
                <a:latin typeface="Arial" panose="020B0604020202020204" pitchFamily="34" charset="0"/>
                <a:ea typeface="Aptos" panose="020B0004020202020204" pitchFamily="34" charset="0"/>
                <a:cs typeface="Arial" panose="020B0604020202020204" pitchFamily="34" charset="0"/>
              </a:rPr>
              <a:t>, is unknown, but critically important to understand the need for specialized health care services, genetic counseling, and appropriate medical care. </a:t>
            </a:r>
            <a:endParaRPr lang="en-AU" sz="3600" dirty="0">
              <a:solidFill>
                <a:srgbClr val="002269"/>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B501FB9-B2C8-4016-E19C-970BFA8E579C}"/>
              </a:ext>
            </a:extLst>
          </p:cNvPr>
          <p:cNvSpPr>
            <a:spLocks noChangeArrowheads="1"/>
          </p:cNvSpPr>
          <p:nvPr/>
        </p:nvSpPr>
        <p:spPr bwMode="auto">
          <a:xfrm>
            <a:off x="15766475" y="21865968"/>
            <a:ext cx="22340232" cy="9402567"/>
          </a:xfrm>
          <a:prstGeom prst="rect">
            <a:avLst/>
          </a:prstGeom>
          <a:solidFill>
            <a:schemeClr val="bg1"/>
          </a:solidFill>
          <a:ln w="25400">
            <a:solidFill>
              <a:srgbClr val="003366"/>
            </a:solidFill>
            <a:miter lim="800000"/>
            <a:headEnd/>
            <a:tailEnd/>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ct val="50000"/>
              </a:spcBef>
            </a:pPr>
            <a:r>
              <a:rPr lang="en-US" sz="5400" b="1" cap="all" dirty="0">
                <a:solidFill>
                  <a:srgbClr val="0E5DAB"/>
                </a:solidFill>
                <a:latin typeface="Arial" panose="020B0604020202020204" pitchFamily="34" charset="0"/>
                <a:cs typeface="Arial" panose="020B0604020202020204" pitchFamily="34" charset="0"/>
              </a:rPr>
              <a:t>Conclusions</a:t>
            </a:r>
          </a:p>
          <a:p>
            <a:pPr marL="0" marR="0" algn="just"/>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r>
              <a:rPr lang="en-US" sz="4000" dirty="0">
                <a:effectLst/>
                <a:latin typeface="Arial" panose="020B0604020202020204" pitchFamily="34" charset="0"/>
                <a:ea typeface="Calibri" panose="020F0502020204030204" pitchFamily="34" charset="0"/>
                <a:cs typeface="Arial" panose="020B0604020202020204" pitchFamily="34" charset="0"/>
              </a:rPr>
              <a:t>By leveraging the infrastructure at ATHN-affiliated HTCs and the laboratory services at the Center for Inherited Blood Disorders (CIBD)/Hematology Advanced Diagnostic Laboratory (CAP/CLIA Certified), the </a:t>
            </a:r>
            <a:r>
              <a:rPr lang="en-US" sz="4000" i="1" dirty="0">
                <a:effectLst/>
                <a:latin typeface="Arial" panose="020B0604020202020204" pitchFamily="34" charset="0"/>
                <a:ea typeface="Calibri" panose="020F0502020204030204" pitchFamily="34" charset="0"/>
                <a:cs typeface="Arial" panose="020B0604020202020204" pitchFamily="34" charset="0"/>
              </a:rPr>
              <a:t>ATHN 10</a:t>
            </a:r>
            <a:r>
              <a:rPr lang="en-US" sz="4000" dirty="0">
                <a:effectLst/>
                <a:latin typeface="Arial" panose="020B0604020202020204" pitchFamily="34" charset="0"/>
                <a:ea typeface="Calibri" panose="020F0502020204030204" pitchFamily="34" charset="0"/>
                <a:cs typeface="Arial" panose="020B0604020202020204" pitchFamily="34" charset="0"/>
              </a:rPr>
              <a:t> project reduced the barriers associated with genetic testing and has expanded knowledge of the incidence of new pathogenic variants at reduced cost, allowing HTCs to provide more specific care and genetic counseling. In addition, whole gene sequencing has confirmed the role of certain genetic hot spots in clotting factor genes as well as the role of splice site variants in determining factor activity levels and bleeding phenotypic variance. This information not only helps patients and physicians, but also provides researchers with valuable resources to further our understanding of the pathophysiology of fibrinogen. </a:t>
            </a:r>
          </a:p>
          <a:p>
            <a:pPr marL="0" marR="0" algn="just"/>
            <a:endParaRPr lang="en-US" sz="4000" dirty="0">
              <a:effectLst/>
              <a:latin typeface="Arial" panose="020B0604020202020204" pitchFamily="34" charset="0"/>
              <a:ea typeface="Calibri" panose="020F0502020204030204" pitchFamily="34" charset="0"/>
              <a:cs typeface="Arial" panose="020B0604020202020204" pitchFamily="34" charset="0"/>
            </a:endParaRPr>
          </a:p>
          <a:p>
            <a:pPr defTabSz="2508719"/>
            <a:endParaRPr lang="en-US" sz="10522" b="1" dirty="0">
              <a:solidFill>
                <a:srgbClr val="002269"/>
              </a:solidFill>
              <a:latin typeface="Arial" panose="020B0604020202020204" pitchFamily="34" charset="0"/>
              <a:cs typeface="Arial" panose="020B0604020202020204" pitchFamily="34" charset="0"/>
            </a:endParaRPr>
          </a:p>
          <a:p>
            <a:pPr defTabSz="2508719"/>
            <a:endParaRPr lang="en-US" sz="10522" b="1" dirty="0">
              <a:solidFill>
                <a:srgbClr val="002269"/>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F1464A7-BA63-1EE9-1CC6-665189B44812}"/>
              </a:ext>
            </a:extLst>
          </p:cNvPr>
          <p:cNvSpPr>
            <a:spLocks noChangeArrowheads="1"/>
          </p:cNvSpPr>
          <p:nvPr/>
        </p:nvSpPr>
        <p:spPr bwMode="auto">
          <a:xfrm>
            <a:off x="15766475" y="5712036"/>
            <a:ext cx="34289402" cy="15867804"/>
          </a:xfrm>
          <a:prstGeom prst="rect">
            <a:avLst/>
          </a:prstGeom>
          <a:noFill/>
          <a:ln w="25400">
            <a:solidFill>
              <a:srgbClr val="003366"/>
            </a:solidFill>
            <a:miter lim="800000"/>
            <a:headEnd/>
            <a:tailEnd/>
          </a:ln>
          <a:effectLst/>
        </p:spPr>
        <p:txBody>
          <a:bodyPr lIns="372003" tIns="372003" rIns="372003" bIns="372003" numCol="1" spcCol="72068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ct val="50000"/>
              </a:spcBef>
            </a:pPr>
            <a:r>
              <a:rPr lang="en-US" sz="5400" b="1" cap="all" dirty="0">
                <a:solidFill>
                  <a:srgbClr val="0E5DAB"/>
                </a:solidFill>
                <a:latin typeface="Arial" panose="020B0604020202020204" pitchFamily="34" charset="0"/>
                <a:cs typeface="Arial" panose="020B0604020202020204" pitchFamily="34" charset="0"/>
              </a:rPr>
              <a:t>Results</a:t>
            </a:r>
            <a:endParaRPr lang="en-AU" sz="4000" dirty="0">
              <a:solidFill>
                <a:srgbClr val="0E5DAB"/>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7E28B4A-B304-252B-8D8C-BA45F7D28A4A}"/>
              </a:ext>
            </a:extLst>
          </p:cNvPr>
          <p:cNvSpPr>
            <a:spLocks noChangeArrowheads="1"/>
          </p:cNvSpPr>
          <p:nvPr/>
        </p:nvSpPr>
        <p:spPr bwMode="auto">
          <a:xfrm>
            <a:off x="271252" y="17376566"/>
            <a:ext cx="15211746" cy="13891968"/>
          </a:xfrm>
          <a:prstGeom prst="rect">
            <a:avLst/>
          </a:prstGeom>
          <a:solidFill>
            <a:schemeClr val="bg1"/>
          </a:solidFill>
          <a:ln w="25400">
            <a:solidFill>
              <a:srgbClr val="003366"/>
            </a:solidFill>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1268" indent="-1051268" defTabSz="2508719" eaLnBrk="0" hangingPunct="0">
              <a:spcBef>
                <a:spcPct val="50000"/>
              </a:spcBef>
            </a:pPr>
            <a:r>
              <a:rPr lang="en-US" sz="5400" b="1" cap="all">
                <a:solidFill>
                  <a:srgbClr val="0E5DAB"/>
                </a:solidFill>
                <a:latin typeface="Arial" panose="020B0604020202020204" pitchFamily="34" charset="0"/>
                <a:cs typeface="Arial" panose="020B0604020202020204" pitchFamily="34" charset="0"/>
              </a:rPr>
              <a:t>MethodS</a:t>
            </a:r>
            <a:endParaRPr lang="en-US" sz="3600" dirty="0">
              <a:latin typeface="Arial" panose="020B0604020202020204" pitchFamily="34" charset="0"/>
              <a:cs typeface="Arial" panose="020B0604020202020204" pitchFamily="34" charset="0"/>
            </a:endParaRPr>
          </a:p>
          <a:p>
            <a:pPr algn="l"/>
            <a:endParaRPr lang="en-US" sz="1800" b="0" i="0" u="none" strike="noStrike" baseline="0" dirty="0">
              <a:solidFill>
                <a:srgbClr val="000000"/>
              </a:solidFill>
              <a:latin typeface="BentonSans Book"/>
            </a:endParaRPr>
          </a:p>
          <a:p>
            <a:r>
              <a:rPr lang="en-US" sz="3200" b="0" i="0" u="none" strike="noStrike" baseline="0" dirty="0">
                <a:solidFill>
                  <a:srgbClr val="000000"/>
                </a:solidFill>
                <a:latin typeface="Arial" panose="020B0604020202020204" pitchFamily="34" charset="0"/>
                <a:cs typeface="Arial" panose="020B0604020202020204" pitchFamily="34" charset="0"/>
              </a:rPr>
              <a:t>Individuals with an established ultra-rare bleeding disorder (1300) receiving care at an HTC provided informed consent for enrollment, data collection, and genetic testing. </a:t>
            </a:r>
          </a:p>
          <a:p>
            <a:r>
              <a:rPr lang="en-US" sz="3200" b="0" i="0" u="none" strike="noStrike" baseline="0" dirty="0">
                <a:solidFill>
                  <a:srgbClr val="000000"/>
                </a:solidFill>
                <a:latin typeface="Arial" panose="020B0604020202020204" pitchFamily="34" charset="0"/>
                <a:cs typeface="Arial" panose="020B0604020202020204" pitchFamily="34" charset="0"/>
              </a:rPr>
              <a:t>A single EDTA tube of blood was collected from each participant and DNA was isolated from blood samples collected. Next-Generation Sequencing (NGS) was performed on a </a:t>
            </a:r>
            <a:r>
              <a:rPr lang="en-US" sz="3200" b="0" i="0" u="none" strike="noStrike" baseline="0" dirty="0" err="1">
                <a:solidFill>
                  <a:srgbClr val="000000"/>
                </a:solidFill>
                <a:latin typeface="Arial" panose="020B0604020202020204" pitchFamily="34" charset="0"/>
                <a:cs typeface="Arial" panose="020B0604020202020204" pitchFamily="34" charset="0"/>
              </a:rPr>
              <a:t>NextSeq</a:t>
            </a:r>
            <a:r>
              <a:rPr lang="en-US" sz="3200" b="0" i="0" u="none" strike="noStrike" baseline="0" dirty="0">
                <a:solidFill>
                  <a:srgbClr val="000000"/>
                </a:solidFill>
                <a:latin typeface="Arial" panose="020B0604020202020204" pitchFamily="34" charset="0"/>
                <a:cs typeface="Arial" panose="020B0604020202020204" pitchFamily="34" charset="0"/>
              </a:rPr>
              <a:t> instrument (Illumina) to a read depth of &gt;50 by </a:t>
            </a:r>
            <a:r>
              <a:rPr lang="en-US" sz="3200" b="0" i="0" u="none" strike="noStrike" baseline="0" dirty="0" err="1">
                <a:solidFill>
                  <a:srgbClr val="000000"/>
                </a:solidFill>
                <a:latin typeface="Arial" panose="020B0604020202020204" pitchFamily="34" charset="0"/>
                <a:cs typeface="Arial" panose="020B0604020202020204" pitchFamily="34" charset="0"/>
              </a:rPr>
              <a:t>PacificDx</a:t>
            </a:r>
            <a:r>
              <a:rPr lang="en-US" sz="3200" b="0" i="0" u="none" strike="noStrike" baseline="0" dirty="0">
                <a:solidFill>
                  <a:srgbClr val="000000"/>
                </a:solidFill>
                <a:latin typeface="Arial" panose="020B0604020202020204" pitchFamily="34" charset="0"/>
                <a:cs typeface="Arial" panose="020B0604020202020204" pitchFamily="34" charset="0"/>
              </a:rPr>
              <a:t>. Whole gene sequencing (exons, introns, and 1500 nucleotides both up and down stream) for </a:t>
            </a:r>
            <a:r>
              <a:rPr lang="en-US" sz="3200" dirty="0">
                <a:solidFill>
                  <a:srgbClr val="000000"/>
                </a:solidFill>
                <a:latin typeface="Arial" panose="020B0604020202020204" pitchFamily="34" charset="0"/>
                <a:cs typeface="Arial" panose="020B0604020202020204" pitchFamily="34" charset="0"/>
              </a:rPr>
              <a:t>31</a:t>
            </a:r>
            <a:r>
              <a:rPr lang="en-US" sz="3200" b="0" i="0" u="none" strike="noStrike" baseline="0" dirty="0">
                <a:solidFill>
                  <a:srgbClr val="000000"/>
                </a:solidFill>
                <a:latin typeface="Arial" panose="020B0604020202020204" pitchFamily="34" charset="0"/>
                <a:cs typeface="Arial" panose="020B0604020202020204" pitchFamily="34" charset="0"/>
              </a:rPr>
              <a:t> genes (including Tissue Factor) known to cause the ultra-rare factor deficiency, platelet dysfunction, thrombocytopenia, and thrombophilia diagnoses included in the project was performed for each participant. This NGS panel captured not only missense variants but was also highly effective in detecting large deletions, splice site variants, copy number variants, and early stop codon mutations.</a:t>
            </a:r>
          </a:p>
          <a:p>
            <a:pPr>
              <a:spcBef>
                <a:spcPts val="1200"/>
              </a:spcBef>
              <a:spcAft>
                <a:spcPts val="600"/>
              </a:spcAft>
            </a:pPr>
            <a:r>
              <a:rPr lang="en-US" sz="3200" u="sng" dirty="0">
                <a:solidFill>
                  <a:srgbClr val="000000"/>
                </a:solidFill>
                <a:latin typeface="Arial" panose="020B0604020202020204" pitchFamily="34" charset="0"/>
                <a:cs typeface="Arial" panose="020B0604020202020204" pitchFamily="34" charset="0"/>
              </a:rPr>
              <a:t>D</a:t>
            </a:r>
            <a:r>
              <a:rPr lang="en-US" sz="3200" b="0" i="0" u="sng" strike="noStrike" baseline="0" dirty="0">
                <a:solidFill>
                  <a:srgbClr val="000000"/>
                </a:solidFill>
                <a:latin typeface="Arial" panose="020B0604020202020204" pitchFamily="34" charset="0"/>
                <a:cs typeface="Arial" panose="020B0604020202020204" pitchFamily="34" charset="0"/>
              </a:rPr>
              <a:t>isease </a:t>
            </a:r>
            <a:r>
              <a:rPr lang="en-US" sz="3200" u="sng" dirty="0">
                <a:solidFill>
                  <a:srgbClr val="000000"/>
                </a:solidFill>
                <a:latin typeface="Arial" panose="020B0604020202020204" pitchFamily="34" charset="0"/>
                <a:cs typeface="Arial" panose="020B0604020202020204" pitchFamily="34" charset="0"/>
              </a:rPr>
              <a:t>D</a:t>
            </a:r>
            <a:r>
              <a:rPr lang="en-US" sz="3200" b="0" i="0" u="sng" strike="noStrike" baseline="0" dirty="0">
                <a:solidFill>
                  <a:srgbClr val="000000"/>
                </a:solidFill>
                <a:latin typeface="Arial" panose="020B0604020202020204" pitchFamily="34" charset="0"/>
                <a:cs typeface="Arial" panose="020B0604020202020204" pitchFamily="34" charset="0"/>
              </a:rPr>
              <a:t>emographics:</a:t>
            </a:r>
          </a:p>
          <a:p>
            <a:pPr marL="457200" marR="0" indent="-457200">
              <a:lnSpc>
                <a:spcPct val="107000"/>
              </a:lnSpc>
              <a:buFont typeface="Wingdings" panose="05000000000000000000" pitchFamily="2" charset="2"/>
              <a:buChar char="v"/>
            </a:pPr>
            <a:r>
              <a:rPr lang="en-US" sz="3200" kern="100" dirty="0">
                <a:effectLst/>
                <a:ea typeface="Aptos" panose="020B0004020202020204" pitchFamily="34" charset="0"/>
                <a:cs typeface="Times New Roman" panose="02020603050405020304" pitchFamily="18" charset="0"/>
              </a:rPr>
              <a:t>9% of total participants (118/1300) had a primary diagnosis of a Fibrinogen-related gene (F1) disorder.</a:t>
            </a:r>
          </a:p>
          <a:p>
            <a:pPr marL="1714500" lvl="3" indent="-342900">
              <a:lnSpc>
                <a:spcPct val="107000"/>
              </a:lnSpc>
              <a:buFont typeface="Symbol" panose="05050102010706020507" pitchFamily="18" charset="2"/>
              <a:buChar char=""/>
            </a:pPr>
            <a:r>
              <a:rPr lang="en-US" sz="3200" kern="100" dirty="0">
                <a:effectLst/>
                <a:ea typeface="Aptos" panose="020B0004020202020204" pitchFamily="34" charset="0"/>
                <a:cs typeface="Times New Roman" panose="02020603050405020304" pitchFamily="18" charset="0"/>
              </a:rPr>
              <a:t>9% afibrinogenemia (FGA 50%, FGB 20%, FGG 30%) </a:t>
            </a:r>
          </a:p>
          <a:p>
            <a:pPr marL="1714500" lvl="3" indent="-342900">
              <a:lnSpc>
                <a:spcPct val="107000"/>
              </a:lnSpc>
              <a:buFont typeface="Symbol" panose="05050102010706020507" pitchFamily="18" charset="2"/>
              <a:buChar char=""/>
            </a:pPr>
            <a:r>
              <a:rPr lang="en-US" sz="3200" kern="100" dirty="0">
                <a:effectLst/>
                <a:ea typeface="Aptos" panose="020B0004020202020204" pitchFamily="34" charset="0"/>
                <a:cs typeface="Times New Roman" panose="02020603050405020304" pitchFamily="18" charset="0"/>
              </a:rPr>
              <a:t>54% hypofibrinogenemia (FGA 15%, FGB 34%, FGG 44%, none 6%)</a:t>
            </a:r>
          </a:p>
          <a:p>
            <a:pPr marL="1714500" lvl="3" indent="-342900">
              <a:lnSpc>
                <a:spcPct val="107000"/>
              </a:lnSpc>
              <a:buFont typeface="Symbol" panose="05050102010706020507" pitchFamily="18" charset="2"/>
              <a:buChar char=""/>
            </a:pPr>
            <a:r>
              <a:rPr lang="en-US" sz="3200" kern="100" dirty="0">
                <a:effectLst/>
                <a:ea typeface="Aptos" panose="020B0004020202020204" pitchFamily="34" charset="0"/>
                <a:cs typeface="Times New Roman" panose="02020603050405020304" pitchFamily="18" charset="0"/>
              </a:rPr>
              <a:t>31% dysfibrinogenemia (FGA 54%, FGB 3%, FGG 35%, none 8%)</a:t>
            </a:r>
          </a:p>
          <a:p>
            <a:pPr marL="1714500" lvl="3" indent="-342900">
              <a:lnSpc>
                <a:spcPct val="107000"/>
              </a:lnSpc>
              <a:buFont typeface="Symbol" panose="05050102010706020507" pitchFamily="18" charset="2"/>
              <a:buChar char=""/>
            </a:pPr>
            <a:r>
              <a:rPr lang="en-US" sz="3200" kern="100" dirty="0">
                <a:effectLst/>
                <a:ea typeface="Aptos" panose="020B0004020202020204" pitchFamily="34" charset="0"/>
                <a:cs typeface="Times New Roman" panose="02020603050405020304" pitchFamily="18" charset="0"/>
              </a:rPr>
              <a:t>2.5% </a:t>
            </a:r>
            <a:r>
              <a:rPr lang="en-US" sz="3200" kern="100" dirty="0" err="1">
                <a:effectLst/>
                <a:ea typeface="Aptos" panose="020B0004020202020204" pitchFamily="34" charset="0"/>
                <a:cs typeface="Times New Roman" panose="02020603050405020304" pitchFamily="18" charset="0"/>
              </a:rPr>
              <a:t>hypodysfibrinogenemia</a:t>
            </a:r>
            <a:r>
              <a:rPr lang="en-US" sz="3200" kern="100" dirty="0">
                <a:effectLst/>
                <a:ea typeface="Aptos" panose="020B0004020202020204" pitchFamily="34" charset="0"/>
                <a:cs typeface="Times New Roman" panose="02020603050405020304" pitchFamily="18" charset="0"/>
              </a:rPr>
              <a:t> (FGG 100%)</a:t>
            </a:r>
          </a:p>
          <a:p>
            <a:pPr marL="1714500" lvl="3" indent="-342900">
              <a:lnSpc>
                <a:spcPct val="107000"/>
              </a:lnSpc>
              <a:buFont typeface="Symbol" panose="05050102010706020507" pitchFamily="18" charset="2"/>
              <a:buChar char=""/>
            </a:pPr>
            <a:r>
              <a:rPr lang="en-US" sz="3200" kern="100" dirty="0">
                <a:effectLst/>
                <a:ea typeface="Aptos" panose="020B0004020202020204" pitchFamily="34" charset="0"/>
                <a:cs typeface="Times New Roman" panose="02020603050405020304" pitchFamily="18" charset="0"/>
              </a:rPr>
              <a:t>3.5% FI related (FGA 75%, FGB 25%)</a:t>
            </a:r>
          </a:p>
          <a:p>
            <a:pPr marL="457200" marR="0" indent="-457200">
              <a:lnSpc>
                <a:spcPct val="107000"/>
              </a:lnSpc>
              <a:spcAft>
                <a:spcPts val="800"/>
              </a:spcAft>
              <a:buFont typeface="Wingdings" panose="05000000000000000000" pitchFamily="2" charset="2"/>
              <a:buChar char="v"/>
            </a:pPr>
            <a:r>
              <a:rPr lang="en-US" sz="3200" kern="100" dirty="0">
                <a:effectLst/>
                <a:ea typeface="Aptos" panose="020B0004020202020204" pitchFamily="34" charset="0"/>
                <a:cs typeface="Times New Roman" panose="02020603050405020304" pitchFamily="18" charset="0"/>
              </a:rPr>
              <a:t>3.6% of total participants had a different primary diagnosis but were incidentally found to have variants in one of the fibrinogen genes. </a:t>
            </a:r>
          </a:p>
          <a:p>
            <a:pPr marL="457200" indent="-457200">
              <a:lnSpc>
                <a:spcPct val="107000"/>
              </a:lnSpc>
              <a:spcAft>
                <a:spcPts val="800"/>
              </a:spcAft>
              <a:buFont typeface="Wingdings" panose="05000000000000000000" pitchFamily="2" charset="2"/>
              <a:buChar char="v"/>
            </a:pPr>
            <a:r>
              <a:rPr lang="en-US" sz="3200" kern="100" dirty="0">
                <a:effectLst/>
                <a:ea typeface="Aptos" panose="020B0004020202020204" pitchFamily="34" charset="0"/>
                <a:cs typeface="Times New Roman" panose="02020603050405020304" pitchFamily="18" charset="0"/>
              </a:rPr>
              <a:t>24% of participants with a diagnosis of F1 disorder had a novel variant.</a:t>
            </a:r>
          </a:p>
          <a:p>
            <a:pPr marL="457200" marR="0" indent="-457200">
              <a:lnSpc>
                <a:spcPct val="107000"/>
              </a:lnSpc>
              <a:spcAft>
                <a:spcPts val="800"/>
              </a:spcAft>
              <a:buFont typeface="Wingdings" panose="05000000000000000000" pitchFamily="2" charset="2"/>
              <a:buChar char="v"/>
            </a:pPr>
            <a:endParaRPr lang="en-US" sz="3200" kern="100" dirty="0">
              <a:effectLst/>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C12A791-DC12-4BE8-CCE0-312610E923DD}"/>
              </a:ext>
            </a:extLst>
          </p:cNvPr>
          <p:cNvSpPr>
            <a:spLocks noChangeArrowheads="1"/>
          </p:cNvSpPr>
          <p:nvPr/>
        </p:nvSpPr>
        <p:spPr bwMode="auto">
          <a:xfrm>
            <a:off x="38782962" y="21865967"/>
            <a:ext cx="11172399" cy="9402567"/>
          </a:xfrm>
          <a:prstGeom prst="rect">
            <a:avLst/>
          </a:prstGeom>
          <a:solidFill>
            <a:schemeClr val="bg1"/>
          </a:solidFill>
          <a:ln w="25400">
            <a:solidFill>
              <a:srgbClr val="003366"/>
            </a:solidFill>
            <a:miter lim="800000"/>
            <a:headEnd/>
            <a:tailEnd/>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ct val="50000"/>
              </a:spcBef>
            </a:pPr>
            <a:r>
              <a:rPr lang="en-GB" sz="5400" b="1" cap="all" dirty="0">
                <a:solidFill>
                  <a:srgbClr val="0E5DAB"/>
                </a:solidFill>
                <a:latin typeface="Arial" panose="020B0604020202020204" pitchFamily="34" charset="0"/>
                <a:cs typeface="Arial" panose="020B0604020202020204" pitchFamily="34" charset="0"/>
              </a:rPr>
              <a:t>Acknowledgements</a:t>
            </a:r>
          </a:p>
          <a:p>
            <a:pPr algn="l"/>
            <a:endParaRPr lang="en-US" sz="1800" b="0" i="0" u="none" strike="noStrike" baseline="0" dirty="0">
              <a:solidFill>
                <a:srgbClr val="000000"/>
              </a:solidFill>
              <a:latin typeface="BentonSans Book"/>
            </a:endParaRPr>
          </a:p>
          <a:p>
            <a:pPr algn="just"/>
            <a:r>
              <a:rPr lang="en-US" sz="3200" b="0" i="0" u="none" strike="noStrike" baseline="0" dirty="0">
                <a:solidFill>
                  <a:srgbClr val="000000"/>
                </a:solidFill>
              </a:rPr>
              <a:t>Thank you to ATHN, Indiana Hemophilia &amp; Thrombosis Center, Center for Inherited Blood Disorders and Novo Nordisk for funding this project. Thank you to all HTCs that have enrolled participants in this project and the patients who have allowed us to collect these specimens and data. Thank you to </a:t>
            </a:r>
            <a:r>
              <a:rPr lang="en-US" sz="3200" dirty="0">
                <a:solidFill>
                  <a:srgbClr val="000000"/>
                </a:solidFill>
              </a:rPr>
              <a:t>Jeff Buzby PhD, </a:t>
            </a:r>
            <a:r>
              <a:rPr lang="en-US" sz="3200" b="0" i="0" u="none" strike="noStrike" baseline="0" dirty="0">
                <a:solidFill>
                  <a:srgbClr val="000000"/>
                </a:solidFill>
              </a:rPr>
              <a:t>Hilary Summer Markoe, and Shelby Domino for their work on creating this poster.</a:t>
            </a:r>
            <a:endParaRPr lang="en-US" sz="3200" dirty="0">
              <a:cs typeface="Arial" panose="020B0604020202020204" pitchFamily="34" charset="0"/>
            </a:endParaRPr>
          </a:p>
        </p:txBody>
      </p:sp>
      <p:sp>
        <p:nvSpPr>
          <p:cNvPr id="12" name="Text Box 10">
            <a:extLst>
              <a:ext uri="{FF2B5EF4-FFF2-40B4-BE49-F238E27FC236}">
                <a16:creationId xmlns:a16="http://schemas.microsoft.com/office/drawing/2014/main" id="{30EF4AD2-89D1-937D-794E-E52DEB900680}"/>
              </a:ext>
            </a:extLst>
          </p:cNvPr>
          <p:cNvSpPr txBox="1">
            <a:spLocks noChangeArrowheads="1"/>
          </p:cNvSpPr>
          <p:nvPr/>
        </p:nvSpPr>
        <p:spPr bwMode="auto">
          <a:xfrm>
            <a:off x="271252" y="11458575"/>
            <a:ext cx="15211746" cy="5574331"/>
          </a:xfrm>
          <a:prstGeom prst="rect">
            <a:avLst/>
          </a:prstGeom>
          <a:solidFill>
            <a:schemeClr val="bg1"/>
          </a:solidFill>
          <a:ln w="25400">
            <a:solidFill>
              <a:srgbClr val="003366"/>
            </a:solidFill>
            <a:miter lim="800000"/>
            <a:headEnd/>
            <a:tailEnd/>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GB" sz="5400" b="1" cap="all" dirty="0">
                <a:solidFill>
                  <a:srgbClr val="0E5DAB"/>
                </a:solidFill>
                <a:latin typeface="Arial" panose="020B0604020202020204" pitchFamily="34" charset="0"/>
                <a:cs typeface="Arial" panose="020B0604020202020204" pitchFamily="34" charset="0"/>
              </a:rPr>
              <a:t>AIM</a:t>
            </a:r>
          </a:p>
          <a:p>
            <a:pPr>
              <a:spcBef>
                <a:spcPct val="20000"/>
              </a:spcBef>
            </a:pPr>
            <a:r>
              <a:rPr lang="en-US" sz="3600" dirty="0">
                <a:effectLst/>
                <a:latin typeface="Arial" panose="020B0604020202020204" pitchFamily="34" charset="0"/>
                <a:ea typeface="Aptos" panose="020B0004020202020204" pitchFamily="34" charset="0"/>
                <a:cs typeface="Arial" panose="020B0604020202020204" pitchFamily="34" charset="0"/>
              </a:rPr>
              <a:t>To better understand the nature and frequency of ultra-rare bleeding disorders in the US, the American Thrombosis and Hemostasis Network (ATHN) initiated ATHN 10, a collaborative effort within its network of 140 affiliated treatment centers, to perform whole gene sequencing and collection of detailed phenotypic data on enrolled patients with an identified ultra-rare bleeding disorders. </a:t>
            </a:r>
            <a:endParaRPr lang="en-CA" sz="3600" dirty="0">
              <a:latin typeface="Arial" panose="020B0604020202020204" pitchFamily="34" charset="0"/>
              <a:cs typeface="Arial" panose="020B0604020202020204" pitchFamily="34" charset="0"/>
            </a:endParaRPr>
          </a:p>
        </p:txBody>
      </p:sp>
      <p:sp>
        <p:nvSpPr>
          <p:cNvPr id="5" name="Text Box 2">
            <a:extLst>
              <a:ext uri="{FF2B5EF4-FFF2-40B4-BE49-F238E27FC236}">
                <a16:creationId xmlns:a16="http://schemas.microsoft.com/office/drawing/2014/main" id="{ED5B9D5A-A838-6FCB-0A05-57D3A4C0D31C}"/>
              </a:ext>
            </a:extLst>
          </p:cNvPr>
          <p:cNvSpPr txBox="1">
            <a:spLocks noChangeArrowheads="1"/>
          </p:cNvSpPr>
          <p:nvPr/>
        </p:nvSpPr>
        <p:spPr bwMode="auto">
          <a:xfrm>
            <a:off x="6668391" y="822589"/>
            <a:ext cx="38605041" cy="13913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0" tIns="0" rIns="0" bIns="0"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a:lnSpc>
                <a:spcPct val="107000"/>
              </a:lnSpc>
              <a:spcAft>
                <a:spcPts val="800"/>
              </a:spcAft>
            </a:pPr>
            <a:r>
              <a:rPr lang="en-US" sz="6600" kern="100" dirty="0">
                <a:solidFill>
                  <a:srgbClr val="FFFFFF"/>
                </a:solidFill>
                <a:effectLst/>
                <a:latin typeface="Arial" panose="020B0604020202020204" pitchFamily="34" charset="0"/>
                <a:ea typeface="Aptos" panose="020B0004020202020204" pitchFamily="34" charset="0"/>
                <a:cs typeface="Times New Roman" panose="02020603050405020304" pitchFamily="18" charset="0"/>
              </a:rPr>
              <a:t>Novel Variants in Fibrinogen Genes using a Customized 31-Gene Next-Generation Sequencing Panel</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 Box 40">
            <a:extLst>
              <a:ext uri="{FF2B5EF4-FFF2-40B4-BE49-F238E27FC236}">
                <a16:creationId xmlns:a16="http://schemas.microsoft.com/office/drawing/2014/main" id="{40DA5CB6-4546-8354-F200-15C13666C4D4}"/>
              </a:ext>
            </a:extLst>
          </p:cNvPr>
          <p:cNvSpPr txBox="1">
            <a:spLocks noChangeArrowheads="1"/>
          </p:cNvSpPr>
          <p:nvPr/>
        </p:nvSpPr>
        <p:spPr bwMode="auto">
          <a:xfrm>
            <a:off x="6668392" y="2189838"/>
            <a:ext cx="38267698" cy="2161142"/>
          </a:xfrm>
          <a:prstGeom prst="rect">
            <a:avLst/>
          </a:prstGeom>
          <a:noFill/>
          <a:ln>
            <a:noFill/>
          </a:ln>
          <a:effectLst/>
        </p:spPr>
        <p:txBody>
          <a:bodyPr lIns="0" tIns="0" rIns="0" bIns="0"/>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a:lnSpc>
                <a:spcPct val="115000"/>
              </a:lnSpc>
              <a:spcAft>
                <a:spcPts val="800"/>
              </a:spcAft>
              <a:buNone/>
            </a:pPr>
            <a:r>
              <a:rPr lang="en-US" sz="4000" u="sng"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D. Nugent</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1,2</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S. Williams</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2</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C. Ashburner</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1</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N. Crook</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1</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M. Chandler</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3</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T. Singleton</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3,4</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S. Acharya</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5</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and A. Shapiro</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6</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p>
          <a:p>
            <a:pPr marL="0" marR="0">
              <a:lnSpc>
                <a:spcPct val="115000"/>
              </a:lnSpc>
              <a:spcAft>
                <a:spcPts val="800"/>
              </a:spcAft>
            </a:pPr>
            <a:r>
              <a:rPr lang="en-US" sz="3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1 Center for Inherited Blood Disorders, Orange, CA, United States; 2 Hematology Advanced Diagnostic Laboratory, CHOC Children’s Hospital and UC Irvine, Orange, CA, United States; 3 American Thrombosis and Hemostasis Network, Hickory, NC, United States; 4 Ochsner Clinic Foundation, New Orleans, LA, United States; 5 Northwell Health, Cohen Children’s Medical Center, New Hyde Park, NY, United States; 6 Indiana Hemophilia &amp; Thrombosis Center, Indianapolis, IN, United States</a:t>
            </a:r>
          </a:p>
        </p:txBody>
      </p:sp>
      <p:sp>
        <p:nvSpPr>
          <p:cNvPr id="26" name="Rectangle 25">
            <a:extLst>
              <a:ext uri="{FF2B5EF4-FFF2-40B4-BE49-F238E27FC236}">
                <a16:creationId xmlns:a16="http://schemas.microsoft.com/office/drawing/2014/main" id="{875542C2-49FB-A2A9-FEF9-5FA951147E14}"/>
              </a:ext>
            </a:extLst>
          </p:cNvPr>
          <p:cNvSpPr>
            <a:spLocks noChangeArrowheads="1"/>
          </p:cNvSpPr>
          <p:nvPr/>
        </p:nvSpPr>
        <p:spPr bwMode="auto">
          <a:xfrm>
            <a:off x="32808550" y="11348694"/>
            <a:ext cx="16890957" cy="9938485"/>
          </a:xfrm>
          <a:prstGeom prst="rect">
            <a:avLst/>
          </a:prstGeom>
          <a:solidFill>
            <a:schemeClr val="bg1">
              <a:lumMod val="85000"/>
              <a:alpha val="48000"/>
            </a:schemeClr>
          </a:solidFill>
          <a:ln w="9525">
            <a:solidFill>
              <a:schemeClr val="bg1">
                <a:lumMod val="95000"/>
              </a:schemeClr>
            </a:solidFill>
            <a:miter lim="800000"/>
            <a:headEnd/>
            <a:tailEnd/>
          </a:ln>
          <a:effectLst/>
        </p:spPr>
        <p:txBody>
          <a:bodyPr wrap="none" lIns="1376319" tIns="688161" rIns="1376319" bIns="688161"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30449">
              <a:solidFill>
                <a:srgbClr val="2F2D55"/>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53EABE3-EDD3-EA0F-FF6F-111AA304A05D}"/>
              </a:ext>
            </a:extLst>
          </p:cNvPr>
          <p:cNvPicPr>
            <a:picLocks noChangeAspect="1"/>
          </p:cNvPicPr>
          <p:nvPr/>
        </p:nvPicPr>
        <p:blipFill>
          <a:blip r:embed="rId3"/>
          <a:stretch>
            <a:fillRect/>
          </a:stretch>
        </p:blipFill>
        <p:spPr>
          <a:xfrm>
            <a:off x="39161964" y="29028778"/>
            <a:ext cx="2897858" cy="1660968"/>
          </a:xfrm>
          <a:prstGeom prst="rect">
            <a:avLst/>
          </a:prstGeom>
        </p:spPr>
      </p:pic>
      <p:pic>
        <p:nvPicPr>
          <p:cNvPr id="23" name="Picture 22">
            <a:extLst>
              <a:ext uri="{FF2B5EF4-FFF2-40B4-BE49-F238E27FC236}">
                <a16:creationId xmlns:a16="http://schemas.microsoft.com/office/drawing/2014/main" id="{AF492743-A57D-8CA6-2783-9DB4630A8D24}"/>
              </a:ext>
            </a:extLst>
          </p:cNvPr>
          <p:cNvPicPr>
            <a:picLocks noChangeAspect="1"/>
          </p:cNvPicPr>
          <p:nvPr/>
        </p:nvPicPr>
        <p:blipFill>
          <a:blip r:embed="rId4"/>
          <a:stretch>
            <a:fillRect/>
          </a:stretch>
        </p:blipFill>
        <p:spPr>
          <a:xfrm>
            <a:off x="42408078" y="29270036"/>
            <a:ext cx="2179756" cy="1419710"/>
          </a:xfrm>
          <a:prstGeom prst="rect">
            <a:avLst/>
          </a:prstGeom>
        </p:spPr>
      </p:pic>
      <p:sp>
        <p:nvSpPr>
          <p:cNvPr id="24" name="Rectangle 23">
            <a:extLst>
              <a:ext uri="{FF2B5EF4-FFF2-40B4-BE49-F238E27FC236}">
                <a16:creationId xmlns:a16="http://schemas.microsoft.com/office/drawing/2014/main" id="{DE27FF46-671E-C5D9-76C8-6F68AB22B827}"/>
              </a:ext>
            </a:extLst>
          </p:cNvPr>
          <p:cNvSpPr>
            <a:spLocks noChangeArrowheads="1"/>
          </p:cNvSpPr>
          <p:nvPr/>
        </p:nvSpPr>
        <p:spPr bwMode="auto">
          <a:xfrm>
            <a:off x="16216462" y="15759877"/>
            <a:ext cx="15852852" cy="5628239"/>
          </a:xfrm>
          <a:prstGeom prst="rect">
            <a:avLst/>
          </a:prstGeom>
          <a:solidFill>
            <a:schemeClr val="bg1">
              <a:lumMod val="85000"/>
              <a:alpha val="48000"/>
            </a:schemeClr>
          </a:solidFill>
          <a:ln w="9525">
            <a:solidFill>
              <a:schemeClr val="bg1">
                <a:lumMod val="95000"/>
              </a:schemeClr>
            </a:solidFill>
            <a:miter lim="800000"/>
            <a:headEnd/>
            <a:tailEnd/>
          </a:ln>
          <a:effectLst/>
        </p:spPr>
        <p:txBody>
          <a:bodyPr wrap="none" lIns="1376319" tIns="688161" rIns="1376319" bIns="688161"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30449">
              <a:solidFill>
                <a:srgbClr val="2F2D55"/>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816F952-5EFF-841E-66FE-97A4D9347230}"/>
              </a:ext>
            </a:extLst>
          </p:cNvPr>
          <p:cNvSpPr>
            <a:spLocks noChangeArrowheads="1"/>
          </p:cNvSpPr>
          <p:nvPr/>
        </p:nvSpPr>
        <p:spPr bwMode="auto">
          <a:xfrm>
            <a:off x="16216462" y="11348695"/>
            <a:ext cx="15852852" cy="4125054"/>
          </a:xfrm>
          <a:prstGeom prst="rect">
            <a:avLst/>
          </a:prstGeom>
          <a:solidFill>
            <a:schemeClr val="bg1">
              <a:lumMod val="85000"/>
              <a:alpha val="48000"/>
            </a:schemeClr>
          </a:solidFill>
          <a:ln w="9525">
            <a:solidFill>
              <a:schemeClr val="bg1">
                <a:lumMod val="95000"/>
              </a:schemeClr>
            </a:solidFill>
            <a:miter lim="800000"/>
            <a:headEnd/>
            <a:tailEnd/>
          </a:ln>
          <a:effectLst/>
        </p:spPr>
        <p:txBody>
          <a:bodyPr wrap="none" lIns="1376319" tIns="688161" rIns="1376319" bIns="688161"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30449">
              <a:solidFill>
                <a:srgbClr val="2F2D55"/>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6528C99-670C-7970-CD1E-B7AF6AEE9FB2}"/>
              </a:ext>
            </a:extLst>
          </p:cNvPr>
          <p:cNvSpPr txBox="1"/>
          <p:nvPr/>
        </p:nvSpPr>
        <p:spPr>
          <a:xfrm>
            <a:off x="20638095" y="9054232"/>
            <a:ext cx="23024506" cy="1089529"/>
          </a:xfrm>
          <a:prstGeom prst="rect">
            <a:avLst/>
          </a:prstGeom>
          <a:noFill/>
          <a:ln w="12700" cap="flat">
            <a:noFill/>
            <a:miter lim="400000"/>
          </a:ln>
          <a:effectLst/>
          <a:sp3d/>
        </p:spPr>
        <p:txBody>
          <a:bodyPr wrap="square">
            <a:spAutoFit/>
          </a:bodyPr>
          <a:lstStyle/>
          <a:p>
            <a:pPr marL="0" marR="0" lvl="0" indent="0" defTabSz="1218925" eaLnBrk="1" fontAlgn="auto" latinLnBrk="0" hangingPunct="0">
              <a:lnSpc>
                <a:spcPct val="90000"/>
              </a:lnSpc>
              <a:spcBef>
                <a:spcPts val="2250"/>
              </a:spcBef>
              <a:spcAft>
                <a:spcPts val="0"/>
              </a:spcAft>
              <a:buClrTx/>
              <a:buSzTx/>
              <a:buFontTx/>
              <a:buNone/>
              <a:tabLst/>
              <a:defRPr/>
            </a:pPr>
            <a:r>
              <a:rPr kumimoji="0" lang="en-US" sz="3600" b="0" i="0" u="none" strike="noStrike" kern="0" cap="none" spc="0" normalizeH="0" baseline="0" noProof="0" dirty="0">
                <a:ln>
                  <a:noFill/>
                </a:ln>
                <a:solidFill>
                  <a:srgbClr val="0A0905"/>
                </a:solidFill>
                <a:effectLst/>
                <a:uLnTx/>
                <a:uFillTx/>
                <a:latin typeface="\\\&quot;Trebuchet MS\\\&quot;"/>
                <a:ea typeface="Tahoma"/>
                <a:cs typeface="Tahoma"/>
                <a:sym typeface="Tahoma"/>
              </a:rPr>
              <a:t>Structure of fibrinogen. The A</a:t>
            </a:r>
            <a:r>
              <a:rPr kumimoji="0" lang="en-US" sz="3600" b="0" i="1" u="none" strike="noStrike" kern="0" cap="none" spc="0" normalizeH="0" baseline="0" noProof="0" dirty="0">
                <a:ln>
                  <a:noFill/>
                </a:ln>
                <a:solidFill>
                  <a:srgbClr val="0A0905"/>
                </a:solidFill>
                <a:effectLst/>
                <a:uLnTx/>
                <a:uFillTx/>
                <a:latin typeface="\\\&quot;Trebuchet MS\\\&quot;"/>
                <a:ea typeface="Tahoma"/>
                <a:cs typeface="Tahoma"/>
                <a:sym typeface="Tahoma"/>
              </a:rPr>
              <a:t>α</a:t>
            </a:r>
            <a:r>
              <a:rPr kumimoji="0" lang="en-US" sz="3600" b="0" i="0" u="none" strike="noStrike" kern="0" cap="none" spc="0" normalizeH="0" baseline="0" noProof="0" dirty="0">
                <a:ln>
                  <a:noFill/>
                </a:ln>
                <a:solidFill>
                  <a:srgbClr val="0A0905"/>
                </a:solidFill>
                <a:effectLst/>
                <a:uLnTx/>
                <a:uFillTx/>
                <a:latin typeface="\\\&quot;Trebuchet MS\\\&quot;"/>
                <a:ea typeface="Tahoma"/>
                <a:cs typeface="Tahoma"/>
                <a:sym typeface="Tahoma"/>
              </a:rPr>
              <a:t>-chains are </a:t>
            </a:r>
            <a:r>
              <a:rPr kumimoji="0" lang="en-US" sz="3600" b="0" i="1" u="none" strike="noStrike" kern="0" cap="none" spc="0" normalizeH="0" baseline="0" noProof="0" dirty="0">
                <a:ln>
                  <a:noFill/>
                </a:ln>
                <a:solidFill>
                  <a:srgbClr val="0A0905"/>
                </a:solidFill>
                <a:effectLst/>
                <a:uLnTx/>
                <a:uFillTx/>
                <a:latin typeface="\\\&quot;Trebuchet MS\\\&quot;"/>
                <a:ea typeface="Tahoma"/>
                <a:cs typeface="Tahoma"/>
                <a:sym typeface="Tahoma"/>
              </a:rPr>
              <a:t>blue</a:t>
            </a:r>
            <a:r>
              <a:rPr kumimoji="0" lang="en-US" sz="3600" b="0" i="0" u="none" strike="noStrike" kern="0" cap="none" spc="0" normalizeH="0" baseline="0" noProof="0" dirty="0">
                <a:ln>
                  <a:noFill/>
                </a:ln>
                <a:solidFill>
                  <a:srgbClr val="0A0905"/>
                </a:solidFill>
                <a:effectLst/>
                <a:uLnTx/>
                <a:uFillTx/>
                <a:latin typeface="\\\&quot;Trebuchet MS\\\&quot;"/>
                <a:ea typeface="Tahoma"/>
                <a:cs typeface="Tahoma"/>
                <a:sym typeface="Tahoma"/>
              </a:rPr>
              <a:t>, the B</a:t>
            </a:r>
            <a:r>
              <a:rPr kumimoji="0" lang="en-US" sz="3600" b="0" i="1" u="none" strike="noStrike" kern="0" cap="none" spc="0" normalizeH="0" baseline="0" noProof="0" dirty="0">
                <a:ln>
                  <a:noFill/>
                </a:ln>
                <a:solidFill>
                  <a:srgbClr val="0A0905"/>
                </a:solidFill>
                <a:effectLst/>
                <a:uLnTx/>
                <a:uFillTx/>
                <a:latin typeface="\\\&quot;Trebuchet MS\\\&quot;"/>
                <a:ea typeface="Tahoma"/>
                <a:cs typeface="Tahoma"/>
                <a:sym typeface="Tahoma"/>
              </a:rPr>
              <a:t>β</a:t>
            </a:r>
            <a:r>
              <a:rPr kumimoji="0" lang="en-US" sz="3600" b="0" i="0" u="none" strike="noStrike" kern="0" cap="none" spc="0" normalizeH="0" baseline="0" noProof="0" dirty="0">
                <a:ln>
                  <a:noFill/>
                </a:ln>
                <a:solidFill>
                  <a:srgbClr val="0A0905"/>
                </a:solidFill>
                <a:effectLst/>
                <a:uLnTx/>
                <a:uFillTx/>
                <a:latin typeface="\\\&quot;Trebuchet MS\\\&quot;"/>
                <a:ea typeface="Tahoma"/>
                <a:cs typeface="Tahoma"/>
                <a:sym typeface="Tahoma"/>
              </a:rPr>
              <a:t>-chains are </a:t>
            </a:r>
            <a:r>
              <a:rPr kumimoji="0" lang="en-US" sz="3600" b="0" i="1" u="none" strike="noStrike" kern="0" cap="none" spc="0" normalizeH="0" baseline="0" noProof="0" dirty="0">
                <a:ln>
                  <a:noFill/>
                </a:ln>
                <a:solidFill>
                  <a:srgbClr val="0A0905"/>
                </a:solidFill>
                <a:effectLst/>
                <a:uLnTx/>
                <a:uFillTx/>
                <a:latin typeface="\\\&quot;Trebuchet MS\\\&quot;"/>
                <a:ea typeface="Tahoma"/>
                <a:cs typeface="Tahoma"/>
                <a:sym typeface="Tahoma"/>
              </a:rPr>
              <a:t>green</a:t>
            </a:r>
            <a:r>
              <a:rPr kumimoji="0" lang="en-US" sz="3600" b="0" i="0" u="none" strike="noStrike" kern="0" cap="none" spc="0" normalizeH="0" baseline="0" noProof="0" dirty="0">
                <a:ln>
                  <a:noFill/>
                </a:ln>
                <a:solidFill>
                  <a:srgbClr val="0A0905"/>
                </a:solidFill>
                <a:effectLst/>
                <a:uLnTx/>
                <a:uFillTx/>
                <a:latin typeface="\\\&quot;Trebuchet MS\\\&quot;"/>
                <a:ea typeface="Tahoma"/>
                <a:cs typeface="Tahoma"/>
                <a:sym typeface="Tahoma"/>
              </a:rPr>
              <a:t>, and the </a:t>
            </a:r>
            <a:r>
              <a:rPr kumimoji="0" lang="en-US" sz="3600" b="0" i="0" u="none" strike="noStrike" kern="0" cap="none" spc="0" normalizeH="0" baseline="0" noProof="0" dirty="0" err="1">
                <a:ln>
                  <a:noFill/>
                </a:ln>
                <a:solidFill>
                  <a:srgbClr val="0A0905"/>
                </a:solidFill>
                <a:effectLst/>
                <a:uLnTx/>
                <a:uFillTx/>
                <a:latin typeface="\\\&quot;Trebuchet MS\\\&quot;"/>
                <a:ea typeface="Tahoma"/>
                <a:cs typeface="Tahoma"/>
                <a:sym typeface="Tahoma"/>
              </a:rPr>
              <a:t>G</a:t>
            </a:r>
            <a:r>
              <a:rPr kumimoji="0" lang="en-US" sz="3600" b="0" i="1" u="none" strike="noStrike" kern="0" cap="none" spc="0" normalizeH="0" baseline="0" noProof="0" dirty="0" err="1">
                <a:ln>
                  <a:noFill/>
                </a:ln>
                <a:solidFill>
                  <a:srgbClr val="0A0905"/>
                </a:solidFill>
                <a:effectLst/>
                <a:uLnTx/>
                <a:uFillTx/>
                <a:latin typeface="\\\&quot;Trebuchet MS\\\&quot;"/>
                <a:ea typeface="Tahoma"/>
                <a:cs typeface="Tahoma"/>
                <a:sym typeface="Tahoma"/>
              </a:rPr>
              <a:t>γ</a:t>
            </a:r>
            <a:r>
              <a:rPr kumimoji="0" lang="en-US" sz="3600" b="0" i="0" u="none" strike="noStrike" kern="0" cap="none" spc="0" normalizeH="0" baseline="0" noProof="0" dirty="0">
                <a:ln>
                  <a:noFill/>
                </a:ln>
                <a:solidFill>
                  <a:srgbClr val="0A0905"/>
                </a:solidFill>
                <a:effectLst/>
                <a:uLnTx/>
                <a:uFillTx/>
                <a:latin typeface="\\\&quot;Trebuchet MS\\\&quot;"/>
                <a:ea typeface="Tahoma"/>
                <a:cs typeface="Tahoma"/>
                <a:sym typeface="Tahoma"/>
              </a:rPr>
              <a:t>-chains are </a:t>
            </a:r>
            <a:r>
              <a:rPr kumimoji="0" lang="en-US" sz="3600" b="0" i="1" u="none" strike="noStrike" kern="0" cap="none" spc="0" normalizeH="0" baseline="0" noProof="0" dirty="0">
                <a:ln>
                  <a:noFill/>
                </a:ln>
                <a:solidFill>
                  <a:srgbClr val="0A0905"/>
                </a:solidFill>
                <a:effectLst/>
                <a:uLnTx/>
                <a:uFillTx/>
                <a:latin typeface="\\\&quot;Trebuchet MS\\\&quot;"/>
                <a:ea typeface="Tahoma"/>
                <a:cs typeface="Tahoma"/>
                <a:sym typeface="Tahoma"/>
              </a:rPr>
              <a:t>red</a:t>
            </a:r>
            <a:r>
              <a:rPr kumimoji="0" lang="en-US" sz="3600" b="0" i="0" u="none" strike="noStrike" kern="0" cap="none" spc="0" normalizeH="0" baseline="0" noProof="0" dirty="0">
                <a:ln>
                  <a:noFill/>
                </a:ln>
                <a:solidFill>
                  <a:srgbClr val="0A0905"/>
                </a:solidFill>
                <a:effectLst/>
                <a:uLnTx/>
                <a:uFillTx/>
                <a:latin typeface="\\\&quot;Trebuchet MS\\\&quot;"/>
                <a:ea typeface="Tahoma"/>
                <a:cs typeface="Tahoma"/>
                <a:sym typeface="Tahoma"/>
              </a:rPr>
              <a:t>.  (From Medved L, Weisel JW. Recommendations for nomenclature on fibrinogen and fibrin. </a:t>
            </a:r>
            <a:r>
              <a:rPr kumimoji="0" lang="en-US" sz="3600" b="0" i="1" u="none" strike="noStrike" kern="0" cap="none" spc="0" normalizeH="0" baseline="0" noProof="0" dirty="0">
                <a:ln>
                  <a:noFill/>
                </a:ln>
                <a:solidFill>
                  <a:srgbClr val="0A0905"/>
                </a:solidFill>
                <a:effectLst/>
                <a:uLnTx/>
                <a:uFillTx/>
                <a:latin typeface="\\\&quot;Trebuchet MS\\\&quot;"/>
                <a:ea typeface="Tahoma"/>
                <a:cs typeface="Tahoma"/>
                <a:sym typeface="Tahoma"/>
              </a:rPr>
              <a:t>J </a:t>
            </a:r>
            <a:r>
              <a:rPr kumimoji="0" lang="en-US" sz="3600" b="0" i="1" u="none" strike="noStrike" kern="0" cap="none" spc="0" normalizeH="0" baseline="0" noProof="0" dirty="0" err="1">
                <a:ln>
                  <a:noFill/>
                </a:ln>
                <a:solidFill>
                  <a:srgbClr val="0A0905"/>
                </a:solidFill>
                <a:effectLst/>
                <a:uLnTx/>
                <a:uFillTx/>
                <a:latin typeface="\\\&quot;Trebuchet MS\\\&quot;"/>
                <a:ea typeface="Tahoma"/>
                <a:cs typeface="Tahoma"/>
                <a:sym typeface="Tahoma"/>
              </a:rPr>
              <a:t>Thromb</a:t>
            </a:r>
            <a:r>
              <a:rPr kumimoji="0" lang="en-US" sz="3600" b="0" i="1" u="none" strike="noStrike" kern="0" cap="none" spc="0" normalizeH="0" baseline="0" noProof="0" dirty="0">
                <a:ln>
                  <a:noFill/>
                </a:ln>
                <a:solidFill>
                  <a:srgbClr val="0A0905"/>
                </a:solidFill>
                <a:effectLst/>
                <a:uLnTx/>
                <a:uFillTx/>
                <a:latin typeface="\\\&quot;Trebuchet MS\\\&quot;"/>
                <a:ea typeface="Tahoma"/>
                <a:cs typeface="Tahoma"/>
                <a:sym typeface="Tahoma"/>
              </a:rPr>
              <a:t> </a:t>
            </a:r>
            <a:r>
              <a:rPr kumimoji="0" lang="en-US" sz="3600" b="0" i="1" u="none" strike="noStrike" kern="0" cap="none" spc="0" normalizeH="0" baseline="0" noProof="0" dirty="0" err="1">
                <a:ln>
                  <a:noFill/>
                </a:ln>
                <a:solidFill>
                  <a:srgbClr val="0A0905"/>
                </a:solidFill>
                <a:effectLst/>
                <a:uLnTx/>
                <a:uFillTx/>
                <a:latin typeface="\\\&quot;Trebuchet MS\\\&quot;"/>
                <a:ea typeface="Tahoma"/>
                <a:cs typeface="Tahoma"/>
                <a:sym typeface="Tahoma"/>
              </a:rPr>
              <a:t>Haemost</a:t>
            </a:r>
            <a:r>
              <a:rPr kumimoji="0" lang="en-US" sz="3600" b="0" i="0" u="none" strike="noStrike" kern="0" cap="none" spc="0" normalizeH="0" baseline="0" noProof="0" dirty="0">
                <a:ln>
                  <a:noFill/>
                </a:ln>
                <a:solidFill>
                  <a:srgbClr val="0A0905"/>
                </a:solidFill>
                <a:effectLst/>
                <a:uLnTx/>
                <a:uFillTx/>
                <a:latin typeface="\\\&quot;Trebuchet MS\\\&quot;"/>
                <a:ea typeface="Tahoma"/>
                <a:cs typeface="Tahoma"/>
                <a:sym typeface="Tahoma"/>
              </a:rPr>
              <a:t> 2009;7:355-359.)</a:t>
            </a:r>
            <a:endParaRPr kumimoji="0" lang="en-US" sz="3600" b="0" i="0" u="none" strike="noStrike" kern="0" cap="none" spc="0" normalizeH="0" baseline="0" noProof="0" dirty="0">
              <a:ln>
                <a:noFill/>
              </a:ln>
              <a:solidFill>
                <a:sysClr val="windowText" lastClr="000000"/>
              </a:solidFill>
              <a:effectLst/>
              <a:uLnTx/>
              <a:uFillTx/>
              <a:latin typeface="Tahoma"/>
              <a:ea typeface="Tahoma"/>
              <a:cs typeface="Tahoma"/>
              <a:sym typeface="Tahoma"/>
            </a:endParaRPr>
          </a:p>
        </p:txBody>
      </p:sp>
      <p:pic>
        <p:nvPicPr>
          <p:cNvPr id="29" name="Picture 2">
            <a:extLst>
              <a:ext uri="{FF2B5EF4-FFF2-40B4-BE49-F238E27FC236}">
                <a16:creationId xmlns:a16="http://schemas.microsoft.com/office/drawing/2014/main" id="{C8A860EA-687F-697C-3243-FA7A6357BF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191" r="177" b="45607"/>
          <a:stretch/>
        </p:blipFill>
        <p:spPr bwMode="auto">
          <a:xfrm>
            <a:off x="25220948" y="5960727"/>
            <a:ext cx="13858800" cy="294868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07B76605-18DE-E872-83C2-949CFD647ACE}"/>
              </a:ext>
            </a:extLst>
          </p:cNvPr>
          <p:cNvPicPr>
            <a:picLocks noChangeAspect="1"/>
          </p:cNvPicPr>
          <p:nvPr/>
        </p:nvPicPr>
        <p:blipFill>
          <a:blip r:embed="rId6"/>
          <a:stretch>
            <a:fillRect/>
          </a:stretch>
        </p:blipFill>
        <p:spPr>
          <a:xfrm>
            <a:off x="44936090" y="29526097"/>
            <a:ext cx="2268971" cy="907588"/>
          </a:xfrm>
          <a:prstGeom prst="rect">
            <a:avLst/>
          </a:prstGeom>
        </p:spPr>
      </p:pic>
      <p:pic>
        <p:nvPicPr>
          <p:cNvPr id="56" name="Picture 55">
            <a:extLst>
              <a:ext uri="{FF2B5EF4-FFF2-40B4-BE49-F238E27FC236}">
                <a16:creationId xmlns:a16="http://schemas.microsoft.com/office/drawing/2014/main" id="{9126B3DC-C1AD-1772-8B27-C764434FDCE0}"/>
              </a:ext>
            </a:extLst>
          </p:cNvPr>
          <p:cNvPicPr>
            <a:picLocks noChangeAspect="1"/>
          </p:cNvPicPr>
          <p:nvPr/>
        </p:nvPicPr>
        <p:blipFill>
          <a:blip r:embed="rId7"/>
          <a:stretch>
            <a:fillRect/>
          </a:stretch>
        </p:blipFill>
        <p:spPr>
          <a:xfrm>
            <a:off x="47553316" y="29270036"/>
            <a:ext cx="2376815" cy="1163649"/>
          </a:xfrm>
          <a:prstGeom prst="rect">
            <a:avLst/>
          </a:prstGeom>
        </p:spPr>
      </p:pic>
      <p:sp>
        <p:nvSpPr>
          <p:cNvPr id="57" name="TextBox 56">
            <a:extLst>
              <a:ext uri="{FF2B5EF4-FFF2-40B4-BE49-F238E27FC236}">
                <a16:creationId xmlns:a16="http://schemas.microsoft.com/office/drawing/2014/main" id="{7F00D6DD-230D-AFC9-0365-2867D4231702}"/>
              </a:ext>
            </a:extLst>
          </p:cNvPr>
          <p:cNvSpPr txBox="1"/>
          <p:nvPr/>
        </p:nvSpPr>
        <p:spPr>
          <a:xfrm>
            <a:off x="35375707" y="20686655"/>
            <a:ext cx="6292993" cy="424732"/>
          </a:xfrm>
          <a:prstGeom prst="rect">
            <a:avLst/>
          </a:prstGeom>
          <a:noFill/>
          <a:ln w="12700" cap="flat">
            <a:noFill/>
            <a:miter lim="400000"/>
          </a:ln>
          <a:effectLst/>
          <a:sp3d/>
        </p:spPr>
        <p:txBody>
          <a:bodyPr wrap="square">
            <a:spAutoFit/>
          </a:bodyPr>
          <a:lstStyle/>
          <a:p>
            <a:pPr marL="0" marR="0" lvl="0" indent="0" defTabSz="1218925" eaLnBrk="1" fontAlgn="auto" latinLnBrk="0" hangingPunct="0">
              <a:lnSpc>
                <a:spcPct val="90000"/>
              </a:lnSpc>
              <a:spcBef>
                <a:spcPts val="2250"/>
              </a:spcBef>
              <a:spcAft>
                <a:spcPts val="0"/>
              </a:spcAft>
              <a:buClrTx/>
              <a:buSzTx/>
              <a:buFontTx/>
              <a:buNone/>
              <a:tabLst/>
              <a:defRPr/>
            </a:pPr>
            <a:r>
              <a:rPr kumimoji="0" lang="en-US" sz="2400" b="1" i="0" u="none" strike="noStrike" kern="0" cap="none" spc="0" normalizeH="0" baseline="0" noProof="0" dirty="0">
                <a:ln>
                  <a:noFill/>
                </a:ln>
                <a:solidFill>
                  <a:srgbClr val="0A0905"/>
                </a:solidFill>
                <a:effectLst/>
                <a:uLnTx/>
                <a:uFillTx/>
                <a:latin typeface="\\\&quot;Trebuchet MS\\\&quot;"/>
                <a:ea typeface="Tahoma"/>
                <a:cs typeface="Tahoma"/>
                <a:sym typeface="Tahoma"/>
              </a:rPr>
              <a:t>* </a:t>
            </a:r>
            <a:r>
              <a:rPr kumimoji="0" lang="en-US" sz="2400" i="0" u="none" strike="noStrike" kern="0" cap="none" spc="0" normalizeH="0" baseline="0" noProof="0" dirty="0">
                <a:ln>
                  <a:noFill/>
                </a:ln>
                <a:solidFill>
                  <a:srgbClr val="0A0905"/>
                </a:solidFill>
                <a:effectLst/>
                <a:uLnTx/>
                <a:uFillTx/>
                <a:latin typeface="\\\&quot;Trebuchet MS\\\&quot;"/>
                <a:ea typeface="Tahoma"/>
                <a:cs typeface="Tahoma"/>
                <a:sym typeface="Tahoma"/>
              </a:rPr>
              <a:t>Approximate variant locations.</a:t>
            </a:r>
            <a:endParaRPr kumimoji="0" lang="en-US" sz="2400" i="0" u="none" strike="noStrike" kern="0" cap="none" spc="0" normalizeH="0" baseline="0" noProof="0" dirty="0">
              <a:ln>
                <a:noFill/>
              </a:ln>
              <a:solidFill>
                <a:sysClr val="windowText" lastClr="000000"/>
              </a:solidFill>
              <a:effectLst/>
              <a:uLnTx/>
              <a:uFillTx/>
              <a:latin typeface="Tahoma"/>
              <a:ea typeface="Tahoma"/>
              <a:cs typeface="Tahoma"/>
              <a:sym typeface="Tahoma"/>
            </a:endParaRPr>
          </a:p>
        </p:txBody>
      </p:sp>
      <p:pic>
        <p:nvPicPr>
          <p:cNvPr id="2" name="Picture 1">
            <a:extLst>
              <a:ext uri="{FF2B5EF4-FFF2-40B4-BE49-F238E27FC236}">
                <a16:creationId xmlns:a16="http://schemas.microsoft.com/office/drawing/2014/main" id="{D42A239B-4553-41B6-57C6-488AF8A4D37E}"/>
              </a:ext>
            </a:extLst>
          </p:cNvPr>
          <p:cNvPicPr>
            <a:picLocks noChangeAspect="1"/>
          </p:cNvPicPr>
          <p:nvPr/>
        </p:nvPicPr>
        <p:blipFill>
          <a:blip r:embed="rId8"/>
          <a:stretch>
            <a:fillRect/>
          </a:stretch>
        </p:blipFill>
        <p:spPr>
          <a:xfrm>
            <a:off x="46475986" y="271677"/>
            <a:ext cx="3223521" cy="4073111"/>
          </a:xfrm>
          <a:prstGeom prst="rect">
            <a:avLst/>
          </a:prstGeom>
        </p:spPr>
      </p:pic>
      <p:sp>
        <p:nvSpPr>
          <p:cNvPr id="4" name="TextBox 3">
            <a:extLst>
              <a:ext uri="{FF2B5EF4-FFF2-40B4-BE49-F238E27FC236}">
                <a16:creationId xmlns:a16="http://schemas.microsoft.com/office/drawing/2014/main" id="{0E779C04-36E5-1648-2701-AA1D160B0C77}"/>
              </a:ext>
            </a:extLst>
          </p:cNvPr>
          <p:cNvSpPr txBox="1"/>
          <p:nvPr/>
        </p:nvSpPr>
        <p:spPr>
          <a:xfrm>
            <a:off x="6668392" y="271677"/>
            <a:ext cx="4644650" cy="646331"/>
          </a:xfrm>
          <a:prstGeom prst="rect">
            <a:avLst/>
          </a:prstGeom>
          <a:noFill/>
        </p:spPr>
        <p:txBody>
          <a:bodyPr wrap="square" rtlCol="0">
            <a:spAutoFit/>
          </a:bodyPr>
          <a:lstStyle/>
          <a:p>
            <a:r>
              <a:rPr lang="en-US" sz="3600" dirty="0">
                <a:solidFill>
                  <a:schemeClr val="bg1"/>
                </a:solidFill>
              </a:rPr>
              <a:t>PB1341</a:t>
            </a:r>
          </a:p>
        </p:txBody>
      </p:sp>
      <p:pic>
        <p:nvPicPr>
          <p:cNvPr id="13" name="Picture 12">
            <a:extLst>
              <a:ext uri="{FF2B5EF4-FFF2-40B4-BE49-F238E27FC236}">
                <a16:creationId xmlns:a16="http://schemas.microsoft.com/office/drawing/2014/main" id="{0863204C-E51F-9A8B-8107-D7DC8B9F17D9}"/>
              </a:ext>
            </a:extLst>
          </p:cNvPr>
          <p:cNvPicPr>
            <a:picLocks noChangeAspect="1"/>
          </p:cNvPicPr>
          <p:nvPr/>
        </p:nvPicPr>
        <p:blipFill>
          <a:blip r:embed="rId9"/>
          <a:stretch>
            <a:fillRect/>
          </a:stretch>
        </p:blipFill>
        <p:spPr>
          <a:xfrm>
            <a:off x="16638326" y="10638424"/>
            <a:ext cx="15034438" cy="4723431"/>
          </a:xfrm>
          <a:prstGeom prst="rect">
            <a:avLst/>
          </a:prstGeom>
        </p:spPr>
      </p:pic>
      <p:pic>
        <p:nvPicPr>
          <p:cNvPr id="44" name="Picture 43">
            <a:extLst>
              <a:ext uri="{FF2B5EF4-FFF2-40B4-BE49-F238E27FC236}">
                <a16:creationId xmlns:a16="http://schemas.microsoft.com/office/drawing/2014/main" id="{D57FC40A-5573-9AB1-9BA4-80690CA695DA}"/>
              </a:ext>
            </a:extLst>
          </p:cNvPr>
          <p:cNvPicPr>
            <a:picLocks noChangeAspect="1"/>
          </p:cNvPicPr>
          <p:nvPr/>
        </p:nvPicPr>
        <p:blipFill>
          <a:blip r:embed="rId10"/>
          <a:stretch>
            <a:fillRect/>
          </a:stretch>
        </p:blipFill>
        <p:spPr>
          <a:xfrm>
            <a:off x="16638327" y="15111853"/>
            <a:ext cx="15034438" cy="6283926"/>
          </a:xfrm>
          <a:prstGeom prst="rect">
            <a:avLst/>
          </a:prstGeom>
        </p:spPr>
      </p:pic>
      <p:pic>
        <p:nvPicPr>
          <p:cNvPr id="45" name="Picture 44">
            <a:extLst>
              <a:ext uri="{FF2B5EF4-FFF2-40B4-BE49-F238E27FC236}">
                <a16:creationId xmlns:a16="http://schemas.microsoft.com/office/drawing/2014/main" id="{EB863461-85E2-7989-FD99-3061BB0211A0}"/>
              </a:ext>
            </a:extLst>
          </p:cNvPr>
          <p:cNvPicPr>
            <a:picLocks noChangeAspect="1"/>
          </p:cNvPicPr>
          <p:nvPr/>
        </p:nvPicPr>
        <p:blipFill>
          <a:blip r:embed="rId11"/>
          <a:stretch>
            <a:fillRect/>
          </a:stretch>
        </p:blipFill>
        <p:spPr>
          <a:xfrm>
            <a:off x="33205099" y="10913520"/>
            <a:ext cx="16084261" cy="8876861"/>
          </a:xfrm>
          <a:prstGeom prst="rect">
            <a:avLst/>
          </a:prstGeom>
        </p:spPr>
      </p:pic>
      <p:sp>
        <p:nvSpPr>
          <p:cNvPr id="46" name="Rectangle 45">
            <a:extLst>
              <a:ext uri="{FF2B5EF4-FFF2-40B4-BE49-F238E27FC236}">
                <a16:creationId xmlns:a16="http://schemas.microsoft.com/office/drawing/2014/main" id="{3F7A631D-FE6B-9034-7002-398B594DFFC9}"/>
              </a:ext>
            </a:extLst>
          </p:cNvPr>
          <p:cNvSpPr>
            <a:spLocks noChangeArrowheads="1"/>
          </p:cNvSpPr>
          <p:nvPr/>
        </p:nvSpPr>
        <p:spPr bwMode="auto">
          <a:xfrm>
            <a:off x="24494981" y="10487995"/>
            <a:ext cx="15310734" cy="853036"/>
          </a:xfrm>
          <a:prstGeom prst="rect">
            <a:avLst/>
          </a:prstGeom>
          <a:solidFill>
            <a:srgbClr val="FFFFFF">
              <a:lumMod val="85000"/>
              <a:alpha val="48000"/>
            </a:srgbClr>
          </a:solidFill>
          <a:ln w="9525">
            <a:solidFill>
              <a:srgbClr val="FFFFFF">
                <a:lumMod val="95000"/>
              </a:srgbClr>
            </a:solidFill>
            <a:miter lim="800000"/>
            <a:headEnd/>
            <a:tailEnd/>
          </a:ln>
          <a:effectLst/>
        </p:spPr>
        <p:txBody>
          <a:bodyPr wrap="none" lIns="1376319" tIns="688161" rIns="1376319" bIns="688161"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GB" sz="3600" b="1" dirty="0">
                <a:solidFill>
                  <a:srgbClr val="0E5DAB"/>
                </a:solidFill>
                <a:latin typeface="Arial" panose="020B0604020202020204" pitchFamily="34" charset="0"/>
                <a:cs typeface="Arial" panose="020B0604020202020204" pitchFamily="34" charset="0"/>
              </a:rPr>
              <a:t>Novel Fibrinogen Gene Variants Found in ATHN10 Cohort </a:t>
            </a:r>
            <a:endParaRPr kumimoji="0" lang="en-GB" sz="3600" b="1" i="0" u="none" strike="noStrike" kern="1200" cap="none" spc="0" normalizeH="0" noProof="0" dirty="0">
              <a:ln>
                <a:noFill/>
              </a:ln>
              <a:solidFill>
                <a:srgbClr val="0E5DAB"/>
              </a:solidFill>
              <a:effectLst/>
              <a:uLnTx/>
              <a:uFillTx/>
              <a:latin typeface="Arial" panose="020B0604020202020204" pitchFamily="34" charset="0"/>
              <a:ea typeface="+mn-ea"/>
              <a:cs typeface="Arial" panose="020B0604020202020204" pitchFamily="34" charset="0"/>
              <a:sym typeface="Arial"/>
            </a:endParaRPr>
          </a:p>
        </p:txBody>
      </p:sp>
    </p:spTree>
  </p:cSld>
  <p:clrMapOvr>
    <a:masterClrMapping/>
  </p:clrMapOvr>
</p:sld>
</file>

<file path=ppt/theme/theme1.xml><?xml version="1.0" encoding="utf-8"?>
<a:theme xmlns:a="http://schemas.openxmlformats.org/drawingml/2006/main" name="USANZ Poster 2014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23081</TotalTime>
  <Words>807</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\\\"Trebuchet MS\\\"</vt:lpstr>
      <vt:lpstr>Aptos</vt:lpstr>
      <vt:lpstr>Arial</vt:lpstr>
      <vt:lpstr>BentonSans Book</vt:lpstr>
      <vt:lpstr>Symbol</vt:lpstr>
      <vt:lpstr>Tahoma</vt:lpstr>
      <vt:lpstr>Wingdings</vt:lpstr>
      <vt:lpstr>USANZ Poster 2014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Hilary Summer Markoe</cp:lastModifiedBy>
  <cp:revision>66</cp:revision>
  <cp:lastPrinted>2025-05-08T22:04:09Z</cp:lastPrinted>
  <dcterms:modified xsi:type="dcterms:W3CDTF">2025-05-28T18:16:59Z</dcterms:modified>
</cp:coreProperties>
</file>