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4"/>
  </p:sldMasterIdLst>
  <p:notesMasterIdLst>
    <p:notesMasterId r:id="rId6"/>
  </p:notesMasterIdLst>
  <p:sldIdLst>
    <p:sldId id="256" r:id="rId5"/>
  </p:sldIdLst>
  <p:sldSz cx="50399950" cy="32399288"/>
  <p:notesSz cx="9928225" cy="6797675"/>
  <p:defaultTextStyle>
    <a:defPPr>
      <a:defRPr lang="en-US"/>
    </a:defPPr>
    <a:lvl1pPr marL="0" algn="l" defTabSz="4284233" rtl="0" eaLnBrk="1" latinLnBrk="0" hangingPunct="1">
      <a:defRPr sz="8522" kern="1200">
        <a:solidFill>
          <a:schemeClr val="tx1"/>
        </a:solidFill>
        <a:latin typeface="+mn-lt"/>
        <a:ea typeface="+mn-ea"/>
        <a:cs typeface="+mn-cs"/>
      </a:defRPr>
    </a:lvl1pPr>
    <a:lvl2pPr marL="2142117" algn="l" defTabSz="4284233" rtl="0" eaLnBrk="1" latinLnBrk="0" hangingPunct="1">
      <a:defRPr sz="8522" kern="1200">
        <a:solidFill>
          <a:schemeClr val="tx1"/>
        </a:solidFill>
        <a:latin typeface="+mn-lt"/>
        <a:ea typeface="+mn-ea"/>
        <a:cs typeface="+mn-cs"/>
      </a:defRPr>
    </a:lvl2pPr>
    <a:lvl3pPr marL="4284233" algn="l" defTabSz="4284233" rtl="0" eaLnBrk="1" latinLnBrk="0" hangingPunct="1">
      <a:defRPr sz="8522" kern="1200">
        <a:solidFill>
          <a:schemeClr val="tx1"/>
        </a:solidFill>
        <a:latin typeface="+mn-lt"/>
        <a:ea typeface="+mn-ea"/>
        <a:cs typeface="+mn-cs"/>
      </a:defRPr>
    </a:lvl3pPr>
    <a:lvl4pPr marL="6426345" algn="l" defTabSz="4284233" rtl="0" eaLnBrk="1" latinLnBrk="0" hangingPunct="1">
      <a:defRPr sz="8522" kern="1200">
        <a:solidFill>
          <a:schemeClr val="tx1"/>
        </a:solidFill>
        <a:latin typeface="+mn-lt"/>
        <a:ea typeface="+mn-ea"/>
        <a:cs typeface="+mn-cs"/>
      </a:defRPr>
    </a:lvl4pPr>
    <a:lvl5pPr marL="8568462" algn="l" defTabSz="4284233" rtl="0" eaLnBrk="1" latinLnBrk="0" hangingPunct="1">
      <a:defRPr sz="8522" kern="1200">
        <a:solidFill>
          <a:schemeClr val="tx1"/>
        </a:solidFill>
        <a:latin typeface="+mn-lt"/>
        <a:ea typeface="+mn-ea"/>
        <a:cs typeface="+mn-cs"/>
      </a:defRPr>
    </a:lvl5pPr>
    <a:lvl6pPr marL="10710583" algn="l" defTabSz="4284233" rtl="0" eaLnBrk="1" latinLnBrk="0" hangingPunct="1">
      <a:defRPr sz="8522" kern="1200">
        <a:solidFill>
          <a:schemeClr val="tx1"/>
        </a:solidFill>
        <a:latin typeface="+mn-lt"/>
        <a:ea typeface="+mn-ea"/>
        <a:cs typeface="+mn-cs"/>
      </a:defRPr>
    </a:lvl6pPr>
    <a:lvl7pPr marL="12852695" algn="l" defTabSz="4284233" rtl="0" eaLnBrk="1" latinLnBrk="0" hangingPunct="1">
      <a:defRPr sz="8522" kern="1200">
        <a:solidFill>
          <a:schemeClr val="tx1"/>
        </a:solidFill>
        <a:latin typeface="+mn-lt"/>
        <a:ea typeface="+mn-ea"/>
        <a:cs typeface="+mn-cs"/>
      </a:defRPr>
    </a:lvl7pPr>
    <a:lvl8pPr marL="14994812" algn="l" defTabSz="4284233" rtl="0" eaLnBrk="1" latinLnBrk="0" hangingPunct="1">
      <a:defRPr sz="8522" kern="1200">
        <a:solidFill>
          <a:schemeClr val="tx1"/>
        </a:solidFill>
        <a:latin typeface="+mn-lt"/>
        <a:ea typeface="+mn-ea"/>
        <a:cs typeface="+mn-cs"/>
      </a:defRPr>
    </a:lvl8pPr>
    <a:lvl9pPr marL="17136930" algn="l" defTabSz="4284233" rtl="0" eaLnBrk="1" latinLnBrk="0" hangingPunct="1">
      <a:defRPr sz="852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764" userDrawn="1">
          <p15:clr>
            <a:srgbClr val="A4A3A4"/>
          </p15:clr>
        </p15:guide>
        <p15:guide id="3" pos="65164" userDrawn="1">
          <p15:clr>
            <a:srgbClr val="A4A3A4"/>
          </p15:clr>
        </p15:guide>
        <p15:guide id="7" pos="13800" userDrawn="1">
          <p15:clr>
            <a:srgbClr val="A4A3A4"/>
          </p15:clr>
        </p15:guide>
        <p15:guide id="8" pos="27002" userDrawn="1">
          <p15:clr>
            <a:srgbClr val="A4A3A4"/>
          </p15:clr>
        </p15:guide>
        <p15:guide id="10" pos="52624" userDrawn="1">
          <p15:clr>
            <a:srgbClr val="A4A3A4"/>
          </p15:clr>
        </p15:guide>
        <p15:guide id="12" pos="52004" userDrawn="1">
          <p15:clr>
            <a:srgbClr val="A4A3A4"/>
          </p15:clr>
        </p15:guide>
        <p15:guide id="13" pos="39815" userDrawn="1">
          <p15:clr>
            <a:srgbClr val="A4A3A4"/>
          </p15:clr>
        </p15:guide>
        <p15:guide id="14" pos="39197" userDrawn="1">
          <p15:clr>
            <a:srgbClr val="A4A3A4"/>
          </p15:clr>
        </p15:guide>
        <p15:guide id="15" orient="horz" pos="15999" userDrawn="1">
          <p15:clr>
            <a:srgbClr val="A4A3A4"/>
          </p15:clr>
        </p15:guide>
        <p15:guide id="16" orient="horz" pos="2698" userDrawn="1">
          <p15:clr>
            <a:srgbClr val="A4A3A4"/>
          </p15:clr>
        </p15:guide>
        <p15:guide id="18" pos="22554" userDrawn="1">
          <p15:clr>
            <a:srgbClr val="A4A3A4"/>
          </p15:clr>
        </p15:guide>
        <p15:guide id="19" pos="4580" userDrawn="1">
          <p15:clr>
            <a:srgbClr val="A4A3A4"/>
          </p15:clr>
        </p15:guide>
        <p15:guide id="20" pos="4886" userDrawn="1">
          <p15:clr>
            <a:srgbClr val="A4A3A4"/>
          </p15:clr>
        </p15:guide>
        <p15:guide id="21" pos="23044" userDrawn="1">
          <p15:clr>
            <a:srgbClr val="A4A3A4"/>
          </p15:clr>
        </p15:guide>
        <p15:guide id="22" pos="8968" userDrawn="1">
          <p15:clr>
            <a:srgbClr val="A4A3A4"/>
          </p15:clr>
        </p15:guide>
        <p15:guide id="23" pos="18376" userDrawn="1">
          <p15:clr>
            <a:srgbClr val="A4A3A4"/>
          </p15:clr>
        </p15:guide>
        <p15:guide id="24" pos="18005" userDrawn="1">
          <p15:clr>
            <a:srgbClr val="A4A3A4"/>
          </p15:clr>
        </p15:guide>
        <p15:guide id="25" pos="13477" userDrawn="1">
          <p15:clr>
            <a:srgbClr val="A4A3A4"/>
          </p15:clr>
        </p15:guide>
        <p15:guide id="27" pos="9280" userDrawn="1">
          <p15:clr>
            <a:srgbClr val="A4A3A4"/>
          </p15:clr>
        </p15:guide>
        <p15:guide id="28" orient="horz" pos="20274" userDrawn="1">
          <p15:clr>
            <a:srgbClr val="A4A3A4"/>
          </p15:clr>
        </p15:guide>
        <p15:guide id="29" orient="horz" pos="2074" userDrawn="1">
          <p15:clr>
            <a:srgbClr val="A4A3A4"/>
          </p15:clr>
        </p15:guide>
        <p15:guide id="30" pos="78362" userDrawn="1">
          <p15:clr>
            <a:srgbClr val="A4A3A4"/>
          </p15:clr>
        </p15:guide>
        <p15:guide id="31" pos="20947" userDrawn="1">
          <p15:clr>
            <a:srgbClr val="A4A3A4"/>
          </p15:clr>
        </p15:guide>
        <p15:guide id="32" pos="63284" userDrawn="1">
          <p15:clr>
            <a:srgbClr val="A4A3A4"/>
          </p15:clr>
        </p15:guide>
        <p15:guide id="33" pos="62538" userDrawn="1">
          <p15:clr>
            <a:srgbClr val="A4A3A4"/>
          </p15:clr>
        </p15:guide>
        <p15:guide id="34" pos="47877" userDrawn="1">
          <p15:clr>
            <a:srgbClr val="A4A3A4"/>
          </p15:clr>
        </p15:guide>
        <p15:guide id="35" pos="47132" userDrawn="1">
          <p15:clr>
            <a:srgbClr val="A4A3A4"/>
          </p15:clr>
        </p15:guide>
        <p15:guide id="36" pos="12306" userDrawn="1">
          <p15:clr>
            <a:srgbClr val="A4A3A4"/>
          </p15:clr>
        </p15:guide>
        <p15:guide id="37" pos="14038" userDrawn="1">
          <p15:clr>
            <a:srgbClr val="A4A3A4"/>
          </p15:clr>
        </p15:guide>
        <p15:guide id="38" pos="27831" userDrawn="1">
          <p15:clr>
            <a:srgbClr val="A4A3A4"/>
          </p15:clr>
        </p15:guide>
        <p15:guide id="39" pos="21140" userDrawn="1">
          <p15:clr>
            <a:srgbClr val="A4A3A4"/>
          </p15:clr>
        </p15:guide>
        <p15:guide id="41" pos="14240" userDrawn="1">
          <p15:clr>
            <a:srgbClr val="A4A3A4"/>
          </p15:clr>
        </p15:guide>
        <p15:guide id="42" pos="7357" userDrawn="1">
          <p15:clr>
            <a:srgbClr val="A4A3A4"/>
          </p15:clr>
        </p15:guide>
        <p15:guide id="43" pos="7128" userDrawn="1">
          <p15:clr>
            <a:srgbClr val="A4A3A4"/>
          </p15:clr>
        </p15:guide>
        <p15:guide id="45" orient="horz" pos="20550" userDrawn="1">
          <p15:clr>
            <a:srgbClr val="A4A3A4"/>
          </p15:clr>
        </p15:guide>
        <p15:guide id="46" orient="horz" pos="735" userDrawn="1">
          <p15:clr>
            <a:srgbClr val="A4A3A4"/>
          </p15:clr>
        </p15:guide>
        <p15:guide id="47" orient="horz" pos="3219" userDrawn="1">
          <p15:clr>
            <a:srgbClr val="A4A3A4"/>
          </p15:clr>
        </p15:guide>
        <p15:guide id="48" pos="63391" userDrawn="1">
          <p15:clr>
            <a:srgbClr val="A4A3A4"/>
          </p15:clr>
        </p15:guide>
        <p15:guide id="49" pos="51191" userDrawn="1">
          <p15:clr>
            <a:srgbClr val="A4A3A4"/>
          </p15:clr>
        </p15:guide>
        <p15:guide id="50" pos="50587" userDrawn="1">
          <p15:clr>
            <a:srgbClr val="A4A3A4"/>
          </p15:clr>
        </p15:guide>
        <p15:guide id="51" pos="19607" userDrawn="1">
          <p15:clr>
            <a:srgbClr val="A4A3A4"/>
          </p15:clr>
        </p15:guide>
        <p15:guide id="52" pos="76229" userDrawn="1">
          <p15:clr>
            <a:srgbClr val="A4A3A4"/>
          </p15:clr>
        </p15:guide>
        <p15:guide id="53" pos="13601" userDrawn="1">
          <p15:clr>
            <a:srgbClr val="A4A3A4"/>
          </p15:clr>
        </p15:guide>
        <p15:guide id="54" pos="61559" userDrawn="1">
          <p15:clr>
            <a:srgbClr val="A4A3A4"/>
          </p15:clr>
        </p15:guide>
        <p15:guide id="55" pos="60838" userDrawn="1">
          <p15:clr>
            <a:srgbClr val="A4A3A4"/>
          </p15:clr>
        </p15:guide>
        <p15:guide id="56" pos="13179" userDrawn="1">
          <p15:clr>
            <a:srgbClr val="A4A3A4"/>
          </p15:clr>
        </p15:guide>
        <p15:guide id="57" pos="7173" userDrawn="1">
          <p15:clr>
            <a:srgbClr val="A4A3A4"/>
          </p15:clr>
        </p15:guide>
        <p15:guide id="58" pos="973" userDrawn="1">
          <p15:clr>
            <a:srgbClr val="A4A3A4"/>
          </p15:clr>
        </p15:guide>
        <p15:guide id="61" pos="565" userDrawn="1">
          <p15:clr>
            <a:srgbClr val="A4A3A4"/>
          </p15:clr>
        </p15:guide>
        <p15:guide id="62" pos="20032" userDrawn="1">
          <p15:clr>
            <a:srgbClr val="A4A3A4"/>
          </p15:clr>
        </p15:guide>
        <p15:guide id="63" orient="horz" pos="43824" userDrawn="1">
          <p15:clr>
            <a:srgbClr val="A4A3A4"/>
          </p15:clr>
        </p15:guide>
        <p15:guide id="64" orient="horz" pos="40464" userDrawn="1">
          <p15:clr>
            <a:srgbClr val="A4A3A4"/>
          </p15:clr>
        </p15:guide>
        <p15:guide id="65" orient="horz" pos="5613" userDrawn="1">
          <p15:clr>
            <a:srgbClr val="A4A3A4"/>
          </p15:clr>
        </p15:guide>
        <p15:guide id="66" pos="15534" userDrawn="1">
          <p15:clr>
            <a:srgbClr val="A4A3A4"/>
          </p15:clr>
        </p15:guide>
        <p15:guide id="67" pos="69680" userDrawn="1">
          <p15:clr>
            <a:srgbClr val="A4A3A4"/>
          </p15:clr>
        </p15:guide>
        <p15:guide id="68" pos="67780" userDrawn="1">
          <p15:clr>
            <a:srgbClr val="A4A3A4"/>
          </p15:clr>
        </p15:guide>
        <p15:guide id="69" pos="8299" userDrawn="1">
          <p15:clr>
            <a:srgbClr val="A4A3A4"/>
          </p15:clr>
        </p15:guide>
        <p15:guide id="71" pos="7842" userDrawn="1">
          <p15:clr>
            <a:srgbClr val="A4A3A4"/>
          </p15:clr>
        </p15:guide>
        <p15:guide id="72" pos="8319" userDrawn="1">
          <p15:clr>
            <a:srgbClr val="A4A3A4"/>
          </p15:clr>
        </p15:guide>
        <p15:guide id="73" pos="23532" userDrawn="1">
          <p15:clr>
            <a:srgbClr val="A4A3A4"/>
          </p15:clr>
        </p15:guide>
        <p15:guide id="75" orient="horz" pos="19821" userDrawn="1">
          <p15:clr>
            <a:srgbClr val="A4A3A4"/>
          </p15:clr>
        </p15:guide>
        <p15:guide id="76" orient="horz" pos="798" userDrawn="1">
          <p15:clr>
            <a:srgbClr val="A4A3A4"/>
          </p15:clr>
        </p15:guide>
        <p15:guide id="77" orient="horz" pos="18921" userDrawn="1">
          <p15:clr>
            <a:srgbClr val="A4A3A4"/>
          </p15:clr>
        </p15:guide>
        <p15:guide id="78" pos="31183" userDrawn="1">
          <p15:clr>
            <a:srgbClr val="A4A3A4"/>
          </p15:clr>
        </p15:guide>
        <p15:guide id="79" pos="23880" userDrawn="1">
          <p15:clr>
            <a:srgbClr val="A4A3A4"/>
          </p15:clr>
        </p15:guide>
        <p15:guide id="80" pos="15851" userDrawn="1">
          <p15:clr>
            <a:srgbClr val="A4A3A4"/>
          </p15:clr>
        </p15:guide>
        <p15:guide id="81" pos="15715" userDrawn="1">
          <p15:clr>
            <a:srgbClr val="A4A3A4"/>
          </p15:clr>
        </p15:guide>
        <p15:guide id="82" pos="15511" userDrawn="1">
          <p15:clr>
            <a:srgbClr val="A4A3A4"/>
          </p15:clr>
        </p15:guide>
        <p15:guide id="83" pos="8367" userDrawn="1">
          <p15:clr>
            <a:srgbClr val="A4A3A4"/>
          </p15:clr>
        </p15:guide>
        <p15:guide id="84" pos="805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7D394B-798A-68D4-795A-4FAC3B65FFA1}" name="Dally, Tyler US/KOP" initials="DT" userId="S::tyler.dally@cslbehring.com::02de968f-194f-4377-bd96-0fca991bd188" providerId="AD"/>
  <p188:author id="{CEE2514E-CFE3-A399-0C15-7694B82BE936}" name="Grace Eccleston" initials="GE" userId="S::grace.eccleston@bioscriptgroup.com::b6ded1a0-05df-4247-98c8-ebfe33a675af" providerId="AD"/>
  <p188:author id="{E5AB986D-AD60-0108-E054-FFFA95EDCA27}" name="Meridian" initials="M" userId="Meridian" providerId="None"/>
  <p188:author id="{299C837E-7B73-64C9-57B6-B9DF99D842A3}" name="Janeen Nuttall" initials="JN" userId="S::janeen.nuttall@bioscriptgroup.com::3fda97fc-86b1-4fb5-8908-71438dacb580" providerId="AD"/>
  <p188:author id="{6C466484-FEEC-5AD2-A126-A76D8862FBC5}" name="Meridian HealthComms" initials="MH" userId="Meridian HealthComms" providerId="None"/>
  <p188:author id="{1A59AA87-C3F5-FE80-8F5B-FEB10287AF46}" name="Bioscript" initials="BS" userId="Bioscript" providerId="None"/>
  <p188:author id="{8AD0E0E8-4C1A-2A22-CE48-DCA6DE211C5C}" name="Lucy Craggs" initials="LC" userId="S::lucy.craggs@bioscriptgroup.com::35fc5580-4b68-4dcd-89f3-905f34db5991" providerId="AD"/>
  <p188:author id="{3E8C83EF-B053-4A9D-3E35-47A66CCE6CF8}" name="Shah, Hiren US/KOP" initials="HS" userId="S::Hiren.Shah@cslbehring.com::46a08951-9459-4262-9003-05692cc943b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eridian" initials="M" lastIdx="56" clrIdx="0">
    <p:extLst>
      <p:ext uri="{19B8F6BF-5375-455C-9EA6-DF929625EA0E}">
        <p15:presenceInfo xmlns:p15="http://schemas.microsoft.com/office/powerpoint/2012/main" userId="Meridi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1F20"/>
    <a:srgbClr val="F1EFEA"/>
    <a:srgbClr val="0E56A5"/>
    <a:srgbClr val="03B3BE"/>
    <a:srgbClr val="C6D92D"/>
    <a:srgbClr val="FC1921"/>
    <a:srgbClr val="E2DFDA"/>
    <a:srgbClr val="292929"/>
    <a:srgbClr val="808285"/>
    <a:srgbClr val="7907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426" autoAdjust="0"/>
    <p:restoredTop sz="96247" autoAdjust="0"/>
  </p:normalViewPr>
  <p:slideViewPr>
    <p:cSldViewPr snapToGrid="0">
      <p:cViewPr varScale="1">
        <p:scale>
          <a:sx n="22" d="100"/>
          <a:sy n="22" d="100"/>
        </p:scale>
        <p:origin x="2106" y="270"/>
      </p:cViewPr>
      <p:guideLst>
        <p:guide orient="horz" pos="7764"/>
        <p:guide pos="65164"/>
        <p:guide pos="13800"/>
        <p:guide pos="27002"/>
        <p:guide pos="52624"/>
        <p:guide pos="52004"/>
        <p:guide pos="39815"/>
        <p:guide pos="39197"/>
        <p:guide orient="horz" pos="15999"/>
        <p:guide orient="horz" pos="2698"/>
        <p:guide pos="22554"/>
        <p:guide pos="4580"/>
        <p:guide pos="4886"/>
        <p:guide pos="23044"/>
        <p:guide pos="8968"/>
        <p:guide pos="18376"/>
        <p:guide pos="18005"/>
        <p:guide pos="13477"/>
        <p:guide pos="9280"/>
        <p:guide orient="horz" pos="20274"/>
        <p:guide orient="horz" pos="2074"/>
        <p:guide pos="78362"/>
        <p:guide pos="20947"/>
        <p:guide pos="63284"/>
        <p:guide pos="62538"/>
        <p:guide pos="47877"/>
        <p:guide pos="47132"/>
        <p:guide pos="12306"/>
        <p:guide pos="14038"/>
        <p:guide pos="27831"/>
        <p:guide pos="21140"/>
        <p:guide pos="14240"/>
        <p:guide pos="7357"/>
        <p:guide pos="7128"/>
        <p:guide orient="horz" pos="20550"/>
        <p:guide orient="horz" pos="735"/>
        <p:guide orient="horz" pos="3219"/>
        <p:guide pos="63391"/>
        <p:guide pos="51191"/>
        <p:guide pos="50587"/>
        <p:guide pos="19607"/>
        <p:guide pos="76229"/>
        <p:guide pos="13601"/>
        <p:guide pos="61559"/>
        <p:guide pos="60838"/>
        <p:guide pos="13179"/>
        <p:guide pos="7173"/>
        <p:guide pos="973"/>
        <p:guide pos="565"/>
        <p:guide pos="20032"/>
        <p:guide orient="horz" pos="43824"/>
        <p:guide orient="horz" pos="40464"/>
        <p:guide orient="horz" pos="5613"/>
        <p:guide pos="15534"/>
        <p:guide pos="69680"/>
        <p:guide pos="67780"/>
        <p:guide pos="8299"/>
        <p:guide pos="7842"/>
        <p:guide pos="8319"/>
        <p:guide pos="23532"/>
        <p:guide orient="horz" pos="19821"/>
        <p:guide orient="horz" pos="798"/>
        <p:guide orient="horz" pos="18921"/>
        <p:guide pos="31183"/>
        <p:guide pos="23880"/>
        <p:guide pos="15851"/>
        <p:guide pos="15715"/>
        <p:guide pos="15511"/>
        <p:guide pos="8367"/>
        <p:guide pos="805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Craggs" userId="35fc5580-4b68-4dcd-89f3-905f34db5991" providerId="ADAL" clId="{3E4047DF-7694-461D-BE48-9BCF8A2D9377}"/>
    <pc:docChg chg="modSld">
      <pc:chgData name="Lucy Craggs" userId="35fc5580-4b68-4dcd-89f3-905f34db5991" providerId="ADAL" clId="{3E4047DF-7694-461D-BE48-9BCF8A2D9377}" dt="2025-06-11T08:14:21.380" v="59" actId="255"/>
      <pc:docMkLst>
        <pc:docMk/>
      </pc:docMkLst>
      <pc:sldChg chg="modSp mod">
        <pc:chgData name="Lucy Craggs" userId="35fc5580-4b68-4dcd-89f3-905f34db5991" providerId="ADAL" clId="{3E4047DF-7694-461D-BE48-9BCF8A2D9377}" dt="2025-06-11T08:14:21.380" v="59" actId="255"/>
        <pc:sldMkLst>
          <pc:docMk/>
          <pc:sldMk cId="3733325855" sldId="256"/>
        </pc:sldMkLst>
        <pc:graphicFrameChg chg="modGraphic">
          <ac:chgData name="Lucy Craggs" userId="35fc5580-4b68-4dcd-89f3-905f34db5991" providerId="ADAL" clId="{3E4047DF-7694-461D-BE48-9BCF8A2D9377}" dt="2025-06-11T08:14:21.380" v="59" actId="255"/>
          <ac:graphicFrameMkLst>
            <pc:docMk/>
            <pc:sldMk cId="3733325855" sldId="256"/>
            <ac:graphicFrameMk id="29" creationId="{9CF48FD9-01A5-5756-5975-6F8C7ACEF62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49177429266758"/>
          <c:y val="0.10511169398019664"/>
          <c:w val="0.89750822570733246"/>
          <c:h val="0.73762303371331062"/>
        </c:manualLayout>
      </c:layout>
      <c:barChart>
        <c:barDir val="col"/>
        <c:grouping val="clustered"/>
        <c:varyColors val="0"/>
        <c:ser>
          <c:idx val="0"/>
          <c:order val="0"/>
          <c:spPr>
            <a:solidFill>
              <a:srgbClr val="03B3BE"/>
            </a:solidFill>
            <a:ln>
              <a:noFill/>
            </a:ln>
            <a:effectLst/>
          </c:spPr>
          <c:invertIfNegative val="0"/>
          <c:dPt>
            <c:idx val="0"/>
            <c:invertIfNegative val="0"/>
            <c:bubble3D val="0"/>
            <c:spPr>
              <a:solidFill>
                <a:srgbClr val="03B3BE"/>
              </a:solidFill>
              <a:ln>
                <a:noFill/>
              </a:ln>
              <a:effectLst/>
            </c:spPr>
            <c:extLst>
              <c:ext xmlns:c16="http://schemas.microsoft.com/office/drawing/2014/chart" uri="{C3380CC4-5D6E-409C-BE32-E72D297353CC}">
                <c16:uniqueId val="{00000001-078C-4F93-B25E-BF8C1AF6EEC5}"/>
              </c:ext>
            </c:extLst>
          </c:dPt>
          <c:dPt>
            <c:idx val="1"/>
            <c:invertIfNegative val="0"/>
            <c:bubble3D val="0"/>
            <c:spPr>
              <a:solidFill>
                <a:srgbClr val="03B3BE"/>
              </a:solidFill>
              <a:ln>
                <a:noFill/>
              </a:ln>
              <a:effectLst/>
            </c:spPr>
            <c:extLst>
              <c:ext xmlns:c16="http://schemas.microsoft.com/office/drawing/2014/chart" uri="{C3380CC4-5D6E-409C-BE32-E72D297353CC}">
                <c16:uniqueId val="{00000003-078C-4F93-B25E-BF8C1AF6EEC5}"/>
              </c:ext>
            </c:extLst>
          </c:dPt>
          <c:dPt>
            <c:idx val="2"/>
            <c:invertIfNegative val="0"/>
            <c:bubble3D val="0"/>
            <c:spPr>
              <a:solidFill>
                <a:srgbClr val="03B3BE"/>
              </a:solidFill>
              <a:ln>
                <a:noFill/>
              </a:ln>
              <a:effectLst/>
            </c:spPr>
            <c:extLst>
              <c:ext xmlns:c16="http://schemas.microsoft.com/office/drawing/2014/chart" uri="{C3380CC4-5D6E-409C-BE32-E72D297353CC}">
                <c16:uniqueId val="{00000005-078C-4F93-B25E-BF8C1AF6EEC5}"/>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solidFill>
                    <a:latin typeface="Montserrat" panose="00000500000000000000" pitchFamily="50"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f>Sheet1!$B$3:$D$3</c:f>
                <c:numCache>
                  <c:formatCode>General</c:formatCode>
                  <c:ptCount val="3"/>
                  <c:pt idx="0">
                    <c:v>14.9</c:v>
                  </c:pt>
                  <c:pt idx="1">
                    <c:v>10</c:v>
                  </c:pt>
                  <c:pt idx="2">
                    <c:v>10.162000000000001</c:v>
                  </c:pt>
                </c:numCache>
              </c:numRef>
            </c:plus>
            <c:minus>
              <c:numRef>
                <c:f>Sheet1!$B$3:$D$3</c:f>
                <c:numCache>
                  <c:formatCode>General</c:formatCode>
                  <c:ptCount val="3"/>
                  <c:pt idx="0">
                    <c:v>14.9</c:v>
                  </c:pt>
                  <c:pt idx="1">
                    <c:v>10</c:v>
                  </c:pt>
                  <c:pt idx="2">
                    <c:v>10.162000000000001</c:v>
                  </c:pt>
                </c:numCache>
              </c:numRef>
            </c:minus>
            <c:spPr>
              <a:noFill/>
              <a:ln w="19050" cap="flat" cmpd="sng" algn="ctr">
                <a:solidFill>
                  <a:schemeClr val="tx1">
                    <a:lumMod val="50000"/>
                    <a:lumOff val="50000"/>
                  </a:schemeClr>
                </a:solidFill>
                <a:round/>
              </a:ln>
              <a:effectLst/>
            </c:spPr>
          </c:errBars>
          <c:cat>
            <c:strRef>
              <c:f>Sheet1!$B$1:$C$1</c:f>
              <c:strCache>
                <c:ptCount val="2"/>
                <c:pt idx="0">
                  <c:v>&lt;18 years
</c:v>
                </c:pt>
                <c:pt idx="1">
                  <c:v>≥18 years
</c:v>
                </c:pt>
              </c:strCache>
            </c:strRef>
          </c:cat>
          <c:val>
            <c:numRef>
              <c:f>Sheet1!$B$2:$C$2</c:f>
              <c:numCache>
                <c:formatCode>General</c:formatCode>
                <c:ptCount val="2"/>
                <c:pt idx="0">
                  <c:v>59.3</c:v>
                </c:pt>
                <c:pt idx="1">
                  <c:v>50</c:v>
                </c:pt>
              </c:numCache>
            </c:numRef>
          </c:val>
          <c:extLst>
            <c:ext xmlns:c16="http://schemas.microsoft.com/office/drawing/2014/chart" uri="{C3380CC4-5D6E-409C-BE32-E72D297353CC}">
              <c16:uniqueId val="{00000006-078C-4F93-B25E-BF8C1AF6EEC5}"/>
            </c:ext>
          </c:extLst>
        </c:ser>
        <c:dLbls>
          <c:dLblPos val="inEnd"/>
          <c:showLegendKey val="0"/>
          <c:showVal val="1"/>
          <c:showCatName val="0"/>
          <c:showSerName val="0"/>
          <c:showPercent val="0"/>
          <c:showBubbleSize val="0"/>
        </c:dLbls>
        <c:gapWidth val="89"/>
        <c:overlap val="-27"/>
        <c:axId val="871653040"/>
        <c:axId val="35710400"/>
      </c:barChart>
      <c:catAx>
        <c:axId val="87165304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t" anchorCtr="0"/>
          <a:lstStyle/>
          <a:p>
            <a:pPr>
              <a:lnSpc>
                <a:spcPts val="2600"/>
              </a:lnSpc>
              <a:defRPr sz="2800" b="1" i="0" u="none" strike="noStrike" kern="1200" baseline="0">
                <a:solidFill>
                  <a:schemeClr val="tx1"/>
                </a:solidFill>
                <a:latin typeface="Montserrat" panose="00000500000000000000" pitchFamily="50" charset="0"/>
                <a:ea typeface="+mn-ea"/>
                <a:cs typeface="+mn-cs"/>
              </a:defRPr>
            </a:pPr>
            <a:endParaRPr lang="en-US"/>
          </a:p>
        </c:txPr>
        <c:crossAx val="35710400"/>
        <c:crosses val="autoZero"/>
        <c:auto val="1"/>
        <c:lblAlgn val="ctr"/>
        <c:lblOffset val="100"/>
        <c:noMultiLvlLbl val="0"/>
      </c:catAx>
      <c:valAx>
        <c:axId val="35710400"/>
        <c:scaling>
          <c:orientation val="minMax"/>
          <c:max val="100"/>
          <c:min val="0"/>
        </c:scaling>
        <c:delete val="0"/>
        <c:axPos val="l"/>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800" b="1" i="0" u="none" strike="noStrike" kern="1200" baseline="0">
                <a:solidFill>
                  <a:schemeClr val="tx1"/>
                </a:solidFill>
                <a:latin typeface="Montserrat" panose="00000500000000000000" pitchFamily="50" charset="0"/>
                <a:ea typeface="+mn-ea"/>
                <a:cs typeface="+mn-cs"/>
              </a:defRPr>
            </a:pPr>
            <a:endParaRPr lang="en-US"/>
          </a:p>
        </c:txPr>
        <c:crossAx val="871653040"/>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solidFill>
            <a:schemeClr val="tx1"/>
          </a:solidFill>
          <a:latin typeface="Montserrat" panose="00000500000000000000" pitchFamily="50"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49177429266758"/>
          <c:y val="0.10511169398019664"/>
          <c:w val="0.89750822570733246"/>
          <c:h val="0.69051747971620225"/>
        </c:manualLayout>
      </c:layout>
      <c:barChart>
        <c:barDir val="col"/>
        <c:grouping val="clustered"/>
        <c:varyColors val="0"/>
        <c:ser>
          <c:idx val="0"/>
          <c:order val="0"/>
          <c:spPr>
            <a:solidFill>
              <a:srgbClr val="0E56A5"/>
            </a:solidFill>
            <a:ln>
              <a:noFill/>
            </a:ln>
            <a:effectLst/>
          </c:spPr>
          <c:invertIfNegative val="0"/>
          <c:dPt>
            <c:idx val="0"/>
            <c:invertIfNegative val="0"/>
            <c:bubble3D val="0"/>
            <c:spPr>
              <a:solidFill>
                <a:srgbClr val="0E56A5"/>
              </a:solidFill>
              <a:ln>
                <a:noFill/>
              </a:ln>
              <a:effectLst/>
            </c:spPr>
            <c:extLst>
              <c:ext xmlns:c16="http://schemas.microsoft.com/office/drawing/2014/chart" uri="{C3380CC4-5D6E-409C-BE32-E72D297353CC}">
                <c16:uniqueId val="{00000001-36C9-4E28-8FDC-0398F15DEB03}"/>
              </c:ext>
            </c:extLst>
          </c:dPt>
          <c:dPt>
            <c:idx val="1"/>
            <c:invertIfNegative val="0"/>
            <c:bubble3D val="0"/>
            <c:spPr>
              <a:solidFill>
                <a:srgbClr val="0E56A5"/>
              </a:solidFill>
              <a:ln>
                <a:noFill/>
              </a:ln>
              <a:effectLst/>
            </c:spPr>
            <c:extLst>
              <c:ext xmlns:c16="http://schemas.microsoft.com/office/drawing/2014/chart" uri="{C3380CC4-5D6E-409C-BE32-E72D297353CC}">
                <c16:uniqueId val="{00000003-36C9-4E28-8FDC-0398F15DEB03}"/>
              </c:ext>
            </c:extLst>
          </c:dPt>
          <c:dPt>
            <c:idx val="2"/>
            <c:invertIfNegative val="0"/>
            <c:bubble3D val="0"/>
            <c:spPr>
              <a:solidFill>
                <a:srgbClr val="0E56A5"/>
              </a:solidFill>
              <a:ln>
                <a:noFill/>
              </a:ln>
              <a:effectLst/>
            </c:spPr>
            <c:extLst>
              <c:ext xmlns:c16="http://schemas.microsoft.com/office/drawing/2014/chart" uri="{C3380CC4-5D6E-409C-BE32-E72D297353CC}">
                <c16:uniqueId val="{00000005-36C9-4E28-8FDC-0398F15DEB03}"/>
              </c:ext>
            </c:extLst>
          </c:dPt>
          <c:dLbls>
            <c:dLbl>
              <c:idx val="3"/>
              <c:layout>
                <c:manualLayout>
                  <c:x val="5.4190805399111017E-3"/>
                  <c:y val="2.808789203430292E-3"/>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tx1"/>
                      </a:solidFill>
                      <a:latin typeface="Montserrat" panose="00000500000000000000" pitchFamily="50"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6C9-4E28-8FDC-0398F15DEB03}"/>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bg1"/>
                    </a:solidFill>
                    <a:latin typeface="Montserrat" panose="00000500000000000000" pitchFamily="50"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plus"/>
            <c:errValType val="cust"/>
            <c:noEndCap val="0"/>
            <c:plus>
              <c:numRef>
                <c:f>Sheet1!$B$3:$D$3</c:f>
                <c:numCache>
                  <c:formatCode>General</c:formatCode>
                  <c:ptCount val="3"/>
                </c:numCache>
              </c:numRef>
            </c:plus>
            <c:minus>
              <c:numRef>
                <c:f>Sheet1!$B$3:$D$3</c:f>
                <c:numCache>
                  <c:formatCode>General</c:formatCode>
                  <c:ptCount val="3"/>
                </c:numCache>
              </c:numRef>
            </c:minus>
            <c:spPr>
              <a:noFill/>
              <a:ln w="19050" cap="flat" cmpd="sng" algn="ctr">
                <a:solidFill>
                  <a:schemeClr val="tx1">
                    <a:lumMod val="50000"/>
                    <a:lumOff val="50000"/>
                  </a:schemeClr>
                </a:solidFill>
                <a:round/>
              </a:ln>
              <a:effectLst/>
            </c:spPr>
          </c:errBars>
          <c:cat>
            <c:strRef>
              <c:f>Sheet1!$B$1:$E$1</c:f>
              <c:strCache>
                <c:ptCount val="4"/>
                <c:pt idx="0">
                  <c:v>Every other day</c:v>
                </c:pt>
                <c:pt idx="1">
                  <c:v>3x per week</c:v>
                </c:pt>
                <c:pt idx="2">
                  <c:v>2x per week</c:v>
                </c:pt>
                <c:pt idx="3">
                  <c:v>Every 4 days</c:v>
                </c:pt>
              </c:strCache>
            </c:strRef>
          </c:cat>
          <c:val>
            <c:numRef>
              <c:f>Sheet1!$B$2:$E$2</c:f>
              <c:numCache>
                <c:formatCode>General</c:formatCode>
                <c:ptCount val="4"/>
                <c:pt idx="0">
                  <c:v>19</c:v>
                </c:pt>
                <c:pt idx="1">
                  <c:v>28.6</c:v>
                </c:pt>
                <c:pt idx="2">
                  <c:v>47.6</c:v>
                </c:pt>
                <c:pt idx="3">
                  <c:v>4.8</c:v>
                </c:pt>
              </c:numCache>
            </c:numRef>
          </c:val>
          <c:extLst>
            <c:ext xmlns:c16="http://schemas.microsoft.com/office/drawing/2014/chart" uri="{C3380CC4-5D6E-409C-BE32-E72D297353CC}">
              <c16:uniqueId val="{00000007-36C9-4E28-8FDC-0398F15DEB03}"/>
            </c:ext>
          </c:extLst>
        </c:ser>
        <c:dLbls>
          <c:dLblPos val="inEnd"/>
          <c:showLegendKey val="0"/>
          <c:showVal val="1"/>
          <c:showCatName val="0"/>
          <c:showSerName val="0"/>
          <c:showPercent val="0"/>
          <c:showBubbleSize val="0"/>
        </c:dLbls>
        <c:gapWidth val="89"/>
        <c:overlap val="-27"/>
        <c:axId val="871653040"/>
        <c:axId val="35710400"/>
      </c:barChart>
      <c:catAx>
        <c:axId val="87165304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t" anchorCtr="0"/>
          <a:lstStyle/>
          <a:p>
            <a:pPr>
              <a:lnSpc>
                <a:spcPts val="2600"/>
              </a:lnSpc>
              <a:defRPr sz="2800" b="1" i="0" u="none" strike="noStrike" kern="1200" baseline="0">
                <a:solidFill>
                  <a:schemeClr val="tx1"/>
                </a:solidFill>
                <a:latin typeface="Montserrat" panose="00000500000000000000" pitchFamily="50" charset="0"/>
                <a:ea typeface="+mn-ea"/>
                <a:cs typeface="+mn-cs"/>
              </a:defRPr>
            </a:pPr>
            <a:endParaRPr lang="en-US"/>
          </a:p>
        </c:txPr>
        <c:crossAx val="35710400"/>
        <c:crosses val="autoZero"/>
        <c:auto val="1"/>
        <c:lblAlgn val="ctr"/>
        <c:lblOffset val="100"/>
        <c:noMultiLvlLbl val="0"/>
      </c:catAx>
      <c:valAx>
        <c:axId val="35710400"/>
        <c:scaling>
          <c:orientation val="minMax"/>
          <c:max val="100"/>
          <c:min val="0"/>
        </c:scaling>
        <c:delete val="0"/>
        <c:axPos val="l"/>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2800" b="1" i="0" u="none" strike="noStrike" kern="1200" baseline="0">
                <a:solidFill>
                  <a:schemeClr val="tx1"/>
                </a:solidFill>
                <a:latin typeface="Montserrat" panose="00000500000000000000" pitchFamily="50" charset="0"/>
                <a:ea typeface="+mn-ea"/>
                <a:cs typeface="+mn-cs"/>
              </a:defRPr>
            </a:pPr>
            <a:endParaRPr lang="en-US"/>
          </a:p>
        </c:txPr>
        <c:crossAx val="871653040"/>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solidFill>
            <a:schemeClr val="tx1"/>
          </a:solidFill>
          <a:latin typeface="Montserrat" panose="00000500000000000000" pitchFamily="50"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623697" y="0"/>
            <a:ext cx="4302231" cy="339884"/>
          </a:xfrm>
          <a:prstGeom prst="rect">
            <a:avLst/>
          </a:prstGeom>
        </p:spPr>
        <p:txBody>
          <a:bodyPr vert="horz" lIns="93177" tIns="46589" rIns="93177" bIns="46589" rtlCol="0"/>
          <a:lstStyle>
            <a:lvl1pPr algn="r">
              <a:defRPr sz="1200"/>
            </a:lvl1pPr>
          </a:lstStyle>
          <a:p>
            <a:fld id="{D4C965BF-052F-3346-8055-784BCE662953}" type="datetimeFigureOut">
              <a:rPr lang="en-US" smtClean="0"/>
              <a:t>6/11/2025</a:t>
            </a:fld>
            <a:endParaRPr lang="en-US"/>
          </a:p>
        </p:txBody>
      </p:sp>
      <p:sp>
        <p:nvSpPr>
          <p:cNvPr id="4" name="Slide Image Placeholder 3"/>
          <p:cNvSpPr>
            <a:spLocks noGrp="1" noRot="1" noChangeAspect="1"/>
          </p:cNvSpPr>
          <p:nvPr>
            <p:ph type="sldImg" idx="2"/>
          </p:nvPr>
        </p:nvSpPr>
        <p:spPr>
          <a:xfrm>
            <a:off x="2981325" y="509588"/>
            <a:ext cx="3965575" cy="254952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92823" y="3228896"/>
            <a:ext cx="7942580" cy="3058954"/>
          </a:xfrm>
          <a:prstGeom prst="rect">
            <a:avLst/>
          </a:prstGeom>
        </p:spPr>
        <p:txBody>
          <a:bodyPr vert="horz" lIns="93177" tIns="46589" rIns="93177" bIns="46589"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6456612"/>
            <a:ext cx="4302231" cy="339884"/>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623697" y="6456612"/>
            <a:ext cx="4302231" cy="339884"/>
          </a:xfrm>
          <a:prstGeom prst="rect">
            <a:avLst/>
          </a:prstGeom>
        </p:spPr>
        <p:txBody>
          <a:bodyPr vert="horz" lIns="93177" tIns="46589" rIns="93177" bIns="46589" rtlCol="0" anchor="b"/>
          <a:lstStyle>
            <a:lvl1pPr algn="r">
              <a:defRPr sz="1200"/>
            </a:lvl1pPr>
          </a:lstStyle>
          <a:p>
            <a:fld id="{C7807081-AC24-2043-B267-BC8ADA9BAF4F}" type="slidenum">
              <a:rPr lang="en-US" smtClean="0"/>
              <a:t>‹#›</a:t>
            </a:fld>
            <a:endParaRPr lang="en-US"/>
          </a:p>
        </p:txBody>
      </p:sp>
    </p:spTree>
    <p:extLst>
      <p:ext uri="{BB962C8B-B14F-4D97-AF65-F5344CB8AC3E}">
        <p14:creationId xmlns:p14="http://schemas.microsoft.com/office/powerpoint/2010/main" val="3045570584"/>
      </p:ext>
    </p:extLst>
  </p:cSld>
  <p:clrMap bg1="lt1" tx1="dk1" bg2="lt2" tx2="dk2" accent1="accent1" accent2="accent2" accent3="accent3" accent4="accent4" accent5="accent5" accent6="accent6" hlink="hlink" folHlink="folHlink"/>
  <p:notesStyle>
    <a:lvl1pPr marL="0" algn="l" defTabSz="661151" rtl="0" eaLnBrk="1" latinLnBrk="0" hangingPunct="1">
      <a:defRPr sz="1598" kern="1200">
        <a:solidFill>
          <a:schemeClr val="tx1"/>
        </a:solidFill>
        <a:latin typeface="+mn-lt"/>
        <a:ea typeface="+mn-ea"/>
        <a:cs typeface="+mn-cs"/>
      </a:defRPr>
    </a:lvl1pPr>
    <a:lvl2pPr marL="661151" algn="l" defTabSz="661151" rtl="0" eaLnBrk="1" latinLnBrk="0" hangingPunct="1">
      <a:defRPr sz="1598" kern="1200">
        <a:solidFill>
          <a:schemeClr val="tx1"/>
        </a:solidFill>
        <a:latin typeface="+mn-lt"/>
        <a:ea typeface="+mn-ea"/>
        <a:cs typeface="+mn-cs"/>
      </a:defRPr>
    </a:lvl2pPr>
    <a:lvl3pPr marL="1322301" algn="l" defTabSz="661151" rtl="0" eaLnBrk="1" latinLnBrk="0" hangingPunct="1">
      <a:defRPr sz="1598" kern="1200">
        <a:solidFill>
          <a:schemeClr val="tx1"/>
        </a:solidFill>
        <a:latin typeface="+mn-lt"/>
        <a:ea typeface="+mn-ea"/>
        <a:cs typeface="+mn-cs"/>
      </a:defRPr>
    </a:lvl3pPr>
    <a:lvl4pPr marL="1983445" algn="l" defTabSz="661151" rtl="0" eaLnBrk="1" latinLnBrk="0" hangingPunct="1">
      <a:defRPr sz="1598" kern="1200">
        <a:solidFill>
          <a:schemeClr val="tx1"/>
        </a:solidFill>
        <a:latin typeface="+mn-lt"/>
        <a:ea typeface="+mn-ea"/>
        <a:cs typeface="+mn-cs"/>
      </a:defRPr>
    </a:lvl4pPr>
    <a:lvl5pPr marL="2644591" algn="l" defTabSz="661151" rtl="0" eaLnBrk="1" latinLnBrk="0" hangingPunct="1">
      <a:defRPr sz="1598" kern="1200">
        <a:solidFill>
          <a:schemeClr val="tx1"/>
        </a:solidFill>
        <a:latin typeface="+mn-lt"/>
        <a:ea typeface="+mn-ea"/>
        <a:cs typeface="+mn-cs"/>
      </a:defRPr>
    </a:lvl5pPr>
    <a:lvl6pPr marL="3305737" algn="l" defTabSz="661151" rtl="0" eaLnBrk="1" latinLnBrk="0" hangingPunct="1">
      <a:defRPr sz="1598" kern="1200">
        <a:solidFill>
          <a:schemeClr val="tx1"/>
        </a:solidFill>
        <a:latin typeface="+mn-lt"/>
        <a:ea typeface="+mn-ea"/>
        <a:cs typeface="+mn-cs"/>
      </a:defRPr>
    </a:lvl6pPr>
    <a:lvl7pPr marL="3966881" algn="l" defTabSz="661151" rtl="0" eaLnBrk="1" latinLnBrk="0" hangingPunct="1">
      <a:defRPr sz="1598" kern="1200">
        <a:solidFill>
          <a:schemeClr val="tx1"/>
        </a:solidFill>
        <a:latin typeface="+mn-lt"/>
        <a:ea typeface="+mn-ea"/>
        <a:cs typeface="+mn-cs"/>
      </a:defRPr>
    </a:lvl7pPr>
    <a:lvl8pPr marL="4628030" algn="l" defTabSz="661151" rtl="0" eaLnBrk="1" latinLnBrk="0" hangingPunct="1">
      <a:defRPr sz="1598" kern="1200">
        <a:solidFill>
          <a:schemeClr val="tx1"/>
        </a:solidFill>
        <a:latin typeface="+mn-lt"/>
        <a:ea typeface="+mn-ea"/>
        <a:cs typeface="+mn-cs"/>
      </a:defRPr>
    </a:lvl8pPr>
    <a:lvl9pPr marL="5289176" algn="l" defTabSz="661151" rtl="0" eaLnBrk="1" latinLnBrk="0" hangingPunct="1">
      <a:defRPr sz="15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81325" y="509588"/>
            <a:ext cx="3965575" cy="25495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07081-AC24-2043-B267-BC8ADA9BAF4F}" type="slidenum">
              <a:rPr lang="en-US" smtClean="0"/>
              <a:t>1</a:t>
            </a:fld>
            <a:endParaRPr lang="en-US"/>
          </a:p>
        </p:txBody>
      </p:sp>
    </p:spTree>
    <p:extLst>
      <p:ext uri="{BB962C8B-B14F-4D97-AF65-F5344CB8AC3E}">
        <p14:creationId xmlns:p14="http://schemas.microsoft.com/office/powerpoint/2010/main" val="1788547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9997" y="10064783"/>
            <a:ext cx="42839957" cy="6944844"/>
          </a:xfrm>
        </p:spPr>
        <p:txBody>
          <a:bodyPr/>
          <a:lstStyle/>
          <a:p>
            <a:r>
              <a:rPr lang="en-GB"/>
              <a:t>Click to edit Master title style</a:t>
            </a:r>
            <a:endParaRPr lang="en-US"/>
          </a:p>
        </p:txBody>
      </p:sp>
      <p:sp>
        <p:nvSpPr>
          <p:cNvPr id="3" name="Subtitle 2"/>
          <p:cNvSpPr>
            <a:spLocks noGrp="1"/>
          </p:cNvSpPr>
          <p:nvPr>
            <p:ph type="subTitle" idx="1"/>
          </p:nvPr>
        </p:nvSpPr>
        <p:spPr>
          <a:xfrm>
            <a:off x="7559996" y="18359603"/>
            <a:ext cx="35279966" cy="8279817"/>
          </a:xfrm>
        </p:spPr>
        <p:txBody>
          <a:bodyPr/>
          <a:lstStyle>
            <a:lvl1pPr marL="0" indent="0" algn="ctr">
              <a:buNone/>
              <a:defRPr>
                <a:solidFill>
                  <a:schemeClr val="tx1">
                    <a:tint val="75000"/>
                  </a:schemeClr>
                </a:solidFill>
              </a:defRPr>
            </a:lvl1pPr>
            <a:lvl2pPr marL="1991302" indent="0" algn="ctr">
              <a:buNone/>
              <a:defRPr>
                <a:solidFill>
                  <a:schemeClr val="tx1">
                    <a:tint val="75000"/>
                  </a:schemeClr>
                </a:solidFill>
              </a:defRPr>
            </a:lvl2pPr>
            <a:lvl3pPr marL="3982604" indent="0" algn="ctr">
              <a:buNone/>
              <a:defRPr>
                <a:solidFill>
                  <a:schemeClr val="tx1">
                    <a:tint val="75000"/>
                  </a:schemeClr>
                </a:solidFill>
              </a:defRPr>
            </a:lvl3pPr>
            <a:lvl4pPr marL="5973902" indent="0" algn="ctr">
              <a:buNone/>
              <a:defRPr>
                <a:solidFill>
                  <a:schemeClr val="tx1">
                    <a:tint val="75000"/>
                  </a:schemeClr>
                </a:solidFill>
              </a:defRPr>
            </a:lvl4pPr>
            <a:lvl5pPr marL="7965208" indent="0" algn="ctr">
              <a:buNone/>
              <a:defRPr>
                <a:solidFill>
                  <a:schemeClr val="tx1">
                    <a:tint val="75000"/>
                  </a:schemeClr>
                </a:solidFill>
              </a:defRPr>
            </a:lvl5pPr>
            <a:lvl6pPr marL="9956509" indent="0" algn="ctr">
              <a:buNone/>
              <a:defRPr>
                <a:solidFill>
                  <a:schemeClr val="tx1">
                    <a:tint val="75000"/>
                  </a:schemeClr>
                </a:solidFill>
              </a:defRPr>
            </a:lvl6pPr>
            <a:lvl7pPr marL="11947811" indent="0" algn="ctr">
              <a:buNone/>
              <a:defRPr>
                <a:solidFill>
                  <a:schemeClr val="tx1">
                    <a:tint val="75000"/>
                  </a:schemeClr>
                </a:solidFill>
              </a:defRPr>
            </a:lvl7pPr>
            <a:lvl8pPr marL="13939116" indent="0" algn="ctr">
              <a:buNone/>
              <a:defRPr>
                <a:solidFill>
                  <a:schemeClr val="tx1">
                    <a:tint val="75000"/>
                  </a:schemeClr>
                </a:solidFill>
              </a:defRPr>
            </a:lvl8pPr>
            <a:lvl9pPr marL="15930421"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B78CBC3E-4E33-8740-B7B3-5751AB242608}" type="datetimeFigureOut">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884793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78CBC3E-4E33-8740-B7B3-5751AB242608}" type="datetimeFigureOut">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0429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539967" y="1297485"/>
            <a:ext cx="11339990" cy="2764439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2519999" y="1297485"/>
            <a:ext cx="33179966" cy="2764439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78CBC3E-4E33-8740-B7B3-5751AB242608}" type="datetimeFigureOut">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47137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97168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78CBC3E-4E33-8740-B7B3-5751AB242608}" type="datetimeFigureOut">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7008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1249" y="20819556"/>
            <a:ext cx="42839957" cy="6434859"/>
          </a:xfrm>
        </p:spPr>
        <p:txBody>
          <a:bodyPr anchor="t"/>
          <a:lstStyle>
            <a:lvl1pPr algn="l">
              <a:defRPr sz="17425" b="1" cap="all"/>
            </a:lvl1pPr>
          </a:lstStyle>
          <a:p>
            <a:r>
              <a:rPr lang="en-GB"/>
              <a:t>Click to edit Master title style</a:t>
            </a:r>
            <a:endParaRPr lang="en-US"/>
          </a:p>
        </p:txBody>
      </p:sp>
      <p:sp>
        <p:nvSpPr>
          <p:cNvPr id="3" name="Text Placeholder 2"/>
          <p:cNvSpPr>
            <a:spLocks noGrp="1"/>
          </p:cNvSpPr>
          <p:nvPr>
            <p:ph type="body" idx="1"/>
          </p:nvPr>
        </p:nvSpPr>
        <p:spPr>
          <a:xfrm>
            <a:off x="3981249" y="13732217"/>
            <a:ext cx="42839957" cy="7087343"/>
          </a:xfrm>
        </p:spPr>
        <p:txBody>
          <a:bodyPr anchor="b"/>
          <a:lstStyle>
            <a:lvl1pPr marL="0" indent="0">
              <a:buNone/>
              <a:defRPr sz="8711">
                <a:solidFill>
                  <a:schemeClr val="tx1">
                    <a:tint val="75000"/>
                  </a:schemeClr>
                </a:solidFill>
              </a:defRPr>
            </a:lvl1pPr>
            <a:lvl2pPr marL="1991302" indent="0">
              <a:buNone/>
              <a:defRPr sz="7840">
                <a:solidFill>
                  <a:schemeClr val="tx1">
                    <a:tint val="75000"/>
                  </a:schemeClr>
                </a:solidFill>
              </a:defRPr>
            </a:lvl2pPr>
            <a:lvl3pPr marL="3982604" indent="0">
              <a:buNone/>
              <a:defRPr sz="6969">
                <a:solidFill>
                  <a:schemeClr val="tx1">
                    <a:tint val="75000"/>
                  </a:schemeClr>
                </a:solidFill>
              </a:defRPr>
            </a:lvl3pPr>
            <a:lvl4pPr marL="5973902" indent="0">
              <a:buNone/>
              <a:defRPr sz="6099">
                <a:solidFill>
                  <a:schemeClr val="tx1">
                    <a:tint val="75000"/>
                  </a:schemeClr>
                </a:solidFill>
              </a:defRPr>
            </a:lvl4pPr>
            <a:lvl5pPr marL="7965208" indent="0">
              <a:buNone/>
              <a:defRPr sz="6099">
                <a:solidFill>
                  <a:schemeClr val="tx1">
                    <a:tint val="75000"/>
                  </a:schemeClr>
                </a:solidFill>
              </a:defRPr>
            </a:lvl5pPr>
            <a:lvl6pPr marL="9956509" indent="0">
              <a:buNone/>
              <a:defRPr sz="6099">
                <a:solidFill>
                  <a:schemeClr val="tx1">
                    <a:tint val="75000"/>
                  </a:schemeClr>
                </a:solidFill>
              </a:defRPr>
            </a:lvl6pPr>
            <a:lvl7pPr marL="11947811" indent="0">
              <a:buNone/>
              <a:defRPr sz="6099">
                <a:solidFill>
                  <a:schemeClr val="tx1">
                    <a:tint val="75000"/>
                  </a:schemeClr>
                </a:solidFill>
              </a:defRPr>
            </a:lvl7pPr>
            <a:lvl8pPr marL="13939116" indent="0">
              <a:buNone/>
              <a:defRPr sz="6099">
                <a:solidFill>
                  <a:schemeClr val="tx1">
                    <a:tint val="75000"/>
                  </a:schemeClr>
                </a:solidFill>
              </a:defRPr>
            </a:lvl8pPr>
            <a:lvl9pPr marL="15930421" indent="0">
              <a:buNone/>
              <a:defRPr sz="6099">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78CBC3E-4E33-8740-B7B3-5751AB242608}" type="datetimeFigureOut">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61092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520000" y="7559844"/>
            <a:ext cx="22259978" cy="21382031"/>
          </a:xfrm>
        </p:spPr>
        <p:txBody>
          <a:bodyPr/>
          <a:lstStyle>
            <a:lvl1pPr>
              <a:defRPr sz="12197"/>
            </a:lvl1pPr>
            <a:lvl2pPr>
              <a:defRPr sz="10456"/>
            </a:lvl2pPr>
            <a:lvl3pPr>
              <a:defRPr sz="8711"/>
            </a:lvl3pPr>
            <a:lvl4pPr>
              <a:defRPr sz="7840"/>
            </a:lvl4pPr>
            <a:lvl5pPr>
              <a:defRPr sz="7840"/>
            </a:lvl5pPr>
            <a:lvl6pPr>
              <a:defRPr sz="7840"/>
            </a:lvl6pPr>
            <a:lvl7pPr>
              <a:defRPr sz="7840"/>
            </a:lvl7pPr>
            <a:lvl8pPr>
              <a:defRPr sz="7840"/>
            </a:lvl8pPr>
            <a:lvl9pPr>
              <a:defRPr sz="784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25619975" y="7559844"/>
            <a:ext cx="22259978" cy="21382031"/>
          </a:xfrm>
        </p:spPr>
        <p:txBody>
          <a:bodyPr/>
          <a:lstStyle>
            <a:lvl1pPr>
              <a:defRPr sz="12197"/>
            </a:lvl1pPr>
            <a:lvl2pPr>
              <a:defRPr sz="10456"/>
            </a:lvl2pPr>
            <a:lvl3pPr>
              <a:defRPr sz="8711"/>
            </a:lvl3pPr>
            <a:lvl4pPr>
              <a:defRPr sz="7840"/>
            </a:lvl4pPr>
            <a:lvl5pPr>
              <a:defRPr sz="7840"/>
            </a:lvl5pPr>
            <a:lvl6pPr>
              <a:defRPr sz="7840"/>
            </a:lvl6pPr>
            <a:lvl7pPr>
              <a:defRPr sz="7840"/>
            </a:lvl7pPr>
            <a:lvl8pPr>
              <a:defRPr sz="7840"/>
            </a:lvl8pPr>
            <a:lvl9pPr>
              <a:defRPr sz="784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B78CBC3E-4E33-8740-B7B3-5751AB242608}" type="datetimeFigureOut">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535273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2520002" y="7252350"/>
            <a:ext cx="22268727" cy="3022434"/>
          </a:xfrm>
        </p:spPr>
        <p:txBody>
          <a:bodyPr anchor="b"/>
          <a:lstStyle>
            <a:lvl1pPr marL="0" indent="0">
              <a:buNone/>
              <a:defRPr sz="10456" b="1"/>
            </a:lvl1pPr>
            <a:lvl2pPr marL="1991302" indent="0">
              <a:buNone/>
              <a:defRPr sz="8711" b="1"/>
            </a:lvl2pPr>
            <a:lvl3pPr marL="3982604" indent="0">
              <a:buNone/>
              <a:defRPr sz="7840" b="1"/>
            </a:lvl3pPr>
            <a:lvl4pPr marL="5973902" indent="0">
              <a:buNone/>
              <a:defRPr sz="6969" b="1"/>
            </a:lvl4pPr>
            <a:lvl5pPr marL="7965208" indent="0">
              <a:buNone/>
              <a:defRPr sz="6969" b="1"/>
            </a:lvl5pPr>
            <a:lvl6pPr marL="9956509" indent="0">
              <a:buNone/>
              <a:defRPr sz="6969" b="1"/>
            </a:lvl6pPr>
            <a:lvl7pPr marL="11947811" indent="0">
              <a:buNone/>
              <a:defRPr sz="6969" b="1"/>
            </a:lvl7pPr>
            <a:lvl8pPr marL="13939116" indent="0">
              <a:buNone/>
              <a:defRPr sz="6969" b="1"/>
            </a:lvl8pPr>
            <a:lvl9pPr marL="15930421" indent="0">
              <a:buNone/>
              <a:defRPr sz="6969" b="1"/>
            </a:lvl9pPr>
          </a:lstStyle>
          <a:p>
            <a:pPr lvl="0"/>
            <a:r>
              <a:rPr lang="en-GB"/>
              <a:t>Click to edit Master text styles</a:t>
            </a:r>
          </a:p>
        </p:txBody>
      </p:sp>
      <p:sp>
        <p:nvSpPr>
          <p:cNvPr id="4" name="Content Placeholder 3"/>
          <p:cNvSpPr>
            <a:spLocks noGrp="1"/>
          </p:cNvSpPr>
          <p:nvPr>
            <p:ph sz="half" idx="2"/>
          </p:nvPr>
        </p:nvSpPr>
        <p:spPr>
          <a:xfrm>
            <a:off x="2520002" y="10274779"/>
            <a:ext cx="22268727" cy="18667095"/>
          </a:xfrm>
        </p:spPr>
        <p:txBody>
          <a:bodyPr/>
          <a:lstStyle>
            <a:lvl1pPr>
              <a:defRPr sz="10456"/>
            </a:lvl1pPr>
            <a:lvl2pPr>
              <a:defRPr sz="8711"/>
            </a:lvl2pPr>
            <a:lvl3pPr>
              <a:defRPr sz="7840"/>
            </a:lvl3pPr>
            <a:lvl4pPr>
              <a:defRPr sz="6969"/>
            </a:lvl4pPr>
            <a:lvl5pPr>
              <a:defRPr sz="6969"/>
            </a:lvl5pPr>
            <a:lvl6pPr>
              <a:defRPr sz="6969"/>
            </a:lvl6pPr>
            <a:lvl7pPr>
              <a:defRPr sz="6969"/>
            </a:lvl7pPr>
            <a:lvl8pPr>
              <a:defRPr sz="6969"/>
            </a:lvl8pPr>
            <a:lvl9pPr>
              <a:defRPr sz="696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25602492" y="7252350"/>
            <a:ext cx="22277481" cy="3022434"/>
          </a:xfrm>
        </p:spPr>
        <p:txBody>
          <a:bodyPr anchor="b"/>
          <a:lstStyle>
            <a:lvl1pPr marL="0" indent="0">
              <a:buNone/>
              <a:defRPr sz="10456" b="1"/>
            </a:lvl1pPr>
            <a:lvl2pPr marL="1991302" indent="0">
              <a:buNone/>
              <a:defRPr sz="8711" b="1"/>
            </a:lvl2pPr>
            <a:lvl3pPr marL="3982604" indent="0">
              <a:buNone/>
              <a:defRPr sz="7840" b="1"/>
            </a:lvl3pPr>
            <a:lvl4pPr marL="5973902" indent="0">
              <a:buNone/>
              <a:defRPr sz="6969" b="1"/>
            </a:lvl4pPr>
            <a:lvl5pPr marL="7965208" indent="0">
              <a:buNone/>
              <a:defRPr sz="6969" b="1"/>
            </a:lvl5pPr>
            <a:lvl6pPr marL="9956509" indent="0">
              <a:buNone/>
              <a:defRPr sz="6969" b="1"/>
            </a:lvl6pPr>
            <a:lvl7pPr marL="11947811" indent="0">
              <a:buNone/>
              <a:defRPr sz="6969" b="1"/>
            </a:lvl7pPr>
            <a:lvl8pPr marL="13939116" indent="0">
              <a:buNone/>
              <a:defRPr sz="6969" b="1"/>
            </a:lvl8pPr>
            <a:lvl9pPr marL="15930421" indent="0">
              <a:buNone/>
              <a:defRPr sz="6969" b="1"/>
            </a:lvl9pPr>
          </a:lstStyle>
          <a:p>
            <a:pPr lvl="0"/>
            <a:r>
              <a:rPr lang="en-GB"/>
              <a:t>Click to edit Master text styles</a:t>
            </a:r>
          </a:p>
        </p:txBody>
      </p:sp>
      <p:sp>
        <p:nvSpPr>
          <p:cNvPr id="6" name="Content Placeholder 5"/>
          <p:cNvSpPr>
            <a:spLocks noGrp="1"/>
          </p:cNvSpPr>
          <p:nvPr>
            <p:ph sz="quarter" idx="4"/>
          </p:nvPr>
        </p:nvSpPr>
        <p:spPr>
          <a:xfrm>
            <a:off x="25602492" y="10274779"/>
            <a:ext cx="22277481" cy="18667095"/>
          </a:xfrm>
        </p:spPr>
        <p:txBody>
          <a:bodyPr/>
          <a:lstStyle>
            <a:lvl1pPr>
              <a:defRPr sz="10456"/>
            </a:lvl1pPr>
            <a:lvl2pPr>
              <a:defRPr sz="8711"/>
            </a:lvl2pPr>
            <a:lvl3pPr>
              <a:defRPr sz="7840"/>
            </a:lvl3pPr>
            <a:lvl4pPr>
              <a:defRPr sz="6969"/>
            </a:lvl4pPr>
            <a:lvl5pPr>
              <a:defRPr sz="6969"/>
            </a:lvl5pPr>
            <a:lvl6pPr>
              <a:defRPr sz="6969"/>
            </a:lvl6pPr>
            <a:lvl7pPr>
              <a:defRPr sz="6969"/>
            </a:lvl7pPr>
            <a:lvl8pPr>
              <a:defRPr sz="6969"/>
            </a:lvl8pPr>
            <a:lvl9pPr>
              <a:defRPr sz="696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B78CBC3E-4E33-8740-B7B3-5751AB242608}" type="datetimeFigureOut">
              <a:t>6/11/2025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3355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B78CBC3E-4E33-8740-B7B3-5751AB242608}" type="datetimeFigureOut">
              <a:t>6/11/2025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2400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CBC3E-4E33-8740-B7B3-5751AB242608}" type="datetimeFigureOut">
              <a:t>6/11/2025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5043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20007" y="1289977"/>
            <a:ext cx="16581234" cy="5489883"/>
          </a:xfrm>
        </p:spPr>
        <p:txBody>
          <a:bodyPr anchor="b"/>
          <a:lstStyle>
            <a:lvl1pPr algn="l">
              <a:defRPr sz="8711" b="1"/>
            </a:lvl1pPr>
          </a:lstStyle>
          <a:p>
            <a:r>
              <a:rPr lang="en-GB"/>
              <a:t>Click to edit Master title style</a:t>
            </a:r>
            <a:endParaRPr lang="en-US"/>
          </a:p>
        </p:txBody>
      </p:sp>
      <p:sp>
        <p:nvSpPr>
          <p:cNvPr id="3" name="Content Placeholder 2"/>
          <p:cNvSpPr>
            <a:spLocks noGrp="1"/>
          </p:cNvSpPr>
          <p:nvPr>
            <p:ph idx="1"/>
          </p:nvPr>
        </p:nvSpPr>
        <p:spPr>
          <a:xfrm>
            <a:off x="19704986" y="1289987"/>
            <a:ext cx="28174974" cy="27651893"/>
          </a:xfrm>
        </p:spPr>
        <p:txBody>
          <a:bodyPr/>
          <a:lstStyle>
            <a:lvl1pPr>
              <a:defRPr sz="13940"/>
            </a:lvl1pPr>
            <a:lvl2pPr>
              <a:defRPr sz="12197"/>
            </a:lvl2pPr>
            <a:lvl3pPr>
              <a:defRPr sz="10456"/>
            </a:lvl3pPr>
            <a:lvl4pPr>
              <a:defRPr sz="8711"/>
            </a:lvl4pPr>
            <a:lvl5pPr>
              <a:defRPr sz="8711"/>
            </a:lvl5pPr>
            <a:lvl6pPr>
              <a:defRPr sz="8711"/>
            </a:lvl6pPr>
            <a:lvl7pPr>
              <a:defRPr sz="8711"/>
            </a:lvl7pPr>
            <a:lvl8pPr>
              <a:defRPr sz="8711"/>
            </a:lvl8pPr>
            <a:lvl9pPr>
              <a:defRPr sz="8711"/>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2520007" y="6779868"/>
            <a:ext cx="16581234" cy="22162013"/>
          </a:xfrm>
        </p:spPr>
        <p:txBody>
          <a:bodyPr/>
          <a:lstStyle>
            <a:lvl1pPr marL="0" indent="0">
              <a:buNone/>
              <a:defRPr sz="6099"/>
            </a:lvl1pPr>
            <a:lvl2pPr marL="1991302" indent="0">
              <a:buNone/>
              <a:defRPr sz="5228"/>
            </a:lvl2pPr>
            <a:lvl3pPr marL="3982604" indent="0">
              <a:buNone/>
              <a:defRPr sz="4356"/>
            </a:lvl3pPr>
            <a:lvl4pPr marL="5973902" indent="0">
              <a:buNone/>
              <a:defRPr sz="3921"/>
            </a:lvl4pPr>
            <a:lvl5pPr marL="7965208" indent="0">
              <a:buNone/>
              <a:defRPr sz="3921"/>
            </a:lvl5pPr>
            <a:lvl6pPr marL="9956509" indent="0">
              <a:buNone/>
              <a:defRPr sz="3921"/>
            </a:lvl6pPr>
            <a:lvl7pPr marL="11947811" indent="0">
              <a:buNone/>
              <a:defRPr sz="3921"/>
            </a:lvl7pPr>
            <a:lvl8pPr marL="13939116" indent="0">
              <a:buNone/>
              <a:defRPr sz="3921"/>
            </a:lvl8pPr>
            <a:lvl9pPr marL="15930421" indent="0">
              <a:buNone/>
              <a:defRPr sz="3921"/>
            </a:lvl9pPr>
          </a:lstStyle>
          <a:p>
            <a:pPr lvl="0"/>
            <a:r>
              <a:rPr lang="en-GB"/>
              <a:t>Click to edit Master text styles</a:t>
            </a:r>
          </a:p>
        </p:txBody>
      </p:sp>
      <p:sp>
        <p:nvSpPr>
          <p:cNvPr id="5" name="Date Placeholder 4"/>
          <p:cNvSpPr>
            <a:spLocks noGrp="1"/>
          </p:cNvSpPr>
          <p:nvPr>
            <p:ph type="dt" sz="half" idx="10"/>
          </p:nvPr>
        </p:nvSpPr>
        <p:spPr/>
        <p:txBody>
          <a:bodyPr/>
          <a:lstStyle/>
          <a:p>
            <a:fld id="{B78CBC3E-4E33-8740-B7B3-5751AB242608}" type="datetimeFigureOut">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77751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8749" y="22679507"/>
            <a:ext cx="30239970" cy="2677440"/>
          </a:xfrm>
        </p:spPr>
        <p:txBody>
          <a:bodyPr anchor="b"/>
          <a:lstStyle>
            <a:lvl1pPr algn="l">
              <a:defRPr sz="8711" b="1"/>
            </a:lvl1pPr>
          </a:lstStyle>
          <a:p>
            <a:r>
              <a:rPr lang="en-GB"/>
              <a:t>Click to edit Master title style</a:t>
            </a:r>
            <a:endParaRPr lang="en-US"/>
          </a:p>
        </p:txBody>
      </p:sp>
      <p:sp>
        <p:nvSpPr>
          <p:cNvPr id="3" name="Picture Placeholder 2"/>
          <p:cNvSpPr>
            <a:spLocks noGrp="1"/>
          </p:cNvSpPr>
          <p:nvPr>
            <p:ph type="pic" idx="1"/>
          </p:nvPr>
        </p:nvSpPr>
        <p:spPr>
          <a:xfrm>
            <a:off x="9878749" y="2894937"/>
            <a:ext cx="30239970" cy="19439573"/>
          </a:xfrm>
        </p:spPr>
        <p:txBody>
          <a:bodyPr/>
          <a:lstStyle>
            <a:lvl1pPr marL="0" indent="0">
              <a:buNone/>
              <a:defRPr sz="13940"/>
            </a:lvl1pPr>
            <a:lvl2pPr marL="1991302" indent="0">
              <a:buNone/>
              <a:defRPr sz="12197"/>
            </a:lvl2pPr>
            <a:lvl3pPr marL="3982604" indent="0">
              <a:buNone/>
              <a:defRPr sz="10456"/>
            </a:lvl3pPr>
            <a:lvl4pPr marL="5973902" indent="0">
              <a:buNone/>
              <a:defRPr sz="8711"/>
            </a:lvl4pPr>
            <a:lvl5pPr marL="7965208" indent="0">
              <a:buNone/>
              <a:defRPr sz="8711"/>
            </a:lvl5pPr>
            <a:lvl6pPr marL="9956509" indent="0">
              <a:buNone/>
              <a:defRPr sz="8711"/>
            </a:lvl6pPr>
            <a:lvl7pPr marL="11947811" indent="0">
              <a:buNone/>
              <a:defRPr sz="8711"/>
            </a:lvl7pPr>
            <a:lvl8pPr marL="13939116" indent="0">
              <a:buNone/>
              <a:defRPr sz="8711"/>
            </a:lvl8pPr>
            <a:lvl9pPr marL="15930421" indent="0">
              <a:buNone/>
              <a:defRPr sz="8711"/>
            </a:lvl9pPr>
          </a:lstStyle>
          <a:p>
            <a:endParaRPr lang="en-US"/>
          </a:p>
        </p:txBody>
      </p:sp>
      <p:sp>
        <p:nvSpPr>
          <p:cNvPr id="4" name="Text Placeholder 3"/>
          <p:cNvSpPr>
            <a:spLocks noGrp="1"/>
          </p:cNvSpPr>
          <p:nvPr>
            <p:ph type="body" sz="half" idx="2"/>
          </p:nvPr>
        </p:nvSpPr>
        <p:spPr>
          <a:xfrm>
            <a:off x="9878749" y="25356947"/>
            <a:ext cx="30239970" cy="3802416"/>
          </a:xfrm>
        </p:spPr>
        <p:txBody>
          <a:bodyPr/>
          <a:lstStyle>
            <a:lvl1pPr marL="0" indent="0">
              <a:buNone/>
              <a:defRPr sz="6099"/>
            </a:lvl1pPr>
            <a:lvl2pPr marL="1991302" indent="0">
              <a:buNone/>
              <a:defRPr sz="5228"/>
            </a:lvl2pPr>
            <a:lvl3pPr marL="3982604" indent="0">
              <a:buNone/>
              <a:defRPr sz="4356"/>
            </a:lvl3pPr>
            <a:lvl4pPr marL="5973902" indent="0">
              <a:buNone/>
              <a:defRPr sz="3921"/>
            </a:lvl4pPr>
            <a:lvl5pPr marL="7965208" indent="0">
              <a:buNone/>
              <a:defRPr sz="3921"/>
            </a:lvl5pPr>
            <a:lvl6pPr marL="9956509" indent="0">
              <a:buNone/>
              <a:defRPr sz="3921"/>
            </a:lvl6pPr>
            <a:lvl7pPr marL="11947811" indent="0">
              <a:buNone/>
              <a:defRPr sz="3921"/>
            </a:lvl7pPr>
            <a:lvl8pPr marL="13939116" indent="0">
              <a:buNone/>
              <a:defRPr sz="3921"/>
            </a:lvl8pPr>
            <a:lvl9pPr marL="15930421" indent="0">
              <a:buNone/>
              <a:defRPr sz="3921"/>
            </a:lvl9pPr>
          </a:lstStyle>
          <a:p>
            <a:pPr lvl="0"/>
            <a:r>
              <a:rPr lang="en-GB"/>
              <a:t>Click to edit Master text styles</a:t>
            </a:r>
          </a:p>
        </p:txBody>
      </p:sp>
      <p:sp>
        <p:nvSpPr>
          <p:cNvPr id="5" name="Date Placeholder 4"/>
          <p:cNvSpPr>
            <a:spLocks noGrp="1"/>
          </p:cNvSpPr>
          <p:nvPr>
            <p:ph type="dt" sz="half" idx="10"/>
          </p:nvPr>
        </p:nvSpPr>
        <p:spPr/>
        <p:txBody>
          <a:bodyPr/>
          <a:lstStyle/>
          <a:p>
            <a:fld id="{B78CBC3E-4E33-8740-B7B3-5751AB242608}" type="datetimeFigureOut">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770039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EFE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9997" y="1297480"/>
            <a:ext cx="45359957" cy="5399883"/>
          </a:xfrm>
          <a:prstGeom prst="rect">
            <a:avLst/>
          </a:prstGeom>
        </p:spPr>
        <p:txBody>
          <a:bodyPr vert="horz" lIns="182851" tIns="91424" rIns="182851" bIns="91424"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2519997" y="7559844"/>
            <a:ext cx="45359957" cy="21382031"/>
          </a:xfrm>
          <a:prstGeom prst="rect">
            <a:avLst/>
          </a:prstGeom>
        </p:spPr>
        <p:txBody>
          <a:bodyPr vert="horz" lIns="182851" tIns="91424" rIns="182851" bIns="91424"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2519998" y="30029354"/>
            <a:ext cx="11759988" cy="1724963"/>
          </a:xfrm>
          <a:prstGeom prst="rect">
            <a:avLst/>
          </a:prstGeom>
        </p:spPr>
        <p:txBody>
          <a:bodyPr vert="horz" lIns="182851" tIns="91424" rIns="182851" bIns="91424" rtlCol="0" anchor="ctr"/>
          <a:lstStyle>
            <a:lvl1pPr algn="l">
              <a:defRPr sz="5228">
                <a:solidFill>
                  <a:schemeClr val="tx1">
                    <a:tint val="75000"/>
                  </a:schemeClr>
                </a:solidFill>
              </a:defRPr>
            </a:lvl1pPr>
          </a:lstStyle>
          <a:p>
            <a:fld id="{B78CBC3E-4E33-8740-B7B3-5751AB242608}" type="datetimeFigureOut">
              <a:t>6/11/2025</a:t>
            </a:fld>
            <a:endParaRPr lang="en-US"/>
          </a:p>
        </p:txBody>
      </p:sp>
      <p:sp>
        <p:nvSpPr>
          <p:cNvPr id="5" name="Footer Placeholder 4"/>
          <p:cNvSpPr>
            <a:spLocks noGrp="1"/>
          </p:cNvSpPr>
          <p:nvPr>
            <p:ph type="ftr" sz="quarter" idx="3"/>
          </p:nvPr>
        </p:nvSpPr>
        <p:spPr>
          <a:xfrm>
            <a:off x="17219985" y="30029354"/>
            <a:ext cx="15959985" cy="1724963"/>
          </a:xfrm>
          <a:prstGeom prst="rect">
            <a:avLst/>
          </a:prstGeom>
        </p:spPr>
        <p:txBody>
          <a:bodyPr vert="horz" lIns="182851" tIns="91424" rIns="182851" bIns="91424" rtlCol="0" anchor="ctr"/>
          <a:lstStyle>
            <a:lvl1pPr algn="ctr">
              <a:defRPr sz="522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19968" y="30029354"/>
            <a:ext cx="11759988" cy="1724963"/>
          </a:xfrm>
          <a:prstGeom prst="rect">
            <a:avLst/>
          </a:prstGeom>
        </p:spPr>
        <p:txBody>
          <a:bodyPr vert="horz" lIns="182851" tIns="91424" rIns="182851" bIns="91424" rtlCol="0" anchor="ctr"/>
          <a:lstStyle>
            <a:lvl1pPr algn="r">
              <a:defRPr sz="5228">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114251896"/>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Lst>
  <p:txStyles>
    <p:titleStyle>
      <a:lvl1pPr algn="ctr" defTabSz="1991302" rtl="0" eaLnBrk="1" latinLnBrk="0" hangingPunct="1">
        <a:spcBef>
          <a:spcPct val="0"/>
        </a:spcBef>
        <a:buNone/>
        <a:defRPr sz="19168" kern="1200">
          <a:solidFill>
            <a:schemeClr val="tx1"/>
          </a:solidFill>
          <a:latin typeface="+mj-lt"/>
          <a:ea typeface="+mj-ea"/>
          <a:cs typeface="+mj-cs"/>
        </a:defRPr>
      </a:lvl1pPr>
    </p:titleStyle>
    <p:bodyStyle>
      <a:lvl1pPr marL="1493475" indent="-1493475" algn="l" defTabSz="1991302" rtl="0" eaLnBrk="1" latinLnBrk="0" hangingPunct="1">
        <a:spcBef>
          <a:spcPct val="20000"/>
        </a:spcBef>
        <a:buFont typeface="Arial"/>
        <a:buChar char="•"/>
        <a:defRPr sz="13940" kern="1200">
          <a:solidFill>
            <a:schemeClr val="tx1"/>
          </a:solidFill>
          <a:latin typeface="+mn-lt"/>
          <a:ea typeface="+mn-ea"/>
          <a:cs typeface="+mn-cs"/>
        </a:defRPr>
      </a:lvl1pPr>
      <a:lvl2pPr marL="3235865" indent="-1244564" algn="l" defTabSz="1991302" rtl="0" eaLnBrk="1" latinLnBrk="0" hangingPunct="1">
        <a:spcBef>
          <a:spcPct val="20000"/>
        </a:spcBef>
        <a:buFont typeface="Arial"/>
        <a:buChar char="–"/>
        <a:defRPr sz="12197" kern="1200">
          <a:solidFill>
            <a:schemeClr val="tx1"/>
          </a:solidFill>
          <a:latin typeface="+mn-lt"/>
          <a:ea typeface="+mn-ea"/>
          <a:cs typeface="+mn-cs"/>
        </a:defRPr>
      </a:lvl2pPr>
      <a:lvl3pPr marL="4978256" indent="-995652" algn="l" defTabSz="1991302" rtl="0" eaLnBrk="1" latinLnBrk="0" hangingPunct="1">
        <a:spcBef>
          <a:spcPct val="20000"/>
        </a:spcBef>
        <a:buFont typeface="Arial"/>
        <a:buChar char="•"/>
        <a:defRPr sz="10456" kern="1200">
          <a:solidFill>
            <a:schemeClr val="tx1"/>
          </a:solidFill>
          <a:latin typeface="+mn-lt"/>
          <a:ea typeface="+mn-ea"/>
          <a:cs typeface="+mn-cs"/>
        </a:defRPr>
      </a:lvl3pPr>
      <a:lvl4pPr marL="6969560" indent="-995652" algn="l" defTabSz="1991302" rtl="0" eaLnBrk="1" latinLnBrk="0" hangingPunct="1">
        <a:spcBef>
          <a:spcPct val="20000"/>
        </a:spcBef>
        <a:buFont typeface="Arial"/>
        <a:buChar char="–"/>
        <a:defRPr sz="8711" kern="1200">
          <a:solidFill>
            <a:schemeClr val="tx1"/>
          </a:solidFill>
          <a:latin typeface="+mn-lt"/>
          <a:ea typeface="+mn-ea"/>
          <a:cs typeface="+mn-cs"/>
        </a:defRPr>
      </a:lvl4pPr>
      <a:lvl5pPr marL="8960862" indent="-995652" algn="l" defTabSz="1991302" rtl="0" eaLnBrk="1" latinLnBrk="0" hangingPunct="1">
        <a:spcBef>
          <a:spcPct val="20000"/>
        </a:spcBef>
        <a:buFont typeface="Arial"/>
        <a:buChar char="»"/>
        <a:defRPr sz="8711" kern="1200">
          <a:solidFill>
            <a:schemeClr val="tx1"/>
          </a:solidFill>
          <a:latin typeface="+mn-lt"/>
          <a:ea typeface="+mn-ea"/>
          <a:cs typeface="+mn-cs"/>
        </a:defRPr>
      </a:lvl5pPr>
      <a:lvl6pPr marL="10952161" indent="-995652" algn="l" defTabSz="1991302" rtl="0" eaLnBrk="1" latinLnBrk="0" hangingPunct="1">
        <a:spcBef>
          <a:spcPct val="20000"/>
        </a:spcBef>
        <a:buFont typeface="Arial"/>
        <a:buChar char="•"/>
        <a:defRPr sz="8711" kern="1200">
          <a:solidFill>
            <a:schemeClr val="tx1"/>
          </a:solidFill>
          <a:latin typeface="+mn-lt"/>
          <a:ea typeface="+mn-ea"/>
          <a:cs typeface="+mn-cs"/>
        </a:defRPr>
      </a:lvl6pPr>
      <a:lvl7pPr marL="12943462" indent="-995652" algn="l" defTabSz="1991302" rtl="0" eaLnBrk="1" latinLnBrk="0" hangingPunct="1">
        <a:spcBef>
          <a:spcPct val="20000"/>
        </a:spcBef>
        <a:buFont typeface="Arial"/>
        <a:buChar char="•"/>
        <a:defRPr sz="8711" kern="1200">
          <a:solidFill>
            <a:schemeClr val="tx1"/>
          </a:solidFill>
          <a:latin typeface="+mn-lt"/>
          <a:ea typeface="+mn-ea"/>
          <a:cs typeface="+mn-cs"/>
        </a:defRPr>
      </a:lvl7pPr>
      <a:lvl8pPr marL="14934764" indent="-995652" algn="l" defTabSz="1991302" rtl="0" eaLnBrk="1" latinLnBrk="0" hangingPunct="1">
        <a:spcBef>
          <a:spcPct val="20000"/>
        </a:spcBef>
        <a:buFont typeface="Arial"/>
        <a:buChar char="•"/>
        <a:defRPr sz="8711" kern="1200">
          <a:solidFill>
            <a:schemeClr val="tx1"/>
          </a:solidFill>
          <a:latin typeface="+mn-lt"/>
          <a:ea typeface="+mn-ea"/>
          <a:cs typeface="+mn-cs"/>
        </a:defRPr>
      </a:lvl8pPr>
      <a:lvl9pPr marL="16926068" indent="-995652" algn="l" defTabSz="1991302" rtl="0" eaLnBrk="1" latinLnBrk="0" hangingPunct="1">
        <a:spcBef>
          <a:spcPct val="20000"/>
        </a:spcBef>
        <a:buFont typeface="Arial"/>
        <a:buChar char="•"/>
        <a:defRPr sz="8711" kern="1200">
          <a:solidFill>
            <a:schemeClr val="tx1"/>
          </a:solidFill>
          <a:latin typeface="+mn-lt"/>
          <a:ea typeface="+mn-ea"/>
          <a:cs typeface="+mn-cs"/>
        </a:defRPr>
      </a:lvl9pPr>
    </p:bodyStyle>
    <p:otherStyle>
      <a:defPPr>
        <a:defRPr lang="en-US"/>
      </a:defPPr>
      <a:lvl1pPr marL="0" algn="l" defTabSz="1991302" rtl="0" eaLnBrk="1" latinLnBrk="0" hangingPunct="1">
        <a:defRPr sz="7840" kern="1200">
          <a:solidFill>
            <a:schemeClr val="tx1"/>
          </a:solidFill>
          <a:latin typeface="+mn-lt"/>
          <a:ea typeface="+mn-ea"/>
          <a:cs typeface="+mn-cs"/>
        </a:defRPr>
      </a:lvl1pPr>
      <a:lvl2pPr marL="1991302" algn="l" defTabSz="1991302" rtl="0" eaLnBrk="1" latinLnBrk="0" hangingPunct="1">
        <a:defRPr sz="7840" kern="1200">
          <a:solidFill>
            <a:schemeClr val="tx1"/>
          </a:solidFill>
          <a:latin typeface="+mn-lt"/>
          <a:ea typeface="+mn-ea"/>
          <a:cs typeface="+mn-cs"/>
        </a:defRPr>
      </a:lvl2pPr>
      <a:lvl3pPr marL="3982604" algn="l" defTabSz="1991302" rtl="0" eaLnBrk="1" latinLnBrk="0" hangingPunct="1">
        <a:defRPr sz="7840" kern="1200">
          <a:solidFill>
            <a:schemeClr val="tx1"/>
          </a:solidFill>
          <a:latin typeface="+mn-lt"/>
          <a:ea typeface="+mn-ea"/>
          <a:cs typeface="+mn-cs"/>
        </a:defRPr>
      </a:lvl3pPr>
      <a:lvl4pPr marL="5973902" algn="l" defTabSz="1991302" rtl="0" eaLnBrk="1" latinLnBrk="0" hangingPunct="1">
        <a:defRPr sz="7840" kern="1200">
          <a:solidFill>
            <a:schemeClr val="tx1"/>
          </a:solidFill>
          <a:latin typeface="+mn-lt"/>
          <a:ea typeface="+mn-ea"/>
          <a:cs typeface="+mn-cs"/>
        </a:defRPr>
      </a:lvl4pPr>
      <a:lvl5pPr marL="7965208" algn="l" defTabSz="1991302" rtl="0" eaLnBrk="1" latinLnBrk="0" hangingPunct="1">
        <a:defRPr sz="7840" kern="1200">
          <a:solidFill>
            <a:schemeClr val="tx1"/>
          </a:solidFill>
          <a:latin typeface="+mn-lt"/>
          <a:ea typeface="+mn-ea"/>
          <a:cs typeface="+mn-cs"/>
        </a:defRPr>
      </a:lvl5pPr>
      <a:lvl6pPr marL="9956509" algn="l" defTabSz="1991302" rtl="0" eaLnBrk="1" latinLnBrk="0" hangingPunct="1">
        <a:defRPr sz="7840" kern="1200">
          <a:solidFill>
            <a:schemeClr val="tx1"/>
          </a:solidFill>
          <a:latin typeface="+mn-lt"/>
          <a:ea typeface="+mn-ea"/>
          <a:cs typeface="+mn-cs"/>
        </a:defRPr>
      </a:lvl6pPr>
      <a:lvl7pPr marL="11947811" algn="l" defTabSz="1991302" rtl="0" eaLnBrk="1" latinLnBrk="0" hangingPunct="1">
        <a:defRPr sz="7840" kern="1200">
          <a:solidFill>
            <a:schemeClr val="tx1"/>
          </a:solidFill>
          <a:latin typeface="+mn-lt"/>
          <a:ea typeface="+mn-ea"/>
          <a:cs typeface="+mn-cs"/>
        </a:defRPr>
      </a:lvl7pPr>
      <a:lvl8pPr marL="13939116" algn="l" defTabSz="1991302" rtl="0" eaLnBrk="1" latinLnBrk="0" hangingPunct="1">
        <a:defRPr sz="7840" kern="1200">
          <a:solidFill>
            <a:schemeClr val="tx1"/>
          </a:solidFill>
          <a:latin typeface="+mn-lt"/>
          <a:ea typeface="+mn-ea"/>
          <a:cs typeface="+mn-cs"/>
        </a:defRPr>
      </a:lvl8pPr>
      <a:lvl9pPr marL="15930421" algn="l" defTabSz="1991302" rtl="0" eaLnBrk="1" latinLnBrk="0" hangingPunct="1">
        <a:defRPr sz="78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www.clinicaltrials.gov/study/NCT03853486" TargetMode="External"/><Relationship Id="rId5" Type="http://schemas.openxmlformats.org/officeDocument/2006/relationships/hyperlink" Target="https://www.cslbehringevents.com/-/media/csl-behring-events/hematology/isth2024/documents/haemate-p--eu-patient-information-leaflet-updated-on-20220630.pdf" TargetMode="External"/><Relationship Id="rId4" Type="http://schemas.openxmlformats.org/officeDocument/2006/relationships/hyperlink" Target="https://labeling.cslbehring.com/PI/US/Humate-P/EN/Humate-P-Prescribing-Informatio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descr="CLS Behring logo 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461980" y="31102576"/>
            <a:ext cx="2048141" cy="1319223"/>
          </a:xfrm>
          <a:prstGeom prst="rect">
            <a:avLst/>
          </a:prstGeom>
        </p:spPr>
      </p:pic>
      <p:sp>
        <p:nvSpPr>
          <p:cNvPr id="64" name="Title 5"/>
          <p:cNvSpPr txBox="1">
            <a:spLocks/>
          </p:cNvSpPr>
          <p:nvPr/>
        </p:nvSpPr>
        <p:spPr>
          <a:xfrm>
            <a:off x="896938" y="423231"/>
            <a:ext cx="45618192" cy="1107602"/>
          </a:xfrm>
          <a:prstGeom prst="rect">
            <a:avLst/>
          </a:prstGeom>
        </p:spPr>
        <p:txBody>
          <a:bodyPr lIns="0" tIns="0" rIns="0" bIns="0" anchor="t" anchorCtr="0">
            <a:noAutofit/>
          </a:bodyPr>
          <a:lstStyle>
            <a:lvl1pPr algn="ctr" defTabSz="1724076" rtl="0" eaLnBrk="1" latinLnBrk="0" hangingPunct="1">
              <a:lnSpc>
                <a:spcPct val="90000"/>
              </a:lnSpc>
              <a:spcBef>
                <a:spcPct val="0"/>
              </a:spcBef>
              <a:buNone/>
              <a:defRPr sz="3500" kern="1200">
                <a:solidFill>
                  <a:schemeClr val="accent1"/>
                </a:solidFill>
                <a:latin typeface="+mj-lt"/>
                <a:ea typeface="+mj-ea"/>
                <a:cs typeface="+mj-cs"/>
              </a:defRPr>
            </a:lvl1pPr>
          </a:lstStyle>
          <a:p>
            <a:pPr algn="l">
              <a:lnSpc>
                <a:spcPts val="8298"/>
              </a:lnSpc>
            </a:pPr>
            <a:r>
              <a:rPr lang="en-GB" sz="9600" dirty="0">
                <a:solidFill>
                  <a:srgbClr val="292929"/>
                </a:solidFill>
                <a:latin typeface="Montserrat Light"/>
                <a:cs typeface="Montserrat Light"/>
              </a:rPr>
              <a:t>Pasteurized plasma-derived VWF/FVIII concentrate (Humate P): </a:t>
            </a:r>
            <a:br>
              <a:rPr lang="en-GB" sz="9600" dirty="0">
                <a:solidFill>
                  <a:srgbClr val="292929"/>
                </a:solidFill>
                <a:latin typeface="Montserrat Light"/>
                <a:cs typeface="Montserrat Light"/>
              </a:rPr>
            </a:br>
            <a:r>
              <a:rPr lang="en-GB" sz="9600" dirty="0">
                <a:solidFill>
                  <a:srgbClr val="292929"/>
                </a:solidFill>
                <a:latin typeface="Montserrat Light"/>
                <a:cs typeface="Montserrat Light"/>
              </a:rPr>
              <a:t>long-term prophylaxis in von Willebrand disease</a:t>
            </a:r>
          </a:p>
        </p:txBody>
      </p:sp>
      <p:sp>
        <p:nvSpPr>
          <p:cNvPr id="70" name="TextBox 69"/>
          <p:cNvSpPr txBox="1"/>
          <p:nvPr/>
        </p:nvSpPr>
        <p:spPr>
          <a:xfrm>
            <a:off x="937727" y="31659716"/>
            <a:ext cx="21999837" cy="757130"/>
          </a:xfrm>
          <a:prstGeom prst="rect">
            <a:avLst/>
          </a:prstGeom>
          <a:noFill/>
        </p:spPr>
        <p:txBody>
          <a:bodyPr wrap="square" lIns="0" tIns="0" rIns="0" bIns="0" rtlCol="0">
            <a:spAutoFit/>
          </a:bodyPr>
          <a:lstStyle/>
          <a:p>
            <a:pPr>
              <a:lnSpc>
                <a:spcPct val="105000"/>
              </a:lnSpc>
            </a:pPr>
            <a:r>
              <a:rPr lang="en-US" sz="2400" dirty="0">
                <a:latin typeface="Montserrat" panose="00000500000000000000" pitchFamily="2" charset="0"/>
                <a:cs typeface="Montserrat" panose="020B0604020202020204" charset="0"/>
              </a:rPr>
              <a:t>Presented at the 33</a:t>
            </a:r>
            <a:r>
              <a:rPr lang="en-US" sz="2400" baseline="30000" dirty="0">
                <a:latin typeface="Montserrat" panose="00000500000000000000" pitchFamily="2" charset="0"/>
                <a:cs typeface="Montserrat" panose="020B0604020202020204" charset="0"/>
              </a:rPr>
              <a:t>rd</a:t>
            </a:r>
            <a:r>
              <a:rPr lang="en-US" sz="2400" dirty="0">
                <a:latin typeface="Montserrat" panose="00000500000000000000" pitchFamily="2" charset="0"/>
                <a:cs typeface="Montserrat" panose="020B0604020202020204" charset="0"/>
              </a:rPr>
              <a:t> Congress of the International Society on Thrombosis </a:t>
            </a:r>
            <a:r>
              <a:rPr lang="en-US" sz="2000" dirty="0">
                <a:latin typeface="Montserrat" panose="00000500000000000000" pitchFamily="2" charset="0"/>
                <a:cs typeface="Montserrat" panose="020B0604020202020204" charset="0"/>
              </a:rPr>
              <a:t>and</a:t>
            </a:r>
            <a:r>
              <a:rPr lang="en-US" sz="2400" dirty="0">
                <a:latin typeface="Montserrat" panose="00000500000000000000" pitchFamily="2" charset="0"/>
                <a:cs typeface="Montserrat" panose="020B0604020202020204" charset="0"/>
              </a:rPr>
              <a:t> Hemostasis (ISTH), Washington D.C, WA, USA, June 21–25, 2025.</a:t>
            </a:r>
          </a:p>
          <a:p>
            <a:endParaRPr lang="en-GB" sz="2400" dirty="0">
              <a:latin typeface="Montserrat Regular"/>
              <a:cs typeface="Montserrat Regular"/>
            </a:endParaRPr>
          </a:p>
        </p:txBody>
      </p:sp>
      <p:sp>
        <p:nvSpPr>
          <p:cNvPr id="76" name="Rectangle 1"/>
          <p:cNvSpPr>
            <a:spLocks noChangeArrowheads="1"/>
          </p:cNvSpPr>
          <p:nvPr/>
        </p:nvSpPr>
        <p:spPr bwMode="auto">
          <a:xfrm>
            <a:off x="896938" y="2748514"/>
            <a:ext cx="22040626" cy="11264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196183" marR="156947">
              <a:lnSpc>
                <a:spcPct val="105000"/>
              </a:lnSpc>
              <a:spcBef>
                <a:spcPts val="514"/>
              </a:spcBef>
            </a:pPr>
            <a:r>
              <a:rPr lang="en-GB" sz="3600" b="1" dirty="0">
                <a:solidFill>
                  <a:srgbClr val="231F20"/>
                </a:solidFill>
                <a:latin typeface="Montserrat" panose="00000500000000000000" pitchFamily="2" charset="0"/>
                <a:cs typeface="Montserrat"/>
              </a:rPr>
              <a:t>Robert F. Sidonio Jr</a:t>
            </a:r>
            <a:r>
              <a:rPr lang="en-GB" sz="3600" b="1" baseline="30000" dirty="0">
                <a:solidFill>
                  <a:srgbClr val="231F20"/>
                </a:solidFill>
                <a:latin typeface="Montserrat" panose="00000500000000000000" pitchFamily="2" charset="0"/>
                <a:cs typeface="Montserrat"/>
              </a:rPr>
              <a:t>1</a:t>
            </a:r>
            <a:r>
              <a:rPr lang="en-GB" sz="3600" b="1" dirty="0">
                <a:solidFill>
                  <a:srgbClr val="231F20"/>
                </a:solidFill>
                <a:latin typeface="Montserrat" panose="00000500000000000000" pitchFamily="2" charset="0"/>
                <a:cs typeface="Montserrat"/>
              </a:rPr>
              <a:t>, Tammuella Chrisentery-Singleton</a:t>
            </a:r>
            <a:r>
              <a:rPr lang="en-GB" sz="3600" b="1" baseline="30000" dirty="0">
                <a:solidFill>
                  <a:srgbClr val="231F20"/>
                </a:solidFill>
                <a:latin typeface="Montserrat" panose="00000500000000000000" pitchFamily="2" charset="0"/>
                <a:cs typeface="Montserrat"/>
              </a:rPr>
              <a:t>2,3</a:t>
            </a:r>
            <a:r>
              <a:rPr lang="en-GB" sz="3600" b="1" dirty="0">
                <a:solidFill>
                  <a:srgbClr val="231F20"/>
                </a:solidFill>
                <a:latin typeface="Montserrat" panose="00000500000000000000" pitchFamily="2" charset="0"/>
                <a:cs typeface="Montserrat"/>
              </a:rPr>
              <a:t>, Martin Chandler</a:t>
            </a:r>
            <a:r>
              <a:rPr lang="en-GB" sz="3600" b="1" baseline="30000" dirty="0">
                <a:solidFill>
                  <a:srgbClr val="231F20"/>
                </a:solidFill>
                <a:latin typeface="Montserrat" panose="00000500000000000000" pitchFamily="2" charset="0"/>
                <a:cs typeface="Montserrat"/>
              </a:rPr>
              <a:t>2</a:t>
            </a:r>
            <a:r>
              <a:rPr lang="en-GB" sz="3600" b="1" dirty="0">
                <a:solidFill>
                  <a:srgbClr val="231F20"/>
                </a:solidFill>
                <a:latin typeface="Montserrat" panose="00000500000000000000" pitchFamily="2" charset="0"/>
                <a:cs typeface="Montserrat"/>
              </a:rPr>
              <a:t>, Nabil Daoud</a:t>
            </a:r>
            <a:r>
              <a:rPr lang="en-GB" sz="3600" b="1" baseline="30000" dirty="0">
                <a:solidFill>
                  <a:srgbClr val="231F20"/>
                </a:solidFill>
                <a:latin typeface="Montserrat" panose="00000500000000000000" pitchFamily="2" charset="0"/>
                <a:cs typeface="Montserrat"/>
              </a:rPr>
              <a:t>2</a:t>
            </a:r>
            <a:r>
              <a:rPr lang="en-GB" sz="3600" b="1" dirty="0">
                <a:solidFill>
                  <a:srgbClr val="231F20"/>
                </a:solidFill>
                <a:latin typeface="Montserrat" panose="00000500000000000000" pitchFamily="2" charset="0"/>
                <a:cs typeface="Montserrat"/>
              </a:rPr>
              <a:t>, Carol Fedor</a:t>
            </a:r>
            <a:r>
              <a:rPr lang="en-GB" sz="3600" b="1" baseline="30000" dirty="0">
                <a:solidFill>
                  <a:srgbClr val="231F20"/>
                </a:solidFill>
                <a:latin typeface="Montserrat" panose="00000500000000000000" pitchFamily="2" charset="0"/>
                <a:cs typeface="Montserrat"/>
              </a:rPr>
              <a:t>2</a:t>
            </a:r>
            <a:r>
              <a:rPr lang="en-GB" sz="3600" b="1" dirty="0">
                <a:solidFill>
                  <a:srgbClr val="231F20"/>
                </a:solidFill>
                <a:latin typeface="Montserrat" panose="00000500000000000000" pitchFamily="2" charset="0"/>
                <a:cs typeface="Montserrat"/>
              </a:rPr>
              <a:t>, Vidhi Desai</a:t>
            </a:r>
            <a:r>
              <a:rPr lang="en-GB" sz="3600" b="1" baseline="30000" dirty="0">
                <a:solidFill>
                  <a:srgbClr val="231F20"/>
                </a:solidFill>
                <a:latin typeface="Montserrat" panose="00000500000000000000" pitchFamily="2" charset="0"/>
                <a:cs typeface="Montserrat"/>
              </a:rPr>
              <a:t>4</a:t>
            </a:r>
            <a:r>
              <a:rPr lang="en-GB" sz="3600" b="1" dirty="0">
                <a:solidFill>
                  <a:srgbClr val="231F20"/>
                </a:solidFill>
                <a:latin typeface="Montserrat" panose="00000500000000000000" pitchFamily="2" charset="0"/>
                <a:cs typeface="Montserrat"/>
              </a:rPr>
              <a:t>, Tyler Dally</a:t>
            </a:r>
            <a:r>
              <a:rPr lang="en-GB" sz="3600" b="1" baseline="30000" dirty="0">
                <a:solidFill>
                  <a:srgbClr val="231F20"/>
                </a:solidFill>
                <a:latin typeface="Montserrat" panose="00000500000000000000" pitchFamily="2" charset="0"/>
                <a:cs typeface="Montserrat"/>
              </a:rPr>
              <a:t>4</a:t>
            </a:r>
            <a:r>
              <a:rPr lang="en-GB" sz="3600" b="1" dirty="0">
                <a:solidFill>
                  <a:srgbClr val="231F20"/>
                </a:solidFill>
                <a:latin typeface="Montserrat" panose="00000500000000000000" pitchFamily="2" charset="0"/>
                <a:cs typeface="Montserrat"/>
              </a:rPr>
              <a:t>, Hiren Shah</a:t>
            </a:r>
            <a:r>
              <a:rPr lang="en-GB" sz="3600" b="1" baseline="30000" dirty="0">
                <a:solidFill>
                  <a:srgbClr val="231F20"/>
                </a:solidFill>
                <a:latin typeface="Montserrat" panose="00000500000000000000" pitchFamily="2" charset="0"/>
                <a:cs typeface="Montserrat"/>
              </a:rPr>
              <a:t>4</a:t>
            </a:r>
            <a:r>
              <a:rPr lang="en-GB" sz="3600" b="1" dirty="0">
                <a:solidFill>
                  <a:srgbClr val="231F20"/>
                </a:solidFill>
                <a:latin typeface="Montserrat" panose="00000500000000000000" pitchFamily="2" charset="0"/>
                <a:cs typeface="Montserrat"/>
              </a:rPr>
              <a:t>, Angela C. Weyand</a:t>
            </a:r>
            <a:r>
              <a:rPr lang="en-GB" sz="3600" b="1" baseline="30000" dirty="0">
                <a:solidFill>
                  <a:srgbClr val="231F20"/>
                </a:solidFill>
                <a:latin typeface="Montserrat" panose="00000500000000000000" pitchFamily="2" charset="0"/>
                <a:cs typeface="Montserrat"/>
              </a:rPr>
              <a:t>5</a:t>
            </a:r>
            <a:endParaRPr lang="en-US" sz="3600" b="1" baseline="30000" dirty="0">
              <a:solidFill>
                <a:srgbClr val="231F20"/>
              </a:solidFill>
              <a:latin typeface="Montserrat" panose="00000500000000000000" pitchFamily="2" charset="0"/>
              <a:cs typeface="Montserrat"/>
            </a:endParaRPr>
          </a:p>
        </p:txBody>
      </p:sp>
      <p:sp>
        <p:nvSpPr>
          <p:cNvPr id="77" name="Rectangle 1"/>
          <p:cNvSpPr>
            <a:spLocks noChangeArrowheads="1"/>
          </p:cNvSpPr>
          <p:nvPr/>
        </p:nvSpPr>
        <p:spPr bwMode="auto">
          <a:xfrm>
            <a:off x="25547108" y="2703806"/>
            <a:ext cx="21526092" cy="11387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89439" marR="71550">
              <a:lnSpc>
                <a:spcPct val="105000"/>
              </a:lnSpc>
              <a:spcBef>
                <a:spcPts val="234"/>
              </a:spcBef>
            </a:pPr>
            <a:r>
              <a:rPr lang="en-US" sz="2400" baseline="30000" dirty="0">
                <a:latin typeface="Montserrat" panose="00000500000000000000" pitchFamily="2" charset="0"/>
                <a:ea typeface="Aptos" panose="020B0004020202020204" pitchFamily="34" charset="0"/>
              </a:rPr>
              <a:t>1</a:t>
            </a:r>
            <a:r>
              <a:rPr lang="en-US" sz="2400" dirty="0">
                <a:latin typeface="Montserrat" panose="00000500000000000000" pitchFamily="2" charset="0"/>
                <a:ea typeface="Arial" panose="020B0604020202020204" pitchFamily="34" charset="0"/>
              </a:rPr>
              <a:t>Department of Pediatrics, Emory University School of Medicine, Atlanta, GA, USA.</a:t>
            </a:r>
            <a:r>
              <a:rPr lang="en-US" sz="2400" b="1" dirty="0">
                <a:latin typeface="Montserrat" panose="00000500000000000000" pitchFamily="2" charset="0"/>
                <a:ea typeface="Aptos" panose="020B0004020202020204" pitchFamily="34" charset="0"/>
              </a:rPr>
              <a:t> </a:t>
            </a:r>
            <a:r>
              <a:rPr lang="en-US" sz="2400" baseline="30000" dirty="0">
                <a:latin typeface="Montserrat" panose="00000500000000000000" pitchFamily="2" charset="0"/>
                <a:ea typeface="Aptos" panose="020B0004020202020204" pitchFamily="34" charset="0"/>
              </a:rPr>
              <a:t>2</a:t>
            </a:r>
            <a:r>
              <a:rPr lang="en-US" sz="2400" dirty="0">
                <a:latin typeface="Montserrat" panose="00000500000000000000" pitchFamily="2" charset="0"/>
                <a:ea typeface="Aptos" panose="020B0004020202020204" pitchFamily="34" charset="0"/>
              </a:rPr>
              <a:t>American Thrombosis and Hemostasis Network, Hickory, NC, USA.</a:t>
            </a:r>
            <a:r>
              <a:rPr lang="en-US" sz="2400" b="1" dirty="0">
                <a:latin typeface="Montserrat" panose="00000500000000000000" pitchFamily="2" charset="0"/>
                <a:ea typeface="Aptos" panose="020B0004020202020204" pitchFamily="34" charset="0"/>
              </a:rPr>
              <a:t> </a:t>
            </a:r>
            <a:r>
              <a:rPr lang="en-US" sz="2400" baseline="30000" dirty="0">
                <a:latin typeface="Montserrat" panose="00000500000000000000" pitchFamily="2" charset="0"/>
                <a:ea typeface="Aptos" panose="020B0004020202020204" pitchFamily="34" charset="0"/>
              </a:rPr>
              <a:t>3</a:t>
            </a:r>
            <a:r>
              <a:rPr lang="en-GB" sz="2400" dirty="0">
                <a:latin typeface="Montserrat" panose="00000500000000000000" pitchFamily="2" charset="0"/>
                <a:ea typeface="Aptos" panose="020B0004020202020204" pitchFamily="34" charset="0"/>
              </a:rPr>
              <a:t>Ochsner Clinic Foundation, New Orleans, LA, USA. </a:t>
            </a:r>
            <a:r>
              <a:rPr lang="en-GB" sz="2400" baseline="30000" dirty="0">
                <a:latin typeface="Montserrat" panose="00000500000000000000" pitchFamily="2" charset="0"/>
                <a:ea typeface="Aptos" panose="020B0004020202020204" pitchFamily="34" charset="0"/>
              </a:rPr>
              <a:t>4</a:t>
            </a:r>
            <a:r>
              <a:rPr lang="en-US" sz="2400" dirty="0">
                <a:latin typeface="Montserrat" panose="00000500000000000000" pitchFamily="2" charset="0"/>
                <a:ea typeface="Aptos" panose="020B0004020202020204" pitchFamily="34" charset="0"/>
              </a:rPr>
              <a:t>CSL Behring, King of Prussia, PA, USA. </a:t>
            </a:r>
            <a:r>
              <a:rPr lang="en-US" sz="2400" baseline="30000" dirty="0">
                <a:latin typeface="Montserrat" panose="00000500000000000000" pitchFamily="2" charset="0"/>
                <a:ea typeface="Aptos" panose="020B0004020202020204" pitchFamily="34" charset="0"/>
              </a:rPr>
              <a:t>5</a:t>
            </a:r>
            <a:r>
              <a:rPr lang="en-US" sz="2400" dirty="0">
                <a:latin typeface="Montserrat" panose="00000500000000000000" pitchFamily="2" charset="0"/>
                <a:ea typeface="Arial" panose="020B0604020202020204" pitchFamily="34" charset="0"/>
              </a:rPr>
              <a:t>Department of Pediatrics, University of Michigan Medical School, Ann Arbor, MI, USA.</a:t>
            </a:r>
            <a:endParaRPr lang="en-US" sz="2400" dirty="0">
              <a:latin typeface="Montserrat" panose="00000500000000000000" pitchFamily="2" charset="0"/>
              <a:cs typeface="Montserrat"/>
            </a:endParaRPr>
          </a:p>
        </p:txBody>
      </p:sp>
      <p:cxnSp>
        <p:nvCxnSpPr>
          <p:cNvPr id="44" name="Straight Connector 43"/>
          <p:cNvCxnSpPr>
            <a:cxnSpLocks/>
          </p:cNvCxnSpPr>
          <p:nvPr/>
        </p:nvCxnSpPr>
        <p:spPr>
          <a:xfrm>
            <a:off x="896938" y="3919242"/>
            <a:ext cx="48606075" cy="0"/>
          </a:xfrm>
          <a:prstGeom prst="line">
            <a:avLst/>
          </a:prstGeom>
          <a:ln w="12700">
            <a:solidFill>
              <a:srgbClr val="292929"/>
            </a:solidFill>
          </a:ln>
          <a:effectLst/>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C48CF183-B8FD-0A92-7E71-FF78DA6BE5CB}"/>
              </a:ext>
            </a:extLst>
          </p:cNvPr>
          <p:cNvSpPr txBox="1"/>
          <p:nvPr/>
        </p:nvSpPr>
        <p:spPr>
          <a:xfrm>
            <a:off x="47018536" y="538488"/>
            <a:ext cx="2483437" cy="1431867"/>
          </a:xfrm>
          <a:prstGeom prst="rect">
            <a:avLst/>
          </a:prstGeom>
          <a:noFill/>
        </p:spPr>
        <p:txBody>
          <a:bodyPr wrap="none" rtlCol="0">
            <a:spAutoFit/>
          </a:bodyPr>
          <a:lstStyle/>
          <a:p>
            <a:pPr algn="r">
              <a:lnSpc>
                <a:spcPct val="105000"/>
              </a:lnSpc>
            </a:pPr>
            <a:r>
              <a:rPr lang="en-GB" sz="4281" b="1">
                <a:solidFill>
                  <a:srgbClr val="292929"/>
                </a:solidFill>
                <a:latin typeface="Montserrat" panose="00000500000000000000" pitchFamily="50" charset="0"/>
                <a:cs typeface="Montserrat Regular"/>
              </a:rPr>
              <a:t> PB1446</a:t>
            </a:r>
          </a:p>
          <a:p>
            <a:pPr algn="r">
              <a:lnSpc>
                <a:spcPct val="105000"/>
              </a:lnSpc>
            </a:pPr>
            <a:endParaRPr lang="en-GB" sz="4281" b="1">
              <a:solidFill>
                <a:srgbClr val="292929"/>
              </a:solidFill>
              <a:latin typeface="Montserrat" panose="00000500000000000000" pitchFamily="50" charset="0"/>
              <a:cs typeface="Montserrat Regular"/>
            </a:endParaRPr>
          </a:p>
        </p:txBody>
      </p:sp>
      <p:sp>
        <p:nvSpPr>
          <p:cNvPr id="4" name="Rectangle 3">
            <a:extLst>
              <a:ext uri="{FF2B5EF4-FFF2-40B4-BE49-F238E27FC236}">
                <a16:creationId xmlns:a16="http://schemas.microsoft.com/office/drawing/2014/main" id="{C143A7F8-8074-0847-9CEA-E3E0A6A08F7F}"/>
              </a:ext>
            </a:extLst>
          </p:cNvPr>
          <p:cNvSpPr/>
          <p:nvPr/>
        </p:nvSpPr>
        <p:spPr>
          <a:xfrm>
            <a:off x="937727" y="4287364"/>
            <a:ext cx="11587841" cy="9768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5522">
              <a:spcBef>
                <a:spcPts val="1408"/>
              </a:spcBef>
            </a:pPr>
            <a:r>
              <a:rPr lang="en-GB" sz="4400" b="1" spc="-12" dirty="0">
                <a:solidFill>
                  <a:srgbClr val="EE252A"/>
                </a:solidFill>
                <a:latin typeface="Montserrat"/>
                <a:cs typeface="Montserrat"/>
              </a:rPr>
              <a:t>Introduction</a:t>
            </a:r>
            <a:endParaRPr lang="en-GB" sz="4400" dirty="0">
              <a:latin typeface="Montserrat"/>
              <a:cs typeface="Montserrat"/>
            </a:endParaRPr>
          </a:p>
          <a:p>
            <a:pPr marL="532159" marR="925690" indent="-296636">
              <a:lnSpc>
                <a:spcPct val="105100"/>
              </a:lnSpc>
              <a:spcBef>
                <a:spcPts val="784"/>
              </a:spcBef>
              <a:buFont typeface="Montserrat"/>
              <a:buChar char="•"/>
              <a:tabLst>
                <a:tab pos="533648" algn="l"/>
              </a:tabLst>
            </a:pPr>
            <a:r>
              <a:rPr lang="en-GB" sz="2800" spc="-12" dirty="0">
                <a:solidFill>
                  <a:srgbClr val="231F20"/>
                </a:solidFill>
                <a:latin typeface="Montserrat"/>
                <a:cs typeface="Montserrat"/>
              </a:rPr>
              <a:t>von Willebrand disease (VWD) is an inherited bleeding disorder caused by deficient/dysfunctional von Willebrand factor (VWF)</a:t>
            </a:r>
            <a:r>
              <a:rPr lang="en-GB" sz="2800" spc="-12" baseline="30000" dirty="0">
                <a:solidFill>
                  <a:srgbClr val="231F20"/>
                </a:solidFill>
                <a:latin typeface="Montserrat"/>
                <a:cs typeface="Montserrat"/>
              </a:rPr>
              <a:t>1</a:t>
            </a:r>
          </a:p>
          <a:p>
            <a:pPr marL="532159" marR="925690" indent="-296636">
              <a:lnSpc>
                <a:spcPct val="105100"/>
              </a:lnSpc>
              <a:spcBef>
                <a:spcPts val="784"/>
              </a:spcBef>
              <a:buFont typeface="Montserrat"/>
              <a:buChar char="•"/>
              <a:tabLst>
                <a:tab pos="533648" algn="l"/>
              </a:tabLst>
            </a:pPr>
            <a:r>
              <a:rPr lang="en-GB" sz="2800" spc="-12" dirty="0">
                <a:solidFill>
                  <a:srgbClr val="231F20"/>
                </a:solidFill>
                <a:latin typeface="Montserrat"/>
                <a:cs typeface="Montserrat"/>
              </a:rPr>
              <a:t>VWF replacement therapy is used in VWD management</a:t>
            </a:r>
            <a:r>
              <a:rPr lang="en-GB" sz="2800" spc="-12" baseline="30000" dirty="0">
                <a:solidFill>
                  <a:srgbClr val="231F20"/>
                </a:solidFill>
                <a:latin typeface="Montserrat"/>
                <a:cs typeface="Montserrat"/>
              </a:rPr>
              <a:t>2,3</a:t>
            </a:r>
          </a:p>
          <a:p>
            <a:pPr marL="769617" marR="925690" lvl="1" indent="-280325">
              <a:lnSpc>
                <a:spcPct val="105100"/>
              </a:lnSpc>
              <a:spcBef>
                <a:spcPts val="784"/>
              </a:spcBef>
              <a:buFont typeface="Montserrat" panose="00000500000000000000" pitchFamily="2" charset="0"/>
              <a:buChar char="‐"/>
              <a:tabLst>
                <a:tab pos="533648" algn="l"/>
              </a:tabLst>
            </a:pPr>
            <a:r>
              <a:rPr lang="en-GB" sz="2800" spc="-12" dirty="0">
                <a:solidFill>
                  <a:srgbClr val="231F20"/>
                </a:solidFill>
                <a:latin typeface="Montserrat"/>
              </a:rPr>
              <a:t>One example is pasteurized plasma-derived human VWF/factor VIII concentrate (</a:t>
            </a:r>
            <a:r>
              <a:rPr lang="en-GB" sz="2800" spc="-12" dirty="0" err="1">
                <a:solidFill>
                  <a:srgbClr val="231F20"/>
                </a:solidFill>
                <a:latin typeface="Montserrat"/>
              </a:rPr>
              <a:t>pdVWF</a:t>
            </a:r>
            <a:r>
              <a:rPr lang="en-GB" sz="2800" spc="-12" dirty="0">
                <a:solidFill>
                  <a:srgbClr val="231F20"/>
                </a:solidFill>
                <a:latin typeface="Montserrat"/>
              </a:rPr>
              <a:t>/FVIII), indicated for treatment of bleeding and surgical prophylaxis in VWD</a:t>
            </a:r>
            <a:r>
              <a:rPr lang="en-GB" sz="2800" spc="-12" baseline="30000" dirty="0">
                <a:solidFill>
                  <a:srgbClr val="231F20"/>
                </a:solidFill>
                <a:latin typeface="Montserrat"/>
              </a:rPr>
              <a:t>4</a:t>
            </a:r>
            <a:r>
              <a:rPr lang="en-GB" sz="2800" spc="-12" dirty="0">
                <a:solidFill>
                  <a:srgbClr val="231F20"/>
                </a:solidFill>
                <a:latin typeface="Montserrat"/>
              </a:rPr>
              <a:t>  </a:t>
            </a:r>
          </a:p>
          <a:p>
            <a:pPr marL="532159" marR="925690" indent="-296636">
              <a:lnSpc>
                <a:spcPct val="105100"/>
              </a:lnSpc>
              <a:spcBef>
                <a:spcPts val="784"/>
              </a:spcBef>
              <a:buFont typeface="Montserrat"/>
              <a:buChar char="•"/>
              <a:tabLst>
                <a:tab pos="533648" algn="l"/>
              </a:tabLst>
            </a:pPr>
            <a:r>
              <a:rPr lang="en-GB" sz="2800" spc="-12" dirty="0">
                <a:solidFill>
                  <a:srgbClr val="231F20"/>
                </a:solidFill>
                <a:latin typeface="Montserrat"/>
                <a:cs typeface="Montserrat"/>
              </a:rPr>
              <a:t>While pasteurized </a:t>
            </a:r>
            <a:r>
              <a:rPr lang="en-GB" sz="2800" spc="-12" dirty="0" err="1">
                <a:solidFill>
                  <a:srgbClr val="231F20"/>
                </a:solidFill>
                <a:latin typeface="Montserrat"/>
                <a:cs typeface="Montserrat"/>
              </a:rPr>
              <a:t>pdVWF</a:t>
            </a:r>
            <a:r>
              <a:rPr lang="en-GB" sz="2800" spc="-12" dirty="0">
                <a:solidFill>
                  <a:srgbClr val="231F20"/>
                </a:solidFill>
                <a:latin typeface="Montserrat"/>
                <a:cs typeface="Montserrat"/>
              </a:rPr>
              <a:t>/FVIII is not indicated for long-term prophylaxis (LTP) in VWD in the USA,</a:t>
            </a:r>
            <a:r>
              <a:rPr lang="en-GB" sz="2800" spc="-12" baseline="30000" dirty="0">
                <a:solidFill>
                  <a:srgbClr val="231F20"/>
                </a:solidFill>
                <a:latin typeface="Montserrat"/>
                <a:cs typeface="Montserrat"/>
              </a:rPr>
              <a:t>4</a:t>
            </a:r>
            <a:r>
              <a:rPr lang="en-GB" sz="2800" spc="-12" dirty="0">
                <a:solidFill>
                  <a:srgbClr val="231F20"/>
                </a:solidFill>
                <a:latin typeface="Montserrat"/>
                <a:cs typeface="Montserrat"/>
              </a:rPr>
              <a:t> it is indicated for LTP in VWD, when appropriate, in the EU</a:t>
            </a:r>
            <a:r>
              <a:rPr lang="en-GB" sz="2800" spc="-12" baseline="30000" dirty="0">
                <a:solidFill>
                  <a:srgbClr val="231F20"/>
                </a:solidFill>
                <a:latin typeface="Montserrat"/>
                <a:cs typeface="Montserrat"/>
              </a:rPr>
              <a:t>5</a:t>
            </a:r>
          </a:p>
          <a:p>
            <a:pPr marL="769617" marR="925690" lvl="1" indent="-280325" algn="l" defTabSz="4284233" rtl="0" eaLnBrk="1" fontAlgn="auto" latinLnBrk="0" hangingPunct="1">
              <a:lnSpc>
                <a:spcPct val="105100"/>
              </a:lnSpc>
              <a:spcBef>
                <a:spcPts val="784"/>
              </a:spcBef>
              <a:spcAft>
                <a:spcPts val="0"/>
              </a:spcAft>
              <a:buClrTx/>
              <a:buSzTx/>
              <a:buFont typeface="Montserrat" panose="00000500000000000000" pitchFamily="2" charset="0"/>
              <a:buChar char="‐"/>
              <a:tabLst>
                <a:tab pos="533648" algn="l"/>
              </a:tabLst>
              <a:defRPr/>
            </a:pPr>
            <a:r>
              <a:rPr lang="en-GB" sz="2800" spc="-12" dirty="0">
                <a:solidFill>
                  <a:srgbClr val="231F20"/>
                </a:solidFill>
                <a:latin typeface="Montserrat"/>
                <a:cs typeface="Montserrat"/>
              </a:rPr>
              <a:t>R</a:t>
            </a:r>
            <a:r>
              <a:rPr kumimoji="0" lang="en-GB" sz="2800" b="0" i="0" u="none" strike="noStrike" kern="1200" cap="none" spc="-12" normalizeH="0" baseline="0" noProof="0" dirty="0" err="1">
                <a:ln>
                  <a:noFill/>
                </a:ln>
                <a:solidFill>
                  <a:srgbClr val="231F20"/>
                </a:solidFill>
                <a:effectLst/>
                <a:uLnTx/>
                <a:uFillTx/>
                <a:latin typeface="Montserrat"/>
                <a:ea typeface="+mn-ea"/>
                <a:cs typeface="Montserrat"/>
              </a:rPr>
              <a:t>eal</a:t>
            </a:r>
            <a:r>
              <a:rPr kumimoji="0" lang="en-GB" sz="2800" b="0" i="0" u="none" strike="noStrike" kern="1200" cap="none" spc="-12" normalizeH="0" baseline="0" noProof="0" dirty="0">
                <a:ln>
                  <a:noFill/>
                </a:ln>
                <a:solidFill>
                  <a:srgbClr val="231F20"/>
                </a:solidFill>
                <a:effectLst/>
                <a:uLnTx/>
                <a:uFillTx/>
                <a:latin typeface="Montserrat"/>
                <a:ea typeface="+mn-ea"/>
                <a:cs typeface="Montserrat"/>
              </a:rPr>
              <a:t>-world experiences have demonstrated the safety and efficacy of its use for LTP in VWD</a:t>
            </a:r>
            <a:r>
              <a:rPr kumimoji="0" lang="en-GB" sz="2800" b="0" i="0" u="none" strike="noStrike" kern="1200" cap="none" spc="-12" normalizeH="0" baseline="30000" noProof="0" dirty="0">
                <a:ln>
                  <a:noFill/>
                </a:ln>
                <a:solidFill>
                  <a:srgbClr val="231F20"/>
                </a:solidFill>
                <a:effectLst/>
                <a:uLnTx/>
                <a:uFillTx/>
                <a:latin typeface="Montserrat"/>
                <a:ea typeface="+mn-ea"/>
                <a:cs typeface="Montserrat"/>
              </a:rPr>
              <a:t>2</a:t>
            </a:r>
            <a:endParaRPr lang="en-GB" sz="2800" spc="-12" baseline="30000" dirty="0">
              <a:solidFill>
                <a:srgbClr val="231F20"/>
              </a:solidFill>
              <a:latin typeface="Montserrat"/>
              <a:cs typeface="Montserrat"/>
            </a:endParaRPr>
          </a:p>
          <a:p>
            <a:pPr marL="532159" marR="925690" indent="-296636">
              <a:lnSpc>
                <a:spcPct val="105100"/>
              </a:lnSpc>
              <a:spcBef>
                <a:spcPts val="784"/>
              </a:spcBef>
              <a:buFont typeface="Montserrat"/>
              <a:buChar char="•"/>
              <a:tabLst>
                <a:tab pos="533648" algn="l"/>
              </a:tabLst>
            </a:pPr>
            <a:r>
              <a:rPr lang="en-GB" sz="2800" spc="-12" dirty="0">
                <a:solidFill>
                  <a:srgbClr val="231F20"/>
                </a:solidFill>
                <a:latin typeface="Montserrat"/>
                <a:cs typeface="Montserrat"/>
              </a:rPr>
              <a:t>The ongoing ATHN 9: Severe VWD Natural History Study (NCT03853486), sponsored by the American Thrombosis &amp; </a:t>
            </a:r>
            <a:r>
              <a:rPr lang="en-GB" sz="2800" spc="-12" dirty="0" err="1">
                <a:solidFill>
                  <a:srgbClr val="231F20"/>
                </a:solidFill>
                <a:latin typeface="Montserrat"/>
                <a:cs typeface="Montserrat"/>
              </a:rPr>
              <a:t>Hemostasis</a:t>
            </a:r>
            <a:r>
              <a:rPr lang="en-GB" sz="2800" spc="-12" dirty="0">
                <a:solidFill>
                  <a:srgbClr val="231F20"/>
                </a:solidFill>
                <a:latin typeface="Montserrat"/>
                <a:cs typeface="Montserrat"/>
              </a:rPr>
              <a:t> Network (ATHN), is investigating VWF treatment regimens in severe VWD in the USA</a:t>
            </a:r>
            <a:r>
              <a:rPr lang="en-GB" sz="2800" spc="-12" baseline="30000" dirty="0">
                <a:solidFill>
                  <a:srgbClr val="231F20"/>
                </a:solidFill>
                <a:latin typeface="Montserrat"/>
                <a:cs typeface="Montserrat"/>
              </a:rPr>
              <a:t>6</a:t>
            </a:r>
            <a:endParaRPr lang="en-GB" sz="2800" baseline="30000" dirty="0">
              <a:latin typeface="Montserrat"/>
              <a:cs typeface="Montserrat"/>
            </a:endParaRPr>
          </a:p>
        </p:txBody>
      </p:sp>
      <p:graphicFrame>
        <p:nvGraphicFramePr>
          <p:cNvPr id="5" name="object 10">
            <a:extLst>
              <a:ext uri="{FF2B5EF4-FFF2-40B4-BE49-F238E27FC236}">
                <a16:creationId xmlns:a16="http://schemas.microsoft.com/office/drawing/2014/main" id="{152AEA6E-AE13-D395-9C6F-0E0409B67317}"/>
              </a:ext>
            </a:extLst>
          </p:cNvPr>
          <p:cNvGraphicFramePr>
            <a:graphicFrameLocks noGrp="1"/>
          </p:cNvGraphicFramePr>
          <p:nvPr>
            <p:extLst>
              <p:ext uri="{D42A27DB-BD31-4B8C-83A1-F6EECF244321}">
                <p14:modId xmlns:p14="http://schemas.microsoft.com/office/powerpoint/2010/main" val="1930019115"/>
              </p:ext>
            </p:extLst>
          </p:nvPr>
        </p:nvGraphicFramePr>
        <p:xfrm>
          <a:off x="937726" y="14458439"/>
          <a:ext cx="11587841" cy="2114791"/>
        </p:xfrm>
        <a:graphic>
          <a:graphicData uri="http://schemas.openxmlformats.org/drawingml/2006/table">
            <a:tbl>
              <a:tblPr firstRow="1" bandRow="1">
                <a:effectLst>
                  <a:outerShdw blurRad="50800" dist="38100" dir="2700000" algn="tl" rotWithShape="0">
                    <a:prstClr val="black">
                      <a:alpha val="35000"/>
                    </a:prstClr>
                  </a:outerShdw>
                </a:effectLst>
                <a:tableStyleId>{2D5ABB26-0587-4C30-8999-92F81FD0307C}</a:tableStyleId>
              </a:tblPr>
              <a:tblGrid>
                <a:gridCol w="11587841">
                  <a:extLst>
                    <a:ext uri="{9D8B030D-6E8A-4147-A177-3AD203B41FA5}">
                      <a16:colId xmlns:a16="http://schemas.microsoft.com/office/drawing/2014/main" val="20000"/>
                    </a:ext>
                  </a:extLst>
                </a:gridCol>
              </a:tblGrid>
              <a:tr h="877647">
                <a:tc>
                  <a:txBody>
                    <a:bodyPr/>
                    <a:lstStyle/>
                    <a:p>
                      <a:pPr marL="100330">
                        <a:lnSpc>
                          <a:spcPct val="100000"/>
                        </a:lnSpc>
                        <a:spcBef>
                          <a:spcPts val="370"/>
                        </a:spcBef>
                      </a:pPr>
                      <a:r>
                        <a:rPr sz="4800" b="1" spc="-5">
                          <a:solidFill>
                            <a:srgbClr val="FFFFFF"/>
                          </a:solidFill>
                          <a:latin typeface="Montserrat"/>
                          <a:cs typeface="Montserrat"/>
                        </a:rPr>
                        <a:t>Objective</a:t>
                      </a:r>
                      <a:endParaRPr sz="4800">
                        <a:latin typeface="Montserrat"/>
                        <a:cs typeface="Montserrat"/>
                      </a:endParaRPr>
                    </a:p>
                  </a:txBody>
                  <a:tcPr marL="77051" marR="77051" marT="77051" marB="77051" anchor="ctr">
                    <a:lnL w="12700" cap="flat" cmpd="sng" algn="ctr">
                      <a:solidFill>
                        <a:srgbClr val="EE252A"/>
                      </a:solidFill>
                      <a:prstDash val="solid"/>
                      <a:round/>
                      <a:headEnd type="none" w="med" len="med"/>
                      <a:tailEnd type="none" w="med" len="med"/>
                    </a:lnL>
                    <a:lnR w="12700" cap="flat" cmpd="sng" algn="ctr">
                      <a:solidFill>
                        <a:srgbClr val="EE252A"/>
                      </a:solidFill>
                      <a:prstDash val="solid"/>
                      <a:round/>
                      <a:headEnd type="none" w="med" len="med"/>
                      <a:tailEnd type="none" w="med" len="med"/>
                    </a:lnR>
                    <a:lnT w="12700" cap="flat" cmpd="sng" algn="ctr">
                      <a:solidFill>
                        <a:srgbClr val="EE252A"/>
                      </a:solidFill>
                      <a:prstDash val="solid"/>
                      <a:round/>
                      <a:headEnd type="none" w="med" len="med"/>
                      <a:tailEnd type="none" w="med" len="med"/>
                    </a:lnT>
                    <a:lnB w="12700" cap="flat" cmpd="sng" algn="ctr">
                      <a:solidFill>
                        <a:srgbClr val="EE252A"/>
                      </a:solidFill>
                      <a:prstDash val="solid"/>
                      <a:round/>
                      <a:headEnd type="none" w="med" len="med"/>
                      <a:tailEnd type="none" w="med" len="med"/>
                    </a:lnB>
                    <a:lnTlToBr w="12700" cmpd="sng">
                      <a:noFill/>
                      <a:prstDash val="solid"/>
                    </a:lnTlToBr>
                    <a:lnBlToTr w="12700" cmpd="sng">
                      <a:noFill/>
                      <a:prstDash val="solid"/>
                    </a:lnBlToTr>
                    <a:solidFill>
                      <a:srgbClr val="EE252A"/>
                    </a:solidFill>
                  </a:tcPr>
                </a:tc>
                <a:extLst>
                  <a:ext uri="{0D108BD9-81ED-4DB2-BD59-A6C34878D82A}">
                    <a16:rowId xmlns:a16="http://schemas.microsoft.com/office/drawing/2014/main" val="10000"/>
                  </a:ext>
                </a:extLst>
              </a:tr>
              <a:tr h="1229169">
                <a:tc>
                  <a:txBody>
                    <a:bodyPr/>
                    <a:lstStyle/>
                    <a:p>
                      <a:pPr marL="557531" marR="365760" indent="-457200">
                        <a:lnSpc>
                          <a:spcPct val="105100"/>
                        </a:lnSpc>
                        <a:spcBef>
                          <a:spcPts val="459"/>
                        </a:spcBef>
                        <a:buClr>
                          <a:srgbClr val="EE252A"/>
                        </a:buClr>
                        <a:buFont typeface="Arial" panose="020B0604020202020204" pitchFamily="34" charset="0"/>
                        <a:buChar char="•"/>
                        <a:tabLst>
                          <a:tab pos="227329" algn="l"/>
                        </a:tabLst>
                      </a:pPr>
                      <a:r>
                        <a:rPr lang="en-GB" sz="3200" b="1" dirty="0">
                          <a:solidFill>
                            <a:srgbClr val="231F20"/>
                          </a:solidFill>
                          <a:latin typeface="Montserrat"/>
                          <a:cs typeface="Montserrat"/>
                        </a:rPr>
                        <a:t>To report the use of LTP with pasteurized </a:t>
                      </a:r>
                      <a:r>
                        <a:rPr lang="en-GB" sz="3200" b="1" dirty="0" err="1">
                          <a:solidFill>
                            <a:srgbClr val="231F20"/>
                          </a:solidFill>
                          <a:latin typeface="Montserrat"/>
                          <a:cs typeface="Montserrat"/>
                        </a:rPr>
                        <a:t>pdVWF</a:t>
                      </a:r>
                      <a:r>
                        <a:rPr lang="en-GB" sz="3200" b="1" dirty="0">
                          <a:solidFill>
                            <a:srgbClr val="231F20"/>
                          </a:solidFill>
                          <a:latin typeface="Montserrat"/>
                          <a:cs typeface="Montserrat"/>
                        </a:rPr>
                        <a:t>/FVIII in severe VWD</a:t>
                      </a:r>
                      <a:endParaRPr lang="en-GB" sz="3200" dirty="0">
                        <a:latin typeface="Montserrat"/>
                        <a:cs typeface="Montserrat"/>
                      </a:endParaRPr>
                    </a:p>
                  </a:txBody>
                  <a:tcPr marL="77051" marR="77051" marT="77051" marB="77051" anchor="ctr">
                    <a:lnL w="12700" cap="flat" cmpd="sng" algn="ctr">
                      <a:solidFill>
                        <a:srgbClr val="EE252A"/>
                      </a:solidFill>
                      <a:prstDash val="solid"/>
                      <a:round/>
                      <a:headEnd type="none" w="med" len="med"/>
                      <a:tailEnd type="none" w="med" len="med"/>
                    </a:lnL>
                    <a:lnR w="12700" cap="flat" cmpd="sng" algn="ctr">
                      <a:solidFill>
                        <a:srgbClr val="EE252A"/>
                      </a:solidFill>
                      <a:prstDash val="solid"/>
                      <a:round/>
                      <a:headEnd type="none" w="med" len="med"/>
                      <a:tailEnd type="none" w="med" len="med"/>
                    </a:lnR>
                    <a:lnT w="12700" cap="flat" cmpd="sng" algn="ctr">
                      <a:solidFill>
                        <a:srgbClr val="EE252A"/>
                      </a:solidFill>
                      <a:prstDash val="solid"/>
                      <a:round/>
                      <a:headEnd type="none" w="med" len="med"/>
                      <a:tailEnd type="none" w="med" len="med"/>
                    </a:lnT>
                    <a:lnB w="12700" cap="flat" cmpd="sng" algn="ctr">
                      <a:solidFill>
                        <a:srgbClr val="EE252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bl>
          </a:graphicData>
        </a:graphic>
      </p:graphicFrame>
      <p:sp>
        <p:nvSpPr>
          <p:cNvPr id="8" name="Rectangle 7">
            <a:extLst>
              <a:ext uri="{FF2B5EF4-FFF2-40B4-BE49-F238E27FC236}">
                <a16:creationId xmlns:a16="http://schemas.microsoft.com/office/drawing/2014/main" id="{E836C7B4-7AC1-8DE0-A1BF-19970B658086}"/>
              </a:ext>
            </a:extLst>
          </p:cNvPr>
          <p:cNvSpPr/>
          <p:nvPr/>
        </p:nvSpPr>
        <p:spPr>
          <a:xfrm>
            <a:off x="12805027" y="4287364"/>
            <a:ext cx="11422001" cy="7472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5522">
              <a:spcBef>
                <a:spcPts val="1609"/>
              </a:spcBef>
            </a:pPr>
            <a:r>
              <a:rPr lang="en-GB" sz="4400" b="1" dirty="0">
                <a:solidFill>
                  <a:srgbClr val="EE252A"/>
                </a:solidFill>
                <a:latin typeface="Montserrat"/>
                <a:cs typeface="Montserrat"/>
              </a:rPr>
              <a:t>Methods</a:t>
            </a:r>
          </a:p>
          <a:p>
            <a:pPr marL="532159" marR="837742" indent="-296636">
              <a:lnSpc>
                <a:spcPct val="105100"/>
              </a:lnSpc>
              <a:spcBef>
                <a:spcPts val="784"/>
              </a:spcBef>
              <a:buFont typeface="Montserrat"/>
              <a:buChar char="•"/>
              <a:tabLst>
                <a:tab pos="533648" algn="l"/>
              </a:tabLst>
            </a:pPr>
            <a:r>
              <a:rPr lang="en-GB" sz="2800" dirty="0">
                <a:solidFill>
                  <a:srgbClr val="231F20"/>
                </a:solidFill>
                <a:latin typeface="Montserrat"/>
                <a:cs typeface="Montserrat"/>
              </a:rPr>
              <a:t>ATHN 9 is a longitudinal, observational and prospective study to characterize the safety and effectiveness of factor replacement in participants with clinically severe congenital VWD</a:t>
            </a:r>
            <a:r>
              <a:rPr lang="en-GB" sz="2800" baseline="30000" dirty="0">
                <a:solidFill>
                  <a:srgbClr val="231F20"/>
                </a:solidFill>
                <a:latin typeface="Montserrat"/>
                <a:cs typeface="Montserrat"/>
              </a:rPr>
              <a:t>6</a:t>
            </a:r>
          </a:p>
          <a:p>
            <a:pPr marL="532159" marR="837742" indent="-296636">
              <a:lnSpc>
                <a:spcPct val="105100"/>
              </a:lnSpc>
              <a:spcBef>
                <a:spcPts val="784"/>
              </a:spcBef>
              <a:buFont typeface="Montserrat"/>
              <a:buChar char="•"/>
              <a:tabLst>
                <a:tab pos="533648" algn="l"/>
              </a:tabLst>
            </a:pPr>
            <a:r>
              <a:rPr lang="en-GB" sz="2800" dirty="0">
                <a:solidFill>
                  <a:srgbClr val="231F20"/>
                </a:solidFill>
                <a:latin typeface="Montserrat"/>
                <a:cs typeface="Montserrat"/>
              </a:rPr>
              <a:t>Exclusion criteria for the ATHN 9 study were diagnosis of platelet-type VWD or acquired VWD</a:t>
            </a:r>
            <a:r>
              <a:rPr lang="en-GB" sz="2800" baseline="30000" dirty="0">
                <a:solidFill>
                  <a:srgbClr val="231F20"/>
                </a:solidFill>
                <a:latin typeface="Montserrat"/>
                <a:cs typeface="Montserrat"/>
              </a:rPr>
              <a:t>6</a:t>
            </a:r>
          </a:p>
          <a:p>
            <a:pPr marL="532159" marR="837742" indent="-296636">
              <a:lnSpc>
                <a:spcPct val="105100"/>
              </a:lnSpc>
              <a:spcBef>
                <a:spcPts val="784"/>
              </a:spcBef>
              <a:buFont typeface="Montserrat"/>
              <a:buChar char="•"/>
              <a:tabLst>
                <a:tab pos="533648" algn="l"/>
              </a:tabLst>
            </a:pPr>
            <a:r>
              <a:rPr lang="en-GB" sz="2800" dirty="0">
                <a:solidFill>
                  <a:srgbClr val="231F20"/>
                </a:solidFill>
                <a:latin typeface="Montserrat"/>
                <a:cs typeface="Montserrat"/>
              </a:rPr>
              <a:t>Inclusion criterion for this analysis was any participant who received LTP with pasteurized </a:t>
            </a:r>
            <a:r>
              <a:rPr lang="en-GB" sz="2800" dirty="0" err="1">
                <a:solidFill>
                  <a:srgbClr val="231F20"/>
                </a:solidFill>
                <a:latin typeface="Montserrat"/>
                <a:cs typeface="Montserrat"/>
              </a:rPr>
              <a:t>pdVWF</a:t>
            </a:r>
            <a:r>
              <a:rPr lang="en-GB" sz="2800" dirty="0">
                <a:solidFill>
                  <a:srgbClr val="231F20"/>
                </a:solidFill>
                <a:latin typeface="Montserrat"/>
                <a:cs typeface="Montserrat"/>
              </a:rPr>
              <a:t>/FVIII prior to April 30, 2024</a:t>
            </a:r>
          </a:p>
          <a:p>
            <a:pPr marL="532159" marR="837742" indent="-296636">
              <a:lnSpc>
                <a:spcPct val="105100"/>
              </a:lnSpc>
              <a:spcBef>
                <a:spcPts val="784"/>
              </a:spcBef>
              <a:buFont typeface="Montserrat"/>
              <a:buChar char="•"/>
              <a:tabLst>
                <a:tab pos="533648" algn="l"/>
              </a:tabLst>
            </a:pPr>
            <a:r>
              <a:rPr lang="en-GB" sz="2800" dirty="0">
                <a:solidFill>
                  <a:srgbClr val="231F20"/>
                </a:solidFill>
                <a:latin typeface="Montserrat"/>
                <a:cs typeface="Montserrat"/>
              </a:rPr>
              <a:t>Baseline characteristics, consumption and infusion frequency, and bleeding events were collected</a:t>
            </a:r>
          </a:p>
          <a:p>
            <a:pPr marL="532159" marR="837742" indent="-296636">
              <a:lnSpc>
                <a:spcPct val="105100"/>
              </a:lnSpc>
              <a:spcBef>
                <a:spcPts val="784"/>
              </a:spcBef>
              <a:buFont typeface="Montserrat"/>
              <a:buChar char="•"/>
              <a:tabLst>
                <a:tab pos="533648" algn="l"/>
              </a:tabLst>
            </a:pPr>
            <a:r>
              <a:rPr lang="en-GB" sz="2800" dirty="0">
                <a:solidFill>
                  <a:srgbClr val="231F20"/>
                </a:solidFill>
                <a:latin typeface="Montserrat"/>
                <a:cs typeface="Montserrat"/>
              </a:rPr>
              <a:t>The participants’ age as of their birthday in 2023 was used for this analysis</a:t>
            </a:r>
          </a:p>
        </p:txBody>
      </p:sp>
      <p:graphicFrame>
        <p:nvGraphicFramePr>
          <p:cNvPr id="29" name="object 304">
            <a:extLst>
              <a:ext uri="{FF2B5EF4-FFF2-40B4-BE49-F238E27FC236}">
                <a16:creationId xmlns:a16="http://schemas.microsoft.com/office/drawing/2014/main" id="{9CF48FD9-01A5-5756-5975-6F8C7ACEF62F}"/>
              </a:ext>
            </a:extLst>
          </p:cNvPr>
          <p:cNvGraphicFramePr>
            <a:graphicFrameLocks noGrp="1"/>
          </p:cNvGraphicFramePr>
          <p:nvPr>
            <p:extLst>
              <p:ext uri="{D42A27DB-BD31-4B8C-83A1-F6EECF244321}">
                <p14:modId xmlns:p14="http://schemas.microsoft.com/office/powerpoint/2010/main" val="2898881005"/>
              </p:ext>
            </p:extLst>
          </p:nvPr>
        </p:nvGraphicFramePr>
        <p:xfrm>
          <a:off x="37947086" y="21995730"/>
          <a:ext cx="11574990" cy="8160614"/>
        </p:xfrm>
        <a:graphic>
          <a:graphicData uri="http://schemas.openxmlformats.org/drawingml/2006/table">
            <a:tbl>
              <a:tblPr firstRow="1" bandRow="1">
                <a:effectLst>
                  <a:outerShdw blurRad="50800" dist="38100" dir="2700000" algn="tl" rotWithShape="0">
                    <a:prstClr val="black">
                      <a:alpha val="35000"/>
                    </a:prstClr>
                  </a:outerShdw>
                </a:effectLst>
                <a:tableStyleId>{2D5ABB26-0587-4C30-8999-92F81FD0307C}</a:tableStyleId>
              </a:tblPr>
              <a:tblGrid>
                <a:gridCol w="11574990">
                  <a:extLst>
                    <a:ext uri="{9D8B030D-6E8A-4147-A177-3AD203B41FA5}">
                      <a16:colId xmlns:a16="http://schemas.microsoft.com/office/drawing/2014/main" val="20000"/>
                    </a:ext>
                  </a:extLst>
                </a:gridCol>
              </a:tblGrid>
              <a:tr h="824662">
                <a:tc>
                  <a:txBody>
                    <a:bodyPr/>
                    <a:lstStyle/>
                    <a:p>
                      <a:pPr marL="100330">
                        <a:lnSpc>
                          <a:spcPct val="100000"/>
                        </a:lnSpc>
                        <a:spcBef>
                          <a:spcPts val="370"/>
                        </a:spcBef>
                      </a:pPr>
                      <a:r>
                        <a:rPr sz="4800" b="1" spc="-5" dirty="0">
                          <a:solidFill>
                            <a:srgbClr val="FFFFFF"/>
                          </a:solidFill>
                          <a:latin typeface="Montserrat"/>
                          <a:cs typeface="Montserrat"/>
                        </a:rPr>
                        <a:t>Conclusions</a:t>
                      </a:r>
                      <a:endParaRPr sz="4800" dirty="0">
                        <a:latin typeface="Montserrat"/>
                        <a:cs typeface="Montserrat"/>
                      </a:endParaRPr>
                    </a:p>
                  </a:txBody>
                  <a:tcPr marL="77051" marR="77051" marT="77051" marB="77051" anchor="ctr">
                    <a:lnL w="12700" cap="flat" cmpd="sng" algn="ctr">
                      <a:solidFill>
                        <a:srgbClr val="EE252A"/>
                      </a:solidFill>
                      <a:prstDash val="solid"/>
                      <a:round/>
                      <a:headEnd type="none" w="med" len="med"/>
                      <a:tailEnd type="none" w="med" len="med"/>
                    </a:lnL>
                    <a:lnR w="12700" cap="flat" cmpd="sng" algn="ctr">
                      <a:solidFill>
                        <a:srgbClr val="EE252A"/>
                      </a:solidFill>
                      <a:prstDash val="solid"/>
                      <a:round/>
                      <a:headEnd type="none" w="med" len="med"/>
                      <a:tailEnd type="none" w="med" len="med"/>
                    </a:lnR>
                    <a:lnT w="12700" cap="flat" cmpd="sng" algn="ctr">
                      <a:solidFill>
                        <a:srgbClr val="EE252A"/>
                      </a:solidFill>
                      <a:prstDash val="solid"/>
                      <a:round/>
                      <a:headEnd type="none" w="med" len="med"/>
                      <a:tailEnd type="none" w="med" len="med"/>
                    </a:lnT>
                    <a:lnB w="12700" cap="flat" cmpd="sng" algn="ctr">
                      <a:solidFill>
                        <a:srgbClr val="EE252A"/>
                      </a:solidFill>
                      <a:prstDash val="solid"/>
                      <a:round/>
                      <a:headEnd type="none" w="med" len="med"/>
                      <a:tailEnd type="none" w="med" len="med"/>
                    </a:lnB>
                    <a:lnTlToBr w="12700" cmpd="sng">
                      <a:noFill/>
                      <a:prstDash val="solid"/>
                    </a:lnTlToBr>
                    <a:lnBlToTr w="12700" cmpd="sng">
                      <a:noFill/>
                      <a:prstDash val="solid"/>
                    </a:lnBlToTr>
                    <a:solidFill>
                      <a:srgbClr val="EE252A"/>
                    </a:solidFill>
                  </a:tcPr>
                </a:tc>
                <a:extLst>
                  <a:ext uri="{0D108BD9-81ED-4DB2-BD59-A6C34878D82A}">
                    <a16:rowId xmlns:a16="http://schemas.microsoft.com/office/drawing/2014/main" val="10000"/>
                  </a:ext>
                </a:extLst>
              </a:tr>
              <a:tr h="6013462">
                <a:tc>
                  <a:txBody>
                    <a:bodyPr/>
                    <a:lstStyle/>
                    <a:p>
                      <a:pPr marL="100331" marR="109220" indent="0">
                        <a:lnSpc>
                          <a:spcPct val="105100"/>
                        </a:lnSpc>
                        <a:spcBef>
                          <a:spcPts val="600"/>
                        </a:spcBef>
                        <a:spcAft>
                          <a:spcPts val="1200"/>
                        </a:spcAft>
                        <a:buClr>
                          <a:srgbClr val="EE252A"/>
                        </a:buClr>
                        <a:buFont typeface="Arial" panose="020B0604020202020204" pitchFamily="34" charset="0"/>
                        <a:buNone/>
                        <a:tabLst>
                          <a:tab pos="227329" algn="l"/>
                        </a:tabLst>
                      </a:pPr>
                      <a:endParaRPr lang="en-GB" sz="1400" b="1" spc="-5" dirty="0">
                        <a:solidFill>
                          <a:srgbClr val="231F20"/>
                        </a:solidFill>
                        <a:latin typeface="Montserrat"/>
                        <a:cs typeface="Montserrat"/>
                      </a:endParaRPr>
                    </a:p>
                    <a:p>
                      <a:pPr marL="557531" marR="109220" indent="-457200">
                        <a:lnSpc>
                          <a:spcPct val="105100"/>
                        </a:lnSpc>
                        <a:spcBef>
                          <a:spcPts val="600"/>
                        </a:spcBef>
                        <a:spcAft>
                          <a:spcPts val="1200"/>
                        </a:spcAft>
                        <a:buClr>
                          <a:srgbClr val="EE252A"/>
                        </a:buClr>
                        <a:buFont typeface="Arial" panose="020B0604020202020204" pitchFamily="34" charset="0"/>
                        <a:buChar char="•"/>
                        <a:tabLst>
                          <a:tab pos="227329" algn="l"/>
                        </a:tabLst>
                      </a:pPr>
                      <a:r>
                        <a:rPr lang="en-GB" sz="3200" b="1" spc="-5" dirty="0">
                          <a:solidFill>
                            <a:srgbClr val="231F20"/>
                          </a:solidFill>
                          <a:latin typeface="Montserrat"/>
                          <a:cs typeface="Montserrat"/>
                        </a:rPr>
                        <a:t>Pasteurized </a:t>
                      </a:r>
                      <a:r>
                        <a:rPr lang="en-GB" sz="3200" b="1" spc="-5" dirty="0" err="1">
                          <a:solidFill>
                            <a:srgbClr val="231F20"/>
                          </a:solidFill>
                          <a:latin typeface="Montserrat"/>
                          <a:cs typeface="Montserrat"/>
                        </a:rPr>
                        <a:t>pdVWF</a:t>
                      </a:r>
                      <a:r>
                        <a:rPr lang="en-GB" sz="3200" b="1" spc="-5" dirty="0">
                          <a:solidFill>
                            <a:srgbClr val="231F20"/>
                          </a:solidFill>
                          <a:latin typeface="Montserrat"/>
                          <a:cs typeface="Montserrat"/>
                        </a:rPr>
                        <a:t>/FVIII has been widely used in the USA for over 40 years </a:t>
                      </a:r>
                    </a:p>
                    <a:p>
                      <a:pPr marL="557531" marR="109220" lvl="0" indent="-457200" algn="l" defTabSz="1991302" rtl="0" eaLnBrk="1" fontAlgn="auto" latinLnBrk="0" hangingPunct="1">
                        <a:lnSpc>
                          <a:spcPct val="105100"/>
                        </a:lnSpc>
                        <a:spcBef>
                          <a:spcPts val="600"/>
                        </a:spcBef>
                        <a:spcAft>
                          <a:spcPts val="1200"/>
                        </a:spcAft>
                        <a:buClr>
                          <a:srgbClr val="EE252A"/>
                        </a:buClr>
                        <a:buSzTx/>
                        <a:buFont typeface="Arial" panose="020B0604020202020204" pitchFamily="34" charset="0"/>
                        <a:buChar char="•"/>
                        <a:tabLst>
                          <a:tab pos="227329" algn="l"/>
                        </a:tabLst>
                        <a:defRPr/>
                      </a:pPr>
                      <a:r>
                        <a:rPr lang="en-GB" sz="3200" b="1" spc="-5" dirty="0">
                          <a:solidFill>
                            <a:srgbClr val="231F20"/>
                          </a:solidFill>
                          <a:latin typeface="Montserrat"/>
                          <a:cs typeface="Montserrat"/>
                        </a:rPr>
                        <a:t>Multiple real-world studies, across various countries, have been published on the use of pasteurized </a:t>
                      </a:r>
                      <a:r>
                        <a:rPr lang="en-GB" sz="3200" b="1" spc="-5" dirty="0" err="1">
                          <a:solidFill>
                            <a:srgbClr val="231F20"/>
                          </a:solidFill>
                          <a:latin typeface="Montserrat"/>
                          <a:cs typeface="Montserrat"/>
                        </a:rPr>
                        <a:t>pdVWF</a:t>
                      </a:r>
                      <a:r>
                        <a:rPr lang="en-GB" sz="3200" b="1" spc="-5" dirty="0">
                          <a:solidFill>
                            <a:srgbClr val="231F20"/>
                          </a:solidFill>
                          <a:latin typeface="Montserrat"/>
                          <a:cs typeface="Montserrat"/>
                        </a:rPr>
                        <a:t>/FVIII for LTP in VWD</a:t>
                      </a:r>
                      <a:r>
                        <a:rPr lang="en-GB" sz="3200" b="1" spc="-5" baseline="30000" dirty="0">
                          <a:solidFill>
                            <a:srgbClr val="231F20"/>
                          </a:solidFill>
                          <a:latin typeface="Montserrat"/>
                          <a:cs typeface="Montserrat"/>
                        </a:rPr>
                        <a:t>2</a:t>
                      </a:r>
                      <a:endParaRPr lang="en-GB" sz="3200" b="1" spc="-5" dirty="0">
                        <a:solidFill>
                          <a:srgbClr val="231F20"/>
                        </a:solidFill>
                        <a:latin typeface="Montserrat"/>
                        <a:cs typeface="Montserrat"/>
                      </a:endParaRPr>
                    </a:p>
                    <a:p>
                      <a:pPr marL="557531" marR="109220" indent="-457200">
                        <a:lnSpc>
                          <a:spcPct val="105100"/>
                        </a:lnSpc>
                        <a:spcBef>
                          <a:spcPts val="600"/>
                        </a:spcBef>
                        <a:spcAft>
                          <a:spcPts val="1200"/>
                        </a:spcAft>
                        <a:buClr>
                          <a:srgbClr val="EE252A"/>
                        </a:buClr>
                        <a:buFont typeface="Arial" panose="020B0604020202020204" pitchFamily="34" charset="0"/>
                        <a:buChar char="•"/>
                        <a:tabLst>
                          <a:tab pos="227329" algn="l"/>
                        </a:tabLst>
                      </a:pPr>
                      <a:r>
                        <a:rPr lang="en-GB" sz="3200" b="1" spc="-5" dirty="0">
                          <a:solidFill>
                            <a:srgbClr val="231F20"/>
                          </a:solidFill>
                          <a:latin typeface="Montserrat"/>
                          <a:cs typeface="Montserrat"/>
                        </a:rPr>
                        <a:t>Here, we report the use of LTP with pasteurized </a:t>
                      </a:r>
                      <a:r>
                        <a:rPr lang="en-GB" sz="3200" b="1" spc="-5" dirty="0" err="1">
                          <a:solidFill>
                            <a:srgbClr val="231F20"/>
                          </a:solidFill>
                          <a:latin typeface="Montserrat"/>
                          <a:cs typeface="Montserrat"/>
                        </a:rPr>
                        <a:t>pdVWF</a:t>
                      </a:r>
                      <a:r>
                        <a:rPr lang="en-GB" sz="3200" b="1" spc="-5" dirty="0">
                          <a:solidFill>
                            <a:srgbClr val="231F20"/>
                          </a:solidFill>
                          <a:latin typeface="Montserrat"/>
                          <a:cs typeface="Montserrat"/>
                        </a:rPr>
                        <a:t>/FVIII over a mean duration of 18.9 months during the ATHN 9 study</a:t>
                      </a:r>
                    </a:p>
                    <a:p>
                      <a:pPr marL="557531" marR="109220" indent="-457200">
                        <a:lnSpc>
                          <a:spcPct val="105100"/>
                        </a:lnSpc>
                        <a:spcBef>
                          <a:spcPts val="600"/>
                        </a:spcBef>
                        <a:spcAft>
                          <a:spcPts val="1200"/>
                        </a:spcAft>
                        <a:buClr>
                          <a:srgbClr val="EE252A"/>
                        </a:buClr>
                        <a:buFont typeface="Arial" panose="020B0604020202020204" pitchFamily="34" charset="0"/>
                        <a:buChar char="•"/>
                        <a:tabLst>
                          <a:tab pos="227329" algn="l"/>
                        </a:tabLst>
                      </a:pPr>
                      <a:r>
                        <a:rPr lang="en-GB" sz="3200" b="1" spc="-5" dirty="0">
                          <a:solidFill>
                            <a:srgbClr val="231F20"/>
                          </a:solidFill>
                          <a:latin typeface="Montserrat"/>
                          <a:cs typeface="Montserrat"/>
                        </a:rPr>
                        <a:t>Data from the ATHN 9 study continues to support the efficacy and safety of pasteurized </a:t>
                      </a:r>
                      <a:r>
                        <a:rPr lang="en-GB" sz="3200" b="1" spc="-5" dirty="0" err="1">
                          <a:solidFill>
                            <a:srgbClr val="231F20"/>
                          </a:solidFill>
                          <a:latin typeface="Montserrat"/>
                          <a:cs typeface="Montserrat"/>
                        </a:rPr>
                        <a:t>pdVWF</a:t>
                      </a:r>
                      <a:r>
                        <a:rPr lang="en-GB" sz="3200" b="1" spc="-5" dirty="0">
                          <a:solidFill>
                            <a:srgbClr val="231F20"/>
                          </a:solidFill>
                          <a:latin typeface="Montserrat"/>
                          <a:cs typeface="Montserrat"/>
                        </a:rPr>
                        <a:t>/FVIII for LTP in severe VWD</a:t>
                      </a:r>
                    </a:p>
                    <a:p>
                      <a:pPr marL="100331" marR="109220" indent="0">
                        <a:lnSpc>
                          <a:spcPct val="105100"/>
                        </a:lnSpc>
                        <a:spcBef>
                          <a:spcPts val="600"/>
                        </a:spcBef>
                        <a:spcAft>
                          <a:spcPts val="1200"/>
                        </a:spcAft>
                        <a:buClr>
                          <a:srgbClr val="EE252A"/>
                        </a:buClr>
                        <a:buFont typeface="Arial" panose="020B0604020202020204" pitchFamily="34" charset="0"/>
                        <a:buNone/>
                        <a:tabLst>
                          <a:tab pos="227329" algn="l"/>
                        </a:tabLst>
                      </a:pPr>
                      <a:endParaRPr lang="en-GB" sz="800" dirty="0">
                        <a:latin typeface="Montserrat"/>
                        <a:cs typeface="Montserrat"/>
                      </a:endParaRPr>
                    </a:p>
                  </a:txBody>
                  <a:tcPr marL="77051" marR="77051" marT="77051" marB="77051" anchor="ctr">
                    <a:lnL w="12700" cap="flat" cmpd="sng" algn="ctr">
                      <a:solidFill>
                        <a:srgbClr val="EE252A"/>
                      </a:solidFill>
                      <a:prstDash val="solid"/>
                      <a:round/>
                      <a:headEnd type="none" w="med" len="med"/>
                      <a:tailEnd type="none" w="med" len="med"/>
                    </a:lnL>
                    <a:lnR w="12700" cap="flat" cmpd="sng" algn="ctr">
                      <a:solidFill>
                        <a:srgbClr val="EE252A"/>
                      </a:solidFill>
                      <a:prstDash val="solid"/>
                      <a:round/>
                      <a:headEnd type="none" w="med" len="med"/>
                      <a:tailEnd type="none" w="med" len="med"/>
                    </a:lnR>
                    <a:lnT w="12700" cap="flat" cmpd="sng" algn="ctr">
                      <a:solidFill>
                        <a:srgbClr val="EE252A"/>
                      </a:solidFill>
                      <a:prstDash val="solid"/>
                      <a:round/>
                      <a:headEnd type="none" w="med" len="med"/>
                      <a:tailEnd type="none" w="med" len="med"/>
                    </a:lnT>
                    <a:lnB w="12700" cap="flat" cmpd="sng" algn="ctr">
                      <a:solidFill>
                        <a:srgbClr val="EE252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bl>
          </a:graphicData>
        </a:graphic>
      </p:graphicFrame>
      <p:sp>
        <p:nvSpPr>
          <p:cNvPr id="34" name="object 12">
            <a:extLst>
              <a:ext uri="{FF2B5EF4-FFF2-40B4-BE49-F238E27FC236}">
                <a16:creationId xmlns:a16="http://schemas.microsoft.com/office/drawing/2014/main" id="{1AD938C8-C850-1E6A-3059-4EB272198A82}"/>
              </a:ext>
            </a:extLst>
          </p:cNvPr>
          <p:cNvSpPr txBox="1"/>
          <p:nvPr/>
        </p:nvSpPr>
        <p:spPr>
          <a:xfrm>
            <a:off x="24506486" y="27511293"/>
            <a:ext cx="13162346" cy="3769992"/>
          </a:xfrm>
          <a:prstGeom prst="rect">
            <a:avLst/>
          </a:prstGeom>
        </p:spPr>
        <p:txBody>
          <a:bodyPr vert="horz" wrap="square" lIns="0" tIns="216140" rIns="0" bIns="0" rtlCol="0">
            <a:spAutoFit/>
          </a:bodyPr>
          <a:lstStyle/>
          <a:p>
            <a:pPr marL="29813">
              <a:spcBef>
                <a:spcPts val="1702"/>
              </a:spcBef>
            </a:pPr>
            <a:r>
              <a:rPr sz="3800" b="1" spc="-12" dirty="0">
                <a:solidFill>
                  <a:srgbClr val="EE252A"/>
                </a:solidFill>
                <a:latin typeface="Montserrat"/>
                <a:cs typeface="Montserrat"/>
              </a:rPr>
              <a:t>Disclosures</a:t>
            </a:r>
            <a:endParaRPr sz="3800" dirty="0">
              <a:latin typeface="Montserrat"/>
              <a:cs typeface="Montserrat"/>
            </a:endParaRPr>
          </a:p>
          <a:p>
            <a:pPr marL="29813" marR="646940" defTabSz="4367749">
              <a:lnSpc>
                <a:spcPct val="105000"/>
              </a:lnSpc>
              <a:spcBef>
                <a:spcPts val="622"/>
              </a:spcBef>
              <a:defRPr/>
            </a:pPr>
            <a:r>
              <a:rPr lang="en-GB" sz="1800" b="1" spc="24" dirty="0">
                <a:solidFill>
                  <a:srgbClr val="231F20"/>
                </a:solidFill>
                <a:latin typeface="Montserrat" panose="00000500000000000000" pitchFamily="2" charset="0"/>
                <a:cs typeface="Montserrat"/>
              </a:rPr>
              <a:t>RFS:</a:t>
            </a:r>
            <a:r>
              <a:rPr lang="en-GB" sz="1800" spc="24" dirty="0">
                <a:solidFill>
                  <a:srgbClr val="231F20"/>
                </a:solidFill>
                <a:latin typeface="Montserrat" panose="00000500000000000000" pitchFamily="2" charset="0"/>
                <a:cs typeface="Montserrat"/>
              </a:rPr>
              <a:t> has consulted for Takeda, Pfizer, Bayer, Novo Nordisk, Octapharma, Sanofi/Sobi, Vega, Guardian Therapeutics, LFB, Hema Biologics; received IIS from Takeda, LFB/Hema Biologics, Octapharma; DSMB: </a:t>
            </a:r>
            <a:r>
              <a:rPr lang="en-GB" sz="1800" spc="24" dirty="0" err="1">
                <a:solidFill>
                  <a:srgbClr val="231F20"/>
                </a:solidFill>
                <a:latin typeface="Montserrat" panose="00000500000000000000" pitchFamily="2" charset="0"/>
                <a:cs typeface="Montserrat"/>
              </a:rPr>
              <a:t>Uniqure</a:t>
            </a:r>
            <a:r>
              <a:rPr lang="en-GB" sz="1800" spc="24" dirty="0">
                <a:solidFill>
                  <a:srgbClr val="231F20"/>
                </a:solidFill>
                <a:latin typeface="Montserrat" panose="00000500000000000000" pitchFamily="2" charset="0"/>
                <a:cs typeface="Montserrat"/>
              </a:rPr>
              <a:t>/CSL Behring; and is Chair of ATHN. </a:t>
            </a:r>
            <a:r>
              <a:rPr lang="en-GB" sz="1800" b="1" spc="24" dirty="0">
                <a:solidFill>
                  <a:srgbClr val="231F20"/>
                </a:solidFill>
                <a:latin typeface="Montserrat" panose="00000500000000000000" pitchFamily="2" charset="0"/>
                <a:cs typeface="Montserrat"/>
              </a:rPr>
              <a:t>TCS: </a:t>
            </a:r>
            <a:r>
              <a:rPr lang="en-GB" sz="1800" spc="24" dirty="0">
                <a:solidFill>
                  <a:srgbClr val="231F20"/>
                </a:solidFill>
                <a:latin typeface="Montserrat" panose="00000500000000000000" pitchFamily="2" charset="0"/>
                <a:cs typeface="Montserrat"/>
              </a:rPr>
              <a:t>has consulted for Octapharma, Bayer, Novo Nordisk, CSL Behring, Genentech, </a:t>
            </a:r>
            <a:r>
              <a:rPr lang="en-GB" sz="1800" spc="24" dirty="0" err="1">
                <a:solidFill>
                  <a:srgbClr val="231F20"/>
                </a:solidFill>
                <a:latin typeface="Montserrat" panose="00000500000000000000" pitchFamily="2" charset="0"/>
                <a:cs typeface="Montserrat"/>
              </a:rPr>
              <a:t>Biomarin</a:t>
            </a:r>
            <a:r>
              <a:rPr lang="en-GB" sz="1800" spc="24" dirty="0">
                <a:solidFill>
                  <a:srgbClr val="231F20"/>
                </a:solidFill>
                <a:latin typeface="Montserrat" panose="00000500000000000000" pitchFamily="2" charset="0"/>
                <a:cs typeface="Montserrat"/>
              </a:rPr>
              <a:t>, Takeda, Hema Biologics, </a:t>
            </a:r>
            <a:r>
              <a:rPr lang="en-GB" sz="1800" spc="24" dirty="0" err="1">
                <a:solidFill>
                  <a:srgbClr val="231F20"/>
                </a:solidFill>
                <a:latin typeface="Montserrat" panose="00000500000000000000" pitchFamily="2" charset="0"/>
                <a:cs typeface="Montserrat"/>
              </a:rPr>
              <a:t>Kedrion</a:t>
            </a:r>
            <a:r>
              <a:rPr lang="en-GB" sz="1800" spc="24" dirty="0">
                <a:solidFill>
                  <a:srgbClr val="231F20"/>
                </a:solidFill>
                <a:latin typeface="Montserrat" panose="00000500000000000000" pitchFamily="2" charset="0"/>
                <a:cs typeface="Montserrat"/>
              </a:rPr>
              <a:t>, Sanofi; involved in speaker bureaus for Octapharma, Genentech, </a:t>
            </a:r>
            <a:r>
              <a:rPr lang="en-GB" sz="1800" spc="24" dirty="0" err="1">
                <a:solidFill>
                  <a:srgbClr val="231F20"/>
                </a:solidFill>
                <a:latin typeface="Montserrat" panose="00000500000000000000" pitchFamily="2" charset="0"/>
                <a:cs typeface="Montserrat"/>
              </a:rPr>
              <a:t>Biomarin</a:t>
            </a:r>
            <a:r>
              <a:rPr lang="en-GB" sz="1800" spc="24" dirty="0">
                <a:solidFill>
                  <a:srgbClr val="231F20"/>
                </a:solidFill>
                <a:latin typeface="Montserrat" panose="00000500000000000000" pitchFamily="2" charset="0"/>
                <a:cs typeface="Montserrat"/>
              </a:rPr>
              <a:t>, Novo Nordisk, CSL Behring, Takeda, Hema Biologics; received Honoria from Octapharma, Genentech, CSL Behring, Novo Nordisk, Takeda, Hema Biologics, </a:t>
            </a:r>
            <a:r>
              <a:rPr lang="en-GB" sz="1800" spc="24" dirty="0" err="1">
                <a:solidFill>
                  <a:srgbClr val="231F20"/>
                </a:solidFill>
                <a:latin typeface="Montserrat" panose="00000500000000000000" pitchFamily="2" charset="0"/>
                <a:cs typeface="Montserrat"/>
              </a:rPr>
              <a:t>Biomarin</a:t>
            </a:r>
            <a:r>
              <a:rPr lang="en-GB" sz="1800" spc="24" dirty="0">
                <a:solidFill>
                  <a:srgbClr val="231F20"/>
                </a:solidFill>
                <a:latin typeface="Montserrat" panose="00000500000000000000" pitchFamily="2" charset="0"/>
                <a:cs typeface="Montserrat"/>
              </a:rPr>
              <a:t>; research funding from Spark and </a:t>
            </a:r>
            <a:r>
              <a:rPr lang="en-GB" sz="1800" spc="24" dirty="0" err="1">
                <a:solidFill>
                  <a:srgbClr val="231F20"/>
                </a:solidFill>
                <a:latin typeface="Montserrat" panose="00000500000000000000" pitchFamily="2" charset="0"/>
                <a:cs typeface="Montserrat"/>
              </a:rPr>
              <a:t>Biomarin</a:t>
            </a:r>
            <a:r>
              <a:rPr lang="en-GB" sz="1800" spc="24" dirty="0">
                <a:solidFill>
                  <a:srgbClr val="231F20"/>
                </a:solidFill>
                <a:latin typeface="Montserrat" panose="00000500000000000000" pitchFamily="2" charset="0"/>
                <a:cs typeface="Montserrat"/>
              </a:rPr>
              <a:t>; DMSC from Pfizer. </a:t>
            </a:r>
            <a:r>
              <a:rPr lang="en-GB" sz="1800" b="1" spc="24" dirty="0">
                <a:solidFill>
                  <a:srgbClr val="231F20"/>
                </a:solidFill>
                <a:latin typeface="Montserrat" panose="00000500000000000000" pitchFamily="2" charset="0"/>
                <a:cs typeface="Montserrat"/>
              </a:rPr>
              <a:t>MC,</a:t>
            </a:r>
            <a:r>
              <a:rPr lang="en-GB" sz="1800" spc="24" dirty="0">
                <a:solidFill>
                  <a:srgbClr val="231F20"/>
                </a:solidFill>
                <a:latin typeface="Montserrat" panose="00000500000000000000" pitchFamily="2" charset="0"/>
                <a:cs typeface="Montserrat"/>
              </a:rPr>
              <a:t> </a:t>
            </a:r>
            <a:r>
              <a:rPr lang="en-GB" sz="1800" b="1" spc="24" dirty="0">
                <a:solidFill>
                  <a:srgbClr val="231F20"/>
                </a:solidFill>
                <a:latin typeface="Montserrat" panose="00000500000000000000" pitchFamily="2" charset="0"/>
                <a:cs typeface="Montserrat"/>
              </a:rPr>
              <a:t>ND</a:t>
            </a:r>
            <a:r>
              <a:rPr lang="en-GB" sz="1800" spc="24" dirty="0">
                <a:solidFill>
                  <a:srgbClr val="231F20"/>
                </a:solidFill>
                <a:latin typeface="Montserrat" panose="00000500000000000000" pitchFamily="2" charset="0"/>
                <a:cs typeface="Montserrat"/>
              </a:rPr>
              <a:t> and </a:t>
            </a:r>
            <a:r>
              <a:rPr lang="en-GB" sz="1800" b="1" spc="24" dirty="0">
                <a:solidFill>
                  <a:srgbClr val="231F20"/>
                </a:solidFill>
                <a:latin typeface="Montserrat" panose="00000500000000000000" pitchFamily="2" charset="0"/>
                <a:cs typeface="Montserrat"/>
              </a:rPr>
              <a:t>CF</a:t>
            </a:r>
            <a:r>
              <a:rPr lang="en-GB" sz="1800" spc="24" dirty="0">
                <a:solidFill>
                  <a:srgbClr val="231F20"/>
                </a:solidFill>
                <a:latin typeface="Montserrat" panose="00000500000000000000" pitchFamily="2" charset="0"/>
                <a:cs typeface="Montserrat"/>
              </a:rPr>
              <a:t> report no conflict of interest related to this study. </a:t>
            </a:r>
            <a:r>
              <a:rPr lang="en-GB" sz="1800" b="1" spc="24" dirty="0">
                <a:solidFill>
                  <a:srgbClr val="231F20"/>
                </a:solidFill>
                <a:latin typeface="Montserrat" panose="00000500000000000000" pitchFamily="2" charset="0"/>
                <a:cs typeface="Montserrat"/>
              </a:rPr>
              <a:t>TD and VD: </a:t>
            </a:r>
            <a:r>
              <a:rPr lang="en-GB" sz="1800" spc="24" dirty="0">
                <a:solidFill>
                  <a:srgbClr val="231F20"/>
                </a:solidFill>
                <a:latin typeface="Montserrat" panose="00000500000000000000" pitchFamily="2" charset="0"/>
                <a:cs typeface="Montserrat"/>
              </a:rPr>
              <a:t>are employees of CSL Behring. </a:t>
            </a:r>
            <a:r>
              <a:rPr lang="en-GB" sz="1800" b="1" spc="24" dirty="0">
                <a:solidFill>
                  <a:srgbClr val="231F20"/>
                </a:solidFill>
                <a:latin typeface="Montserrat" panose="00000500000000000000" pitchFamily="2" charset="0"/>
                <a:cs typeface="Montserrat"/>
              </a:rPr>
              <a:t>AW: </a:t>
            </a:r>
            <a:r>
              <a:rPr lang="en-GB" sz="1800" spc="24" dirty="0">
                <a:solidFill>
                  <a:srgbClr val="231F20"/>
                </a:solidFill>
                <a:latin typeface="Montserrat" panose="00000500000000000000" pitchFamily="2" charset="0"/>
                <a:cs typeface="Montserrat"/>
              </a:rPr>
              <a:t>has consulted for Takeda, Pfizer, Bayer, Novo Nordisk, Octapharma, Sanofi/Sobi, Genentech/Roche, </a:t>
            </a:r>
            <a:r>
              <a:rPr lang="en-GB" sz="1800" spc="24" dirty="0" err="1">
                <a:solidFill>
                  <a:srgbClr val="231F20"/>
                </a:solidFill>
                <a:latin typeface="Montserrat" panose="00000500000000000000" pitchFamily="2" charset="0"/>
                <a:cs typeface="Montserrat"/>
              </a:rPr>
              <a:t>Biomarin</a:t>
            </a:r>
            <a:r>
              <a:rPr lang="en-GB" sz="1800" spc="24" dirty="0">
                <a:solidFill>
                  <a:srgbClr val="231F20"/>
                </a:solidFill>
                <a:latin typeface="Montserrat" panose="00000500000000000000" pitchFamily="2" charset="0"/>
                <a:cs typeface="Montserrat"/>
              </a:rPr>
              <a:t>, Spark, </a:t>
            </a:r>
            <a:r>
              <a:rPr lang="en-GB" sz="1800" spc="24" dirty="0" err="1">
                <a:solidFill>
                  <a:srgbClr val="231F20"/>
                </a:solidFill>
                <a:latin typeface="Montserrat" panose="00000500000000000000" pitchFamily="2" charset="0"/>
                <a:cs typeface="Montserrat"/>
              </a:rPr>
              <a:t>Hemab</a:t>
            </a:r>
            <a:r>
              <a:rPr lang="en-GB" sz="1800" spc="24" dirty="0">
                <a:solidFill>
                  <a:srgbClr val="231F20"/>
                </a:solidFill>
                <a:latin typeface="Montserrat" panose="00000500000000000000" pitchFamily="2" charset="0"/>
                <a:cs typeface="Montserrat"/>
              </a:rPr>
              <a:t>, Hema Biologics; research grants from Sanofi, Novo Nordisk, Pfizer, Takeda; DSMB from Takeda.</a:t>
            </a:r>
            <a:endParaRPr lang="en-GB" sz="1800" dirty="0">
              <a:latin typeface="Montserrat" panose="00000500000000000000" pitchFamily="2" charset="0"/>
              <a:cs typeface="Montserrat"/>
            </a:endParaRPr>
          </a:p>
        </p:txBody>
      </p:sp>
      <p:sp>
        <p:nvSpPr>
          <p:cNvPr id="35" name="object 11">
            <a:extLst>
              <a:ext uri="{FF2B5EF4-FFF2-40B4-BE49-F238E27FC236}">
                <a16:creationId xmlns:a16="http://schemas.microsoft.com/office/drawing/2014/main" id="{5BB0B9EE-D6F7-5E60-FD5E-DEA0042F6631}"/>
              </a:ext>
            </a:extLst>
          </p:cNvPr>
          <p:cNvSpPr txBox="1"/>
          <p:nvPr/>
        </p:nvSpPr>
        <p:spPr>
          <a:xfrm>
            <a:off x="24506486" y="24452739"/>
            <a:ext cx="13162346" cy="3188295"/>
          </a:xfrm>
          <a:prstGeom prst="rect">
            <a:avLst/>
          </a:prstGeom>
        </p:spPr>
        <p:txBody>
          <a:bodyPr vert="horz" wrap="square" lIns="0" tIns="216140" rIns="0" bIns="0" rtlCol="0">
            <a:spAutoFit/>
          </a:bodyPr>
          <a:lstStyle/>
          <a:p>
            <a:pPr marL="29813">
              <a:spcBef>
                <a:spcPts val="1702"/>
              </a:spcBef>
            </a:pPr>
            <a:r>
              <a:rPr lang="en-GB" sz="3800" b="1" spc="-12" dirty="0">
                <a:solidFill>
                  <a:srgbClr val="EE252A"/>
                </a:solidFill>
                <a:latin typeface="Montserrat"/>
                <a:cs typeface="Montserrat"/>
              </a:rPr>
              <a:t>References</a:t>
            </a:r>
            <a:endParaRPr lang="en-GB" sz="3800" spc="35" dirty="0">
              <a:solidFill>
                <a:srgbClr val="231F20"/>
              </a:solidFill>
              <a:latin typeface="Montserrat" panose="00000500000000000000" pitchFamily="2" charset="0"/>
              <a:cs typeface="Montserrat"/>
            </a:endParaRPr>
          </a:p>
          <a:p>
            <a:pPr marL="28324">
              <a:lnSpc>
                <a:spcPct val="105000"/>
              </a:lnSpc>
              <a:spcBef>
                <a:spcPts val="600"/>
              </a:spcBef>
              <a:tabLst>
                <a:tab pos="326452" algn="l"/>
              </a:tabLst>
            </a:pPr>
            <a:r>
              <a:rPr lang="en-GB" sz="1800" spc="35" dirty="0">
                <a:solidFill>
                  <a:srgbClr val="231F20"/>
                </a:solidFill>
                <a:latin typeface="Montserrat" panose="00000500000000000000" pitchFamily="2" charset="0"/>
                <a:cs typeface="Montserrat"/>
              </a:rPr>
              <a:t>1. Weyand AC and Flood VH. </a:t>
            </a:r>
            <a:r>
              <a:rPr lang="en-GB" sz="1800" i="1" spc="35" dirty="0">
                <a:solidFill>
                  <a:srgbClr val="231F20"/>
                </a:solidFill>
                <a:latin typeface="Montserrat" panose="00000500000000000000" pitchFamily="2" charset="0"/>
                <a:cs typeface="Montserrat"/>
              </a:rPr>
              <a:t>Hematol Oncol Clin North Am. </a:t>
            </a:r>
            <a:r>
              <a:rPr lang="en-GB" sz="1800" spc="35" dirty="0">
                <a:solidFill>
                  <a:srgbClr val="231F20"/>
                </a:solidFill>
                <a:latin typeface="Montserrat" panose="00000500000000000000" pitchFamily="2" charset="0"/>
                <a:cs typeface="Montserrat"/>
              </a:rPr>
              <a:t>2021;35(6):1085–1101;</a:t>
            </a:r>
            <a:r>
              <a:rPr lang="en-GB" sz="1800" i="1" spc="35" dirty="0">
                <a:solidFill>
                  <a:srgbClr val="231F20"/>
                </a:solidFill>
                <a:latin typeface="Montserrat" panose="00000500000000000000" pitchFamily="2" charset="0"/>
                <a:cs typeface="Montserrat"/>
              </a:rPr>
              <a:t> 2. </a:t>
            </a:r>
            <a:r>
              <a:rPr lang="en-GB" sz="1800" spc="35" dirty="0">
                <a:solidFill>
                  <a:srgbClr val="231F20"/>
                </a:solidFill>
                <a:latin typeface="Montserrat" panose="00000500000000000000" pitchFamily="2" charset="0"/>
                <a:cs typeface="Montserrat"/>
              </a:rPr>
              <a:t>Escuriola-Ettingshausen C, </a:t>
            </a:r>
            <a:r>
              <a:rPr lang="en-GB" sz="1800" i="1" spc="35" dirty="0">
                <a:solidFill>
                  <a:srgbClr val="231F20"/>
                </a:solidFill>
                <a:latin typeface="Montserrat" panose="00000500000000000000" pitchFamily="2" charset="0"/>
                <a:cs typeface="Montserrat"/>
              </a:rPr>
              <a:t>et al. Haemophilia. </a:t>
            </a:r>
            <a:r>
              <a:rPr lang="en-GB" sz="1800" spc="35" dirty="0">
                <a:solidFill>
                  <a:srgbClr val="231F20"/>
                </a:solidFill>
                <a:latin typeface="Montserrat" panose="00000500000000000000" pitchFamily="2" charset="0"/>
                <a:cs typeface="Montserrat"/>
              </a:rPr>
              <a:t>2025;31(2):247–262; 3. Connell NT, </a:t>
            </a:r>
            <a:r>
              <a:rPr lang="en-GB" sz="1800" i="1" spc="35" dirty="0">
                <a:solidFill>
                  <a:srgbClr val="231F20"/>
                </a:solidFill>
                <a:latin typeface="Montserrat" panose="00000500000000000000" pitchFamily="2" charset="0"/>
                <a:cs typeface="Montserrat"/>
              </a:rPr>
              <a:t>et al. Blood Adv. </a:t>
            </a:r>
            <a:r>
              <a:rPr lang="en-GB" sz="1800" spc="35" dirty="0">
                <a:solidFill>
                  <a:srgbClr val="231F20"/>
                </a:solidFill>
                <a:latin typeface="Montserrat" panose="00000500000000000000" pitchFamily="2" charset="0"/>
                <a:cs typeface="Montserrat"/>
              </a:rPr>
              <a:t>2021;5(1):301–325; 4. CSL Behring. Humate-P Prescribing Information (2020). Available at </a:t>
            </a:r>
            <a:r>
              <a:rPr lang="en-GB" sz="1800" spc="35" dirty="0">
                <a:solidFill>
                  <a:srgbClr val="231F20"/>
                </a:solidFill>
                <a:latin typeface="Montserrat" panose="00000500000000000000" pitchFamily="2" charset="0"/>
                <a:cs typeface="Montserrat"/>
                <a:hlinkClick r:id="rId4"/>
              </a:rPr>
              <a:t>https://labeling.cslbehring.com/PI/US/Humate-P/EN/Humate-P-Prescribing-Information.pdf</a:t>
            </a:r>
            <a:r>
              <a:rPr lang="en-GB" sz="1800" spc="35" dirty="0">
                <a:solidFill>
                  <a:srgbClr val="231F20"/>
                </a:solidFill>
                <a:latin typeface="Montserrat" panose="00000500000000000000" pitchFamily="2" charset="0"/>
                <a:cs typeface="Montserrat"/>
              </a:rPr>
              <a:t> (Accessed May 2025); 5. CSL Behring. </a:t>
            </a:r>
            <a:r>
              <a:rPr lang="en-GB" sz="1800" spc="35" dirty="0" err="1">
                <a:solidFill>
                  <a:srgbClr val="231F20"/>
                </a:solidFill>
                <a:latin typeface="Montserrat" panose="00000500000000000000" pitchFamily="2" charset="0"/>
                <a:cs typeface="Montserrat"/>
              </a:rPr>
              <a:t>Haemate</a:t>
            </a:r>
            <a:r>
              <a:rPr lang="en-GB" sz="1800" spc="35" dirty="0">
                <a:solidFill>
                  <a:srgbClr val="231F20"/>
                </a:solidFill>
                <a:latin typeface="Montserrat" panose="00000500000000000000" pitchFamily="2" charset="0"/>
                <a:cs typeface="Montserrat"/>
              </a:rPr>
              <a:t> P EU Package Leaflet (2022). Available at </a:t>
            </a:r>
            <a:r>
              <a:rPr lang="en-GB" sz="1800" spc="35" dirty="0">
                <a:solidFill>
                  <a:srgbClr val="231F20"/>
                </a:solidFill>
                <a:latin typeface="Montserrat" panose="00000500000000000000" pitchFamily="2" charset="0"/>
                <a:cs typeface="Montserrat"/>
                <a:hlinkClick r:id="rId5"/>
              </a:rPr>
              <a:t>https://www.cslbehringevents.com/-/media/csl-behring-events/hematology/isth2024/documents/haemate-p--eu-patient-information-leaflet-updated-on-20220630.pdf</a:t>
            </a:r>
            <a:r>
              <a:rPr lang="en-GB" sz="1800" spc="35" dirty="0">
                <a:solidFill>
                  <a:srgbClr val="231F20"/>
                </a:solidFill>
                <a:latin typeface="Montserrat" panose="00000500000000000000" pitchFamily="2" charset="0"/>
                <a:cs typeface="Montserrat"/>
              </a:rPr>
              <a:t> (Accessed May 2025); 6. ClinicalTrials.gov. NCT03853486. Available at </a:t>
            </a:r>
            <a:r>
              <a:rPr lang="en-GB" sz="1800" spc="35" dirty="0">
                <a:solidFill>
                  <a:srgbClr val="231F20"/>
                </a:solidFill>
                <a:latin typeface="Montserrat" panose="00000500000000000000" pitchFamily="2" charset="0"/>
                <a:cs typeface="Montserrat"/>
                <a:hlinkClick r:id="rId6"/>
              </a:rPr>
              <a:t>https://www.clinicaltrials.gov/study/NCT03853486</a:t>
            </a:r>
            <a:r>
              <a:rPr lang="en-GB" sz="1800" spc="35" dirty="0">
                <a:solidFill>
                  <a:srgbClr val="231F20"/>
                </a:solidFill>
                <a:latin typeface="Montserrat" panose="00000500000000000000" pitchFamily="2" charset="0"/>
                <a:cs typeface="Montserrat"/>
              </a:rPr>
              <a:t> (Accessed May 2025).</a:t>
            </a:r>
          </a:p>
        </p:txBody>
      </p:sp>
      <p:cxnSp>
        <p:nvCxnSpPr>
          <p:cNvPr id="37" name="Straight Connector 36">
            <a:extLst>
              <a:ext uri="{FF2B5EF4-FFF2-40B4-BE49-F238E27FC236}">
                <a16:creationId xmlns:a16="http://schemas.microsoft.com/office/drawing/2014/main" id="{5BEA815B-0D74-3C77-0ECC-CF8154903728}"/>
              </a:ext>
            </a:extLst>
          </p:cNvPr>
          <p:cNvCxnSpPr>
            <a:cxnSpLocks/>
          </p:cNvCxnSpPr>
          <p:nvPr/>
        </p:nvCxnSpPr>
        <p:spPr>
          <a:xfrm>
            <a:off x="896938" y="2573732"/>
            <a:ext cx="48605035" cy="0"/>
          </a:xfrm>
          <a:prstGeom prst="line">
            <a:avLst/>
          </a:prstGeom>
          <a:ln w="12700">
            <a:solidFill>
              <a:srgbClr val="292929"/>
            </a:solidFill>
          </a:ln>
          <a:effectLst/>
        </p:spPr>
        <p:style>
          <a:lnRef idx="2">
            <a:schemeClr val="accent1"/>
          </a:lnRef>
          <a:fillRef idx="0">
            <a:schemeClr val="accent1"/>
          </a:fillRef>
          <a:effectRef idx="1">
            <a:schemeClr val="accent1"/>
          </a:effectRef>
          <a:fontRef idx="minor">
            <a:schemeClr val="tx1"/>
          </a:fontRef>
        </p:style>
      </p:cxnSp>
      <p:graphicFrame>
        <p:nvGraphicFramePr>
          <p:cNvPr id="3" name="object 257">
            <a:extLst>
              <a:ext uri="{FF2B5EF4-FFF2-40B4-BE49-F238E27FC236}">
                <a16:creationId xmlns:a16="http://schemas.microsoft.com/office/drawing/2014/main" id="{46494712-7F92-AC97-FB87-0CCF65F297C3}"/>
              </a:ext>
            </a:extLst>
          </p:cNvPr>
          <p:cNvGraphicFramePr>
            <a:graphicFrameLocks noGrp="1"/>
          </p:cNvGraphicFramePr>
          <p:nvPr>
            <p:extLst>
              <p:ext uri="{D42A27DB-BD31-4B8C-83A1-F6EECF244321}">
                <p14:modId xmlns:p14="http://schemas.microsoft.com/office/powerpoint/2010/main" val="3933705800"/>
              </p:ext>
            </p:extLst>
          </p:nvPr>
        </p:nvGraphicFramePr>
        <p:xfrm>
          <a:off x="982498" y="16975463"/>
          <a:ext cx="11543069" cy="14490372"/>
        </p:xfrm>
        <a:graphic>
          <a:graphicData uri="http://schemas.openxmlformats.org/drawingml/2006/table">
            <a:tbl>
              <a:tblPr firstRow="1" bandRow="1">
                <a:effectLst>
                  <a:outerShdw blurRad="50800" dist="38100" dir="2700000" algn="tl" rotWithShape="0">
                    <a:prstClr val="black">
                      <a:alpha val="35000"/>
                    </a:prstClr>
                  </a:outerShdw>
                </a:effectLst>
                <a:tableStyleId>{2D5ABB26-0587-4C30-8999-92F81FD0307C}</a:tableStyleId>
              </a:tblPr>
              <a:tblGrid>
                <a:gridCol w="7240401">
                  <a:extLst>
                    <a:ext uri="{9D8B030D-6E8A-4147-A177-3AD203B41FA5}">
                      <a16:colId xmlns:a16="http://schemas.microsoft.com/office/drawing/2014/main" val="20000"/>
                    </a:ext>
                  </a:extLst>
                </a:gridCol>
                <a:gridCol w="4302668">
                  <a:extLst>
                    <a:ext uri="{9D8B030D-6E8A-4147-A177-3AD203B41FA5}">
                      <a16:colId xmlns:a16="http://schemas.microsoft.com/office/drawing/2014/main" val="20001"/>
                    </a:ext>
                  </a:extLst>
                </a:gridCol>
              </a:tblGrid>
              <a:tr h="1780406">
                <a:tc gridSpan="2">
                  <a:txBody>
                    <a:bodyPr/>
                    <a:lstStyle/>
                    <a:p>
                      <a:pPr marL="100330" marR="141605">
                        <a:lnSpc>
                          <a:spcPct val="105100"/>
                        </a:lnSpc>
                        <a:spcBef>
                          <a:spcPts val="315"/>
                        </a:spcBef>
                      </a:pPr>
                      <a:r>
                        <a:rPr lang="en-GB" sz="3200" b="1" spc="-10" dirty="0">
                          <a:solidFill>
                            <a:srgbClr val="FFFFFF"/>
                          </a:solidFill>
                          <a:latin typeface="Montserrat"/>
                          <a:cs typeface="Montserrat"/>
                        </a:rPr>
                        <a:t>Table 1: Characteristics of participants who received LTP with pasteurized </a:t>
                      </a:r>
                      <a:r>
                        <a:rPr lang="en-GB" sz="3200" b="1" spc="-10" dirty="0" err="1">
                          <a:solidFill>
                            <a:srgbClr val="FFFFFF"/>
                          </a:solidFill>
                          <a:latin typeface="Montserrat"/>
                          <a:cs typeface="Montserrat"/>
                        </a:rPr>
                        <a:t>pdVWF</a:t>
                      </a:r>
                      <a:r>
                        <a:rPr lang="en-GB" sz="3200" b="1" spc="-10" dirty="0">
                          <a:solidFill>
                            <a:srgbClr val="FFFFFF"/>
                          </a:solidFill>
                          <a:latin typeface="Montserrat"/>
                          <a:cs typeface="Montserrat"/>
                        </a:rPr>
                        <a:t>/FVIII at any point during follow-up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252A"/>
                    </a:solidFill>
                  </a:tcPr>
                </a:tc>
                <a:tc hMerge="1">
                  <a:txBody>
                    <a:bodyPr/>
                    <a:lstStyle/>
                    <a:p>
                      <a:pPr marL="100330" marR="141605">
                        <a:lnSpc>
                          <a:spcPct val="105100"/>
                        </a:lnSpc>
                        <a:spcBef>
                          <a:spcPts val="315"/>
                        </a:spcBef>
                      </a:pPr>
                      <a:endParaRPr sz="2800">
                        <a:latin typeface="Montserrat"/>
                        <a:cs typeface="Montserrat"/>
                      </a:endParaRPr>
                    </a:p>
                  </a:txBody>
                  <a:tcPr marL="72000" marR="72000" marT="180000" marB="36000">
                    <a:lnL w="12700" cap="flat" cmpd="sng" algn="ctr">
                      <a:solidFill>
                        <a:srgbClr val="EE252A"/>
                      </a:solidFill>
                      <a:prstDash val="solid"/>
                      <a:round/>
                      <a:headEnd type="none" w="med" len="med"/>
                      <a:tailEnd type="none" w="med" len="med"/>
                    </a:lnL>
                    <a:lnR w="12700" cap="flat" cmpd="sng" algn="ctr">
                      <a:solidFill>
                        <a:srgbClr val="EE252A"/>
                      </a:solidFill>
                      <a:prstDash val="solid"/>
                      <a:round/>
                      <a:headEnd type="none" w="med" len="med"/>
                      <a:tailEnd type="none" w="med" len="med"/>
                    </a:lnR>
                    <a:lnT w="12700" cap="flat" cmpd="sng" algn="ctr">
                      <a:solidFill>
                        <a:srgbClr val="EE252A"/>
                      </a:solidFill>
                      <a:prstDash val="solid"/>
                      <a:round/>
                      <a:headEnd type="none" w="med" len="med"/>
                      <a:tailEnd type="none" w="med" len="med"/>
                    </a:lnT>
                    <a:lnB w="12700" cap="flat" cmpd="sng" algn="ctr">
                      <a:solidFill>
                        <a:srgbClr val="EE252A"/>
                      </a:solidFill>
                      <a:prstDash val="solid"/>
                      <a:round/>
                      <a:headEnd type="none" w="med" len="med"/>
                      <a:tailEnd type="none" w="med" len="med"/>
                    </a:lnB>
                    <a:lnTlToBr w="12700" cmpd="sng">
                      <a:noFill/>
                      <a:prstDash val="solid"/>
                    </a:lnTlToBr>
                    <a:lnBlToTr w="12700" cmpd="sng">
                      <a:noFill/>
                      <a:prstDash val="solid"/>
                    </a:lnBlToTr>
                    <a:solidFill>
                      <a:srgbClr val="EE252A"/>
                    </a:solidFill>
                  </a:tcPr>
                </a:tc>
                <a:extLst>
                  <a:ext uri="{0D108BD9-81ED-4DB2-BD59-A6C34878D82A}">
                    <a16:rowId xmlns:a16="http://schemas.microsoft.com/office/drawing/2014/main" val="10000"/>
                  </a:ext>
                </a:extLst>
              </a:tr>
              <a:tr h="547565">
                <a:tc>
                  <a:txBody>
                    <a:bodyPr/>
                    <a:lstStyle/>
                    <a:p>
                      <a:pPr marL="179388" indent="-93663" algn="l" rtl="0">
                        <a:lnSpc>
                          <a:spcPct val="100000"/>
                        </a:lnSpc>
                        <a:spcBef>
                          <a:spcPts val="95"/>
                        </a:spcBef>
                      </a:pPr>
                      <a:r>
                        <a:rPr lang="en-GB" sz="2800" b="1" spc="10" dirty="0">
                          <a:solidFill>
                            <a:schemeClr val="tx1"/>
                          </a:solidFill>
                          <a:latin typeface="Montserrat" panose="00000500000000000000" pitchFamily="50" charset="0"/>
                          <a:ea typeface="+mn-ea"/>
                          <a:cs typeface="Times New Roman"/>
                        </a:rPr>
                        <a:t>Characteristic</a:t>
                      </a:r>
                      <a:endParaRPr sz="2800" b="1" spc="10" dirty="0">
                        <a:solidFill>
                          <a:schemeClr val="tx1"/>
                        </a:solidFill>
                        <a:latin typeface="Montserrat" panose="00000500000000000000" pitchFamily="50" charset="0"/>
                        <a:ea typeface="+mn-ea"/>
                        <a:cs typeface="Times New Roman"/>
                      </a:endParaRPr>
                    </a:p>
                  </a:txBody>
                  <a:tcPr marL="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3DFDA"/>
                    </a:solidFill>
                  </a:tcPr>
                </a:tc>
                <a:tc>
                  <a:txBody>
                    <a:bodyPr/>
                    <a:lstStyle/>
                    <a:p>
                      <a:pPr marL="179705" algn="ctr">
                        <a:lnSpc>
                          <a:spcPct val="100000"/>
                        </a:lnSpc>
                        <a:spcBef>
                          <a:spcPts val="95"/>
                        </a:spcBef>
                      </a:pPr>
                      <a:r>
                        <a:rPr lang="en-GB" sz="2800" b="1" spc="10" dirty="0">
                          <a:solidFill>
                            <a:schemeClr val="tx1"/>
                          </a:solidFill>
                          <a:latin typeface="Montserrat" panose="00000500000000000000" pitchFamily="50" charset="0"/>
                          <a:ea typeface="+mn-ea"/>
                        </a:rPr>
                        <a:t>N=21</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10001"/>
                  </a:ext>
                </a:extLst>
              </a:tr>
              <a:tr h="547565">
                <a:tc>
                  <a:txBody>
                    <a:bodyPr/>
                    <a:lstStyle/>
                    <a:p>
                      <a:pPr marL="100330" algn="l">
                        <a:lnSpc>
                          <a:spcPts val="1019"/>
                        </a:lnSpc>
                        <a:spcBef>
                          <a:spcPts val="420"/>
                        </a:spcBef>
                      </a:pPr>
                      <a:endParaRPr lang="en-GB" sz="2800" b="1" spc="10" dirty="0">
                        <a:solidFill>
                          <a:schemeClr val="tx1"/>
                        </a:solidFill>
                        <a:latin typeface="Montserrat" panose="00000500000000000000" pitchFamily="50" charset="0"/>
                        <a:cs typeface="Montserrat"/>
                      </a:endParaRPr>
                    </a:p>
                    <a:p>
                      <a:pPr marL="100330" algn="l">
                        <a:lnSpc>
                          <a:spcPts val="1019"/>
                        </a:lnSpc>
                        <a:spcBef>
                          <a:spcPts val="420"/>
                        </a:spcBef>
                      </a:pPr>
                      <a:r>
                        <a:rPr lang="en-GB" sz="2800" b="1" spc="10" dirty="0">
                          <a:solidFill>
                            <a:schemeClr val="tx1"/>
                          </a:solidFill>
                          <a:latin typeface="Montserrat" panose="00000500000000000000" pitchFamily="50" charset="0"/>
                          <a:cs typeface="Montserrat"/>
                        </a:rPr>
                        <a:t>Age, years</a:t>
                      </a:r>
                      <a:endParaRPr sz="2800" dirty="0">
                        <a:solidFill>
                          <a:schemeClr val="tx1"/>
                        </a:solidFill>
                        <a:latin typeface="Montserrat" panose="00000500000000000000" pitchFamily="50" charset="0"/>
                        <a:cs typeface="Montserrat"/>
                      </a:endParaRPr>
                    </a:p>
                  </a:txBody>
                  <a:tcPr marL="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a:txBody>
                    <a:bodyPr/>
                    <a:lstStyle/>
                    <a:p>
                      <a:pPr marL="0" marR="0" lvl="0" indent="0" algn="ctr" defTabSz="202456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chemeClr val="tx1"/>
                        </a:solidFill>
                        <a:effectLst/>
                        <a:uLnTx/>
                        <a:uFillTx/>
                        <a:latin typeface="Montserrat" panose="00000500000000000000" pitchFamily="50" charset="0"/>
                        <a:ea typeface="+mn-ea"/>
                        <a:cs typeface="+mn-cs"/>
                      </a:endParaRPr>
                    </a:p>
                  </a:txBody>
                  <a:tcPr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525662">
                <a:tc>
                  <a:txBody>
                    <a:bodyPr/>
                    <a:lstStyle/>
                    <a:p>
                      <a:pPr marL="179705" algn="l">
                        <a:lnSpc>
                          <a:spcPct val="100000"/>
                        </a:lnSpc>
                        <a:spcBef>
                          <a:spcPts val="95"/>
                        </a:spcBef>
                      </a:pPr>
                      <a:r>
                        <a:rPr lang="en-GB" sz="2800" spc="10" dirty="0">
                          <a:solidFill>
                            <a:schemeClr val="tx1"/>
                          </a:solidFill>
                          <a:latin typeface="Montserrat" panose="00000500000000000000" pitchFamily="50" charset="0"/>
                          <a:cs typeface="Montserrat"/>
                        </a:rPr>
                        <a:t>Mean (SD) </a:t>
                      </a:r>
                      <a:endParaRPr lang="en-GB" sz="2800" dirty="0">
                        <a:solidFill>
                          <a:schemeClr val="tx1"/>
                        </a:solidFill>
                        <a:latin typeface="Montserrat" panose="00000500000000000000" pitchFamily="50" charset="0"/>
                        <a:cs typeface="Montserrat"/>
                      </a:endParaRPr>
                    </a:p>
                  </a:txBody>
                  <a:tcPr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50" charset="0"/>
                          <a:ea typeface="Aptos" panose="020B0004020202020204" pitchFamily="34" charset="0"/>
                        </a:rPr>
                        <a:t>36.3 (26.7)</a:t>
                      </a:r>
                      <a:endParaRPr lang="en-GB" sz="2800" dirty="0">
                        <a:solidFill>
                          <a:schemeClr val="tx1"/>
                        </a:solidFill>
                        <a:effectLst/>
                        <a:latin typeface="Montserrat" panose="00000500000000000000" pitchFamily="50" charset="0"/>
                        <a:ea typeface="Aptos" panose="020B0004020202020204" pitchFamily="34" charset="0"/>
                      </a:endParaRPr>
                    </a:p>
                  </a:txBody>
                  <a:tcPr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4"/>
                  </a:ext>
                </a:extLst>
              </a:tr>
              <a:tr h="525662">
                <a:tc>
                  <a:txBody>
                    <a:bodyPr/>
                    <a:lstStyle/>
                    <a:p>
                      <a:pPr marL="179705" algn="l">
                        <a:lnSpc>
                          <a:spcPct val="100000"/>
                        </a:lnSpc>
                        <a:spcBef>
                          <a:spcPts val="95"/>
                        </a:spcBef>
                      </a:pPr>
                      <a:r>
                        <a:rPr lang="en-GB" sz="2800" dirty="0">
                          <a:solidFill>
                            <a:schemeClr val="tx1"/>
                          </a:solidFill>
                          <a:latin typeface="Montserrat" panose="00000500000000000000" pitchFamily="50" charset="0"/>
                          <a:cs typeface="Montserrat"/>
                        </a:rPr>
                        <a:t>Median (range)</a:t>
                      </a:r>
                    </a:p>
                  </a:txBody>
                  <a:tcPr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50" charset="0"/>
                          <a:ea typeface="Aptos" panose="020B0004020202020204" pitchFamily="34" charset="0"/>
                        </a:rPr>
                        <a:t>33 (4–88)</a:t>
                      </a:r>
                      <a:endParaRPr lang="en-GB" sz="2800" dirty="0">
                        <a:solidFill>
                          <a:schemeClr val="tx1"/>
                        </a:solidFill>
                        <a:effectLst/>
                        <a:latin typeface="Montserrat" panose="00000500000000000000" pitchFamily="50" charset="0"/>
                        <a:ea typeface="Aptos" panose="020B0004020202020204" pitchFamily="34" charset="0"/>
                      </a:endParaRPr>
                    </a:p>
                  </a:txBody>
                  <a:tcPr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23257000"/>
                  </a:ext>
                </a:extLst>
              </a:tr>
              <a:tr h="547565">
                <a:tc>
                  <a:txBody>
                    <a:bodyPr/>
                    <a:lstStyle/>
                    <a:p>
                      <a:pPr marL="100330" algn="l">
                        <a:lnSpc>
                          <a:spcPts val="1019"/>
                        </a:lnSpc>
                        <a:spcBef>
                          <a:spcPts val="420"/>
                        </a:spcBef>
                      </a:pPr>
                      <a:endParaRPr lang="en-GB" sz="2800" b="1" dirty="0">
                        <a:solidFill>
                          <a:schemeClr val="tx1"/>
                        </a:solidFill>
                        <a:latin typeface="Montserrat" panose="00000500000000000000" pitchFamily="50" charset="0"/>
                        <a:cs typeface="Montserrat"/>
                      </a:endParaRPr>
                    </a:p>
                    <a:p>
                      <a:pPr marL="100330" algn="l">
                        <a:lnSpc>
                          <a:spcPts val="1019"/>
                        </a:lnSpc>
                        <a:spcBef>
                          <a:spcPts val="420"/>
                        </a:spcBef>
                      </a:pPr>
                      <a:r>
                        <a:rPr lang="en-GB" sz="2800" b="1" dirty="0">
                          <a:solidFill>
                            <a:schemeClr val="tx1"/>
                          </a:solidFill>
                          <a:latin typeface="Montserrat" panose="00000500000000000000" pitchFamily="50" charset="0"/>
                          <a:cs typeface="Montserrat"/>
                        </a:rPr>
                        <a:t>Child/adolescent, n (%)*</a:t>
                      </a:r>
                    </a:p>
                  </a:txBody>
                  <a:tcPr marL="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50" charset="0"/>
                          <a:ea typeface="Aptos" panose="020B0004020202020204" pitchFamily="34" charset="0"/>
                        </a:rPr>
                        <a:t>8 (38.1)</a:t>
                      </a:r>
                      <a:endParaRPr lang="en-GB" sz="2800" dirty="0">
                        <a:solidFill>
                          <a:schemeClr val="tx1"/>
                        </a:solidFill>
                        <a:effectLst/>
                        <a:latin typeface="Montserrat" panose="00000500000000000000" pitchFamily="50"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1204899033"/>
                  </a:ext>
                </a:extLst>
              </a:tr>
              <a:tr h="547565">
                <a:tc>
                  <a:txBody>
                    <a:bodyPr/>
                    <a:lstStyle/>
                    <a:p>
                      <a:pPr marL="100330" algn="l">
                        <a:lnSpc>
                          <a:spcPts val="1019"/>
                        </a:lnSpc>
                        <a:spcBef>
                          <a:spcPts val="420"/>
                        </a:spcBef>
                      </a:pPr>
                      <a:endParaRPr lang="en-GB" sz="2800" b="1" dirty="0">
                        <a:solidFill>
                          <a:schemeClr val="tx1"/>
                        </a:solidFill>
                        <a:latin typeface="Montserrat" panose="00000500000000000000" pitchFamily="50" charset="0"/>
                        <a:cs typeface="Montserrat"/>
                      </a:endParaRPr>
                    </a:p>
                    <a:p>
                      <a:pPr marL="100330" algn="l">
                        <a:lnSpc>
                          <a:spcPts val="1019"/>
                        </a:lnSpc>
                        <a:spcBef>
                          <a:spcPts val="420"/>
                        </a:spcBef>
                      </a:pPr>
                      <a:r>
                        <a:rPr lang="en-GB" sz="2800" b="1" dirty="0">
                          <a:solidFill>
                            <a:schemeClr val="tx1"/>
                          </a:solidFill>
                          <a:latin typeface="Montserrat" panose="00000500000000000000" pitchFamily="50" charset="0"/>
                          <a:cs typeface="Montserrat"/>
                        </a:rPr>
                        <a:t>Adult, n (%)</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50" charset="0"/>
                          <a:ea typeface="Aptos" panose="020B0004020202020204" pitchFamily="34" charset="0"/>
                        </a:rPr>
                        <a:t>13 (61.9)</a:t>
                      </a:r>
                      <a:endParaRPr lang="en-GB" sz="2800" dirty="0">
                        <a:solidFill>
                          <a:schemeClr val="tx1"/>
                        </a:solidFill>
                        <a:effectLst/>
                        <a:latin typeface="Montserrat" panose="00000500000000000000" pitchFamily="50"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6876727"/>
                  </a:ext>
                </a:extLst>
              </a:tr>
              <a:tr h="547565">
                <a:tc>
                  <a:txBody>
                    <a:bodyPr/>
                    <a:lstStyle/>
                    <a:p>
                      <a:pPr marL="100330" algn="l">
                        <a:lnSpc>
                          <a:spcPts val="1019"/>
                        </a:lnSpc>
                        <a:spcBef>
                          <a:spcPts val="420"/>
                        </a:spcBef>
                      </a:pPr>
                      <a:endParaRPr lang="en-GB" sz="2800" b="1" dirty="0">
                        <a:solidFill>
                          <a:schemeClr val="tx1"/>
                        </a:solidFill>
                        <a:latin typeface="Montserrat" panose="00000500000000000000" pitchFamily="50" charset="0"/>
                        <a:cs typeface="Montserrat"/>
                      </a:endParaRPr>
                    </a:p>
                    <a:p>
                      <a:pPr marL="100330" algn="l">
                        <a:lnSpc>
                          <a:spcPts val="1019"/>
                        </a:lnSpc>
                        <a:spcBef>
                          <a:spcPts val="420"/>
                        </a:spcBef>
                      </a:pPr>
                      <a:r>
                        <a:rPr lang="en-GB" sz="2800" b="1" dirty="0">
                          <a:solidFill>
                            <a:schemeClr val="tx1"/>
                          </a:solidFill>
                          <a:latin typeface="Montserrat" panose="00000500000000000000" pitchFamily="50" charset="0"/>
                          <a:cs typeface="Montserrat"/>
                        </a:rPr>
                        <a:t>Female sex, n (%)</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50" charset="0"/>
                          <a:ea typeface="Aptos" panose="020B0004020202020204" pitchFamily="34" charset="0"/>
                        </a:rPr>
                        <a:t>14 (66.7)</a:t>
                      </a:r>
                      <a:endParaRPr lang="en-GB" sz="2800" dirty="0">
                        <a:solidFill>
                          <a:schemeClr val="tx1"/>
                        </a:solidFill>
                        <a:effectLst/>
                        <a:latin typeface="Montserrat" panose="00000500000000000000" pitchFamily="50"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674710203"/>
                  </a:ext>
                </a:extLst>
              </a:tr>
              <a:tr h="547565">
                <a:tc>
                  <a:txBody>
                    <a:bodyPr/>
                    <a:lstStyle/>
                    <a:p>
                      <a:pPr marL="100330" algn="l">
                        <a:lnSpc>
                          <a:spcPts val="1019"/>
                        </a:lnSpc>
                        <a:spcBef>
                          <a:spcPts val="420"/>
                        </a:spcBef>
                      </a:pPr>
                      <a:endParaRPr lang="en-GB" sz="2800" b="1" spc="10" dirty="0">
                        <a:solidFill>
                          <a:schemeClr val="tx1"/>
                        </a:solidFill>
                        <a:latin typeface="Montserrat" panose="00000500000000000000" pitchFamily="50" charset="0"/>
                        <a:cs typeface="Montserrat"/>
                      </a:endParaRPr>
                    </a:p>
                    <a:p>
                      <a:pPr marL="100330" algn="l">
                        <a:lnSpc>
                          <a:spcPts val="1019"/>
                        </a:lnSpc>
                        <a:spcBef>
                          <a:spcPts val="420"/>
                        </a:spcBef>
                      </a:pPr>
                      <a:r>
                        <a:rPr lang="en-GB" sz="2800" b="1" spc="10" dirty="0">
                          <a:solidFill>
                            <a:schemeClr val="tx1"/>
                          </a:solidFill>
                          <a:latin typeface="Montserrat" panose="00000500000000000000" pitchFamily="50" charset="0"/>
                          <a:cs typeface="Montserrat"/>
                        </a:rPr>
                        <a:t>Race, n (%)</a:t>
                      </a:r>
                    </a:p>
                  </a:txBody>
                  <a:tcPr marL="0" marR="0" marT="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ctr" defTabSz="202456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chemeClr val="tx1"/>
                        </a:solidFill>
                        <a:effectLst/>
                        <a:uLnTx/>
                        <a:uFillTx/>
                        <a:latin typeface="Montserrat" panose="00000500000000000000" pitchFamily="50" charset="0"/>
                        <a:ea typeface="+mn-ea"/>
                        <a:cs typeface="+mn-cs"/>
                      </a:endParaRPr>
                    </a:p>
                  </a:txBody>
                  <a:tcPr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9"/>
                  </a:ext>
                </a:extLst>
              </a:tr>
              <a:tr h="525662">
                <a:tc>
                  <a:txBody>
                    <a:bodyPr/>
                    <a:lstStyle/>
                    <a:p>
                      <a:pPr marL="100330" algn="l">
                        <a:lnSpc>
                          <a:spcPts val="1019"/>
                        </a:lnSpc>
                        <a:spcBef>
                          <a:spcPts val="420"/>
                        </a:spcBef>
                      </a:pPr>
                      <a:endParaRPr lang="en-GB" sz="2800" dirty="0">
                        <a:solidFill>
                          <a:schemeClr val="tx1"/>
                        </a:solidFill>
                        <a:latin typeface="Montserrat" panose="00000500000000000000" pitchFamily="50" charset="0"/>
                        <a:cs typeface="Montserrat"/>
                      </a:endParaRPr>
                    </a:p>
                    <a:p>
                      <a:pPr marL="100330" algn="l">
                        <a:lnSpc>
                          <a:spcPts val="1019"/>
                        </a:lnSpc>
                        <a:spcBef>
                          <a:spcPts val="420"/>
                        </a:spcBef>
                      </a:pPr>
                      <a:r>
                        <a:rPr lang="en-GB" sz="2800" dirty="0">
                          <a:solidFill>
                            <a:schemeClr val="tx1"/>
                          </a:solidFill>
                          <a:latin typeface="Montserrat" panose="00000500000000000000" pitchFamily="50" charset="0"/>
                          <a:cs typeface="Montserrat"/>
                        </a:rPr>
                        <a:t>White</a:t>
                      </a:r>
                    </a:p>
                  </a:txBody>
                  <a:tcPr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ctr" defTabSz="202456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tx1"/>
                          </a:solidFill>
                          <a:effectLst/>
                          <a:uLnTx/>
                          <a:uFillTx/>
                          <a:latin typeface="Montserrat" panose="00000500000000000000" pitchFamily="50" charset="0"/>
                          <a:ea typeface="+mn-ea"/>
                          <a:cs typeface="+mn-cs"/>
                        </a:rPr>
                        <a:t>19 (90.5)</a:t>
                      </a:r>
                    </a:p>
                  </a:txBody>
                  <a:tcPr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25492880"/>
                  </a:ext>
                </a:extLst>
              </a:tr>
              <a:tr h="525662">
                <a:tc>
                  <a:txBody>
                    <a:bodyPr/>
                    <a:lstStyle/>
                    <a:p>
                      <a:pPr marL="100330" algn="l">
                        <a:lnSpc>
                          <a:spcPts val="1019"/>
                        </a:lnSpc>
                        <a:spcBef>
                          <a:spcPts val="420"/>
                        </a:spcBef>
                      </a:pPr>
                      <a:endParaRPr lang="en-GB" sz="2800" dirty="0">
                        <a:solidFill>
                          <a:schemeClr val="tx1"/>
                        </a:solidFill>
                        <a:latin typeface="Montserrat" panose="00000500000000000000" pitchFamily="50" charset="0"/>
                        <a:cs typeface="Montserrat"/>
                      </a:endParaRPr>
                    </a:p>
                    <a:p>
                      <a:pPr marL="100330" algn="l">
                        <a:lnSpc>
                          <a:spcPts val="1019"/>
                        </a:lnSpc>
                        <a:spcBef>
                          <a:spcPts val="420"/>
                        </a:spcBef>
                      </a:pPr>
                      <a:r>
                        <a:rPr lang="en-GB" sz="2800" dirty="0">
                          <a:solidFill>
                            <a:schemeClr val="tx1"/>
                          </a:solidFill>
                          <a:latin typeface="Montserrat" panose="00000500000000000000" pitchFamily="50" charset="0"/>
                          <a:cs typeface="Montserrat"/>
                        </a:rPr>
                        <a:t>Black or African American</a:t>
                      </a:r>
                    </a:p>
                  </a:txBody>
                  <a:tcPr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ctr" defTabSz="202456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chemeClr val="tx1"/>
                          </a:solidFill>
                          <a:effectLst/>
                          <a:uLnTx/>
                          <a:uFillTx/>
                          <a:latin typeface="Montserrat" panose="00000500000000000000" pitchFamily="50" charset="0"/>
                          <a:ea typeface="+mn-ea"/>
                          <a:cs typeface="+mn-cs"/>
                        </a:rPr>
                        <a:t>2 (9.5)</a:t>
                      </a:r>
                    </a:p>
                  </a:txBody>
                  <a:tcPr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168205014"/>
                  </a:ext>
                </a:extLst>
              </a:tr>
              <a:tr h="547565">
                <a:tc>
                  <a:txBody>
                    <a:bodyPr/>
                    <a:lstStyle/>
                    <a:p>
                      <a:pPr marL="100330" marR="0" lvl="0" indent="0" algn="l" defTabSz="914400" eaLnBrk="1" fontAlgn="auto" latinLnBrk="0" hangingPunct="1">
                        <a:lnSpc>
                          <a:spcPct val="100000"/>
                        </a:lnSpc>
                        <a:spcBef>
                          <a:spcPts val="420"/>
                        </a:spcBef>
                        <a:spcAft>
                          <a:spcPts val="0"/>
                        </a:spcAft>
                        <a:buClrTx/>
                        <a:buSzTx/>
                        <a:buFontTx/>
                        <a:buNone/>
                        <a:tabLst/>
                        <a:defRPr/>
                      </a:pPr>
                      <a:r>
                        <a:rPr lang="en-GB" sz="2800" b="1" spc="10" dirty="0">
                          <a:solidFill>
                            <a:schemeClr val="tx1"/>
                          </a:solidFill>
                          <a:latin typeface="Montserrat" panose="00000500000000000000" pitchFamily="2" charset="0"/>
                          <a:cs typeface="Montserrat"/>
                        </a:rPr>
                        <a:t>VWD type, n (%)</a:t>
                      </a:r>
                      <a:endParaRPr lang="en-GB" sz="2800" dirty="0">
                        <a:solidFill>
                          <a:schemeClr val="tx1"/>
                        </a:solidFill>
                        <a:latin typeface="Montserrat" panose="00000500000000000000" pitchFamily="2" charset="0"/>
                        <a:cs typeface="Montserrat"/>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marL="0" marR="0" lvl="0" indent="0" algn="ctr" defTabSz="202456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chemeClr val="tx1"/>
                        </a:solidFill>
                        <a:effectLst/>
                        <a:uLnTx/>
                        <a:uFillTx/>
                        <a:latin typeface="Montserrat" panose="00000500000000000000" pitchFamily="2" charset="0"/>
                        <a:ea typeface="+mn-ea"/>
                        <a:cs typeface="+mn-cs"/>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10010"/>
                  </a:ext>
                </a:extLst>
              </a:tr>
              <a:tr h="524711">
                <a:tc>
                  <a:txBody>
                    <a:bodyPr/>
                    <a:lstStyle/>
                    <a:p>
                      <a:pPr marL="180340" algn="l">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1 </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1 (4.8)</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10014"/>
                  </a:ext>
                </a:extLst>
              </a:tr>
              <a:tr h="524711">
                <a:tc>
                  <a:txBody>
                    <a:bodyPr/>
                    <a:lstStyle/>
                    <a:p>
                      <a:pPr marL="180340" algn="l">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2A </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7 (33.3)</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900328872"/>
                  </a:ext>
                </a:extLst>
              </a:tr>
              <a:tr h="524711">
                <a:tc>
                  <a:txBody>
                    <a:bodyPr/>
                    <a:lstStyle/>
                    <a:p>
                      <a:pPr marL="180340" algn="l">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2B </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2 (9.5)</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3180949382"/>
                  </a:ext>
                </a:extLst>
              </a:tr>
              <a:tr h="524711">
                <a:tc>
                  <a:txBody>
                    <a:bodyPr/>
                    <a:lstStyle/>
                    <a:p>
                      <a:pPr marL="180340" algn="l">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2M </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0 (0)</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689195336"/>
                  </a:ext>
                </a:extLst>
              </a:tr>
              <a:tr h="524711">
                <a:tc>
                  <a:txBody>
                    <a:bodyPr/>
                    <a:lstStyle/>
                    <a:p>
                      <a:pPr marL="180340" algn="l">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2N </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0 (0)</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4230775689"/>
                  </a:ext>
                </a:extLst>
              </a:tr>
              <a:tr h="524711">
                <a:tc>
                  <a:txBody>
                    <a:bodyPr/>
                    <a:lstStyle/>
                    <a:p>
                      <a:pPr marL="180340" algn="l">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3 </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2" charset="0"/>
                          <a:ea typeface="Aptos" panose="020B0004020202020204" pitchFamily="34" charset="0"/>
                        </a:rPr>
                        <a:t>6 (28.6)</a:t>
                      </a:r>
                      <a:endParaRPr lang="en-GB" sz="28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1262483198"/>
                  </a:ext>
                </a:extLst>
              </a:tr>
              <a:tr h="524711">
                <a:tc>
                  <a:txBody>
                    <a:bodyPr/>
                    <a:lstStyle/>
                    <a:p>
                      <a:pPr marL="180340" algn="l">
                        <a:lnSpc>
                          <a:spcPct val="107000"/>
                        </a:lnSpc>
                        <a:spcAft>
                          <a:spcPts val="800"/>
                        </a:spcAft>
                        <a:buNone/>
                      </a:pPr>
                      <a:r>
                        <a:rPr lang="en-GB" sz="2800" dirty="0">
                          <a:solidFill>
                            <a:schemeClr val="tx1"/>
                          </a:solidFill>
                          <a:effectLst/>
                          <a:latin typeface="Montserrat" panose="00000500000000000000" pitchFamily="2" charset="0"/>
                          <a:ea typeface="Aptos" panose="020B0004020202020204" pitchFamily="34" charset="0"/>
                        </a:rPr>
                        <a:t>Not available</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tc>
                  <a:txBody>
                    <a:bodyPr/>
                    <a:lstStyle/>
                    <a:p>
                      <a:pPr algn="ctr">
                        <a:lnSpc>
                          <a:spcPct val="107000"/>
                        </a:lnSpc>
                        <a:spcAft>
                          <a:spcPts val="800"/>
                        </a:spcAft>
                        <a:buNone/>
                      </a:pPr>
                      <a:r>
                        <a:rPr lang="en-US" sz="2800" dirty="0">
                          <a:solidFill>
                            <a:schemeClr val="tx1"/>
                          </a:solidFill>
                          <a:effectLst/>
                          <a:latin typeface="Montserrat" panose="00000500000000000000" pitchFamily="2" charset="0"/>
                          <a:ea typeface="+mn-ea"/>
                          <a:cs typeface="+mn-cs"/>
                        </a:rPr>
                        <a:t>5</a:t>
                      </a:r>
                      <a:r>
                        <a:rPr lang="en-US" sz="2800" baseline="30000" dirty="0">
                          <a:solidFill>
                            <a:schemeClr val="tx1"/>
                          </a:solidFill>
                          <a:effectLst/>
                          <a:latin typeface="Montserrat" panose="00000500000000000000" pitchFamily="2" charset="0"/>
                          <a:ea typeface="+mn-ea"/>
                          <a:cs typeface="+mn-cs"/>
                        </a:rPr>
                        <a:t>†</a:t>
                      </a:r>
                      <a:r>
                        <a:rPr lang="en-US" sz="2800" dirty="0">
                          <a:solidFill>
                            <a:schemeClr val="tx1"/>
                          </a:solidFill>
                          <a:effectLst/>
                          <a:latin typeface="Montserrat" panose="00000500000000000000" pitchFamily="2" charset="0"/>
                          <a:ea typeface="+mn-ea"/>
                          <a:cs typeface="+mn-cs"/>
                        </a:rPr>
                        <a:t> (23.8)</a:t>
                      </a:r>
                      <a:endParaRPr lang="en-GB" sz="3600" dirty="0">
                        <a:solidFill>
                          <a:schemeClr val="tx1"/>
                        </a:solidFill>
                        <a:effectLst/>
                        <a:latin typeface="Montserrat" panose="00000500000000000000" pitchFamily="2" charset="0"/>
                        <a:ea typeface="Aptos" panose="020B00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E3DFDA"/>
                    </a:solidFill>
                  </a:tcPr>
                </a:tc>
                <a:extLst>
                  <a:ext uri="{0D108BD9-81ED-4DB2-BD59-A6C34878D82A}">
                    <a16:rowId xmlns:a16="http://schemas.microsoft.com/office/drawing/2014/main" val="2789680319"/>
                  </a:ext>
                </a:extLst>
              </a:tr>
              <a:tr h="1098305">
                <a:tc>
                  <a:txBody>
                    <a:bodyPr/>
                    <a:lstStyle/>
                    <a:p>
                      <a:pPr algn="l">
                        <a:lnSpc>
                          <a:spcPct val="107000"/>
                        </a:lnSpc>
                        <a:spcAft>
                          <a:spcPts val="800"/>
                        </a:spcAft>
                        <a:buNone/>
                      </a:pPr>
                      <a:r>
                        <a:rPr lang="en-US" sz="2800" b="1" dirty="0">
                          <a:solidFill>
                            <a:schemeClr val="tx1"/>
                          </a:solidFill>
                          <a:effectLst/>
                          <a:latin typeface="Montserrat" panose="00000500000000000000" pitchFamily="2" charset="0"/>
                          <a:ea typeface="Aptos" panose="020B0004020202020204" pitchFamily="34" charset="0"/>
                        </a:rPr>
                        <a:t> Mean (SD) duration of LTP with</a:t>
                      </a:r>
                      <a:br>
                        <a:rPr lang="en-US" sz="2800" b="1" dirty="0">
                          <a:solidFill>
                            <a:schemeClr val="tx1"/>
                          </a:solidFill>
                          <a:effectLst/>
                          <a:latin typeface="Montserrat" panose="00000500000000000000" pitchFamily="2" charset="0"/>
                          <a:ea typeface="Aptos" panose="020B0004020202020204" pitchFamily="34" charset="0"/>
                        </a:rPr>
                      </a:br>
                      <a:r>
                        <a:rPr lang="en-US" sz="2800" b="1" dirty="0">
                          <a:solidFill>
                            <a:schemeClr val="tx1"/>
                          </a:solidFill>
                          <a:effectLst/>
                          <a:latin typeface="Montserrat" panose="00000500000000000000" pitchFamily="2" charset="0"/>
                          <a:ea typeface="Aptos" panose="020B0004020202020204" pitchFamily="34" charset="0"/>
                        </a:rPr>
                        <a:t> pasteurized </a:t>
                      </a:r>
                      <a:r>
                        <a:rPr lang="en-US" sz="2800" b="1" dirty="0" err="1">
                          <a:solidFill>
                            <a:schemeClr val="tx1"/>
                          </a:solidFill>
                          <a:effectLst/>
                          <a:latin typeface="Montserrat" panose="00000500000000000000" pitchFamily="2" charset="0"/>
                          <a:ea typeface="Aptos" panose="020B0004020202020204" pitchFamily="34" charset="0"/>
                        </a:rPr>
                        <a:t>pdVWF</a:t>
                      </a:r>
                      <a:r>
                        <a:rPr lang="en-US" sz="2800" b="1" dirty="0">
                          <a:solidFill>
                            <a:schemeClr val="tx1"/>
                          </a:solidFill>
                          <a:effectLst/>
                          <a:latin typeface="Montserrat" panose="00000500000000000000" pitchFamily="2" charset="0"/>
                          <a:ea typeface="Aptos" panose="020B0004020202020204" pitchFamily="34" charset="0"/>
                        </a:rPr>
                        <a:t>/FVIII, months</a:t>
                      </a:r>
                      <a:endParaRPr lang="en-GB" sz="2800" dirty="0">
                        <a:solidFill>
                          <a:schemeClr val="tx1"/>
                        </a:solidFill>
                        <a:effectLst/>
                        <a:latin typeface="Montserrat" panose="00000500000000000000" pitchFamily="2" charset="0"/>
                        <a:ea typeface="Aptos" panose="020B0004020202020204" pitchFamily="34" charset="0"/>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tc>
                  <a:txBody>
                    <a:bodyPr/>
                    <a:lstStyle/>
                    <a:p>
                      <a:pPr marL="0" marR="0" lvl="0" indent="0" algn="ctr" defTabSz="2024560" rtl="0" eaLnBrk="1" fontAlgn="auto" latinLnBrk="0" hangingPunct="1">
                        <a:lnSpc>
                          <a:spcPct val="100000"/>
                        </a:lnSpc>
                        <a:spcBef>
                          <a:spcPts val="0"/>
                        </a:spcBef>
                        <a:spcAft>
                          <a:spcPts val="0"/>
                        </a:spcAft>
                        <a:buClrTx/>
                        <a:buSzTx/>
                        <a:buFontTx/>
                        <a:buNone/>
                        <a:tabLst/>
                        <a:defRPr/>
                      </a:pPr>
                      <a:r>
                        <a:rPr lang="en-US" sz="2800" dirty="0">
                          <a:solidFill>
                            <a:schemeClr val="tx1"/>
                          </a:solidFill>
                          <a:effectLst/>
                          <a:latin typeface="Montserrat" panose="00000500000000000000" pitchFamily="2" charset="0"/>
                          <a:ea typeface="+mn-ea"/>
                          <a:cs typeface="+mn-cs"/>
                        </a:rPr>
                        <a:t>18.9 (7.0)</a:t>
                      </a:r>
                      <a:endParaRPr kumimoji="0" lang="en-GB" sz="2800" b="0" i="0" u="none" strike="noStrike" kern="1200" cap="none" spc="0" normalizeH="0" baseline="0" noProof="0" dirty="0">
                        <a:ln>
                          <a:noFill/>
                        </a:ln>
                        <a:solidFill>
                          <a:schemeClr val="tx1"/>
                        </a:solidFill>
                        <a:effectLst/>
                        <a:uLnTx/>
                        <a:uFillTx/>
                        <a:latin typeface="Montserrat" panose="00000500000000000000" pitchFamily="2" charset="0"/>
                        <a:ea typeface="+mn-ea"/>
                        <a:cs typeface="+mn-cs"/>
                      </a:endParaRPr>
                    </a:p>
                    <a:p>
                      <a:pPr marL="0" marR="0" lvl="0" indent="0" algn="ctr" defTabSz="202456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chemeClr val="tx1"/>
                        </a:solidFill>
                        <a:effectLst/>
                        <a:highlight>
                          <a:srgbClr val="00FF00"/>
                        </a:highlight>
                        <a:uLnTx/>
                        <a:uFillTx/>
                        <a:latin typeface="Montserrat" panose="00000500000000000000" pitchFamily="2" charset="0"/>
                        <a:ea typeface="+mn-ea"/>
                        <a:cs typeface="+mn-cs"/>
                      </a:endParaRPr>
                    </a:p>
                  </a:txBody>
                  <a:tcPr anchor="ctr">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5"/>
                  </a:ext>
                </a:extLst>
              </a:tr>
              <a:tr h="2003081">
                <a:tc gridSpan="2">
                  <a:txBody>
                    <a:bodyPr/>
                    <a:lstStyle/>
                    <a:p>
                      <a:pPr marL="0" marR="705485" lvl="0" indent="0" algn="l" defTabSz="914400" eaLnBrk="1" fontAlgn="auto" latinLnBrk="0" hangingPunct="1">
                        <a:lnSpc>
                          <a:spcPct val="100000"/>
                        </a:lnSpc>
                        <a:spcBef>
                          <a:spcPts val="105"/>
                        </a:spcBef>
                        <a:spcAft>
                          <a:spcPts val="0"/>
                        </a:spcAft>
                        <a:buClrTx/>
                        <a:buSzTx/>
                        <a:buFontTx/>
                        <a:buNone/>
                        <a:tabLst/>
                        <a:defRPr/>
                      </a:pPr>
                      <a:r>
                        <a:rPr lang="en-GB" sz="2000" dirty="0">
                          <a:solidFill>
                            <a:srgbClr val="000000"/>
                          </a:solidFill>
                          <a:latin typeface="Montserrat Regular"/>
                        </a:rPr>
                        <a:t>*Child/adolescent was &lt;18 years of age. </a:t>
                      </a:r>
                      <a:r>
                        <a:rPr lang="en-GB" sz="2000" baseline="30000" dirty="0">
                          <a:solidFill>
                            <a:srgbClr val="000000"/>
                          </a:solidFill>
                          <a:latin typeface="Montserrat Regular"/>
                        </a:rPr>
                        <a:t>†</a:t>
                      </a:r>
                      <a:r>
                        <a:rPr lang="en-GB" sz="2000" dirty="0">
                          <a:solidFill>
                            <a:srgbClr val="000000"/>
                          </a:solidFill>
                          <a:latin typeface="Montserrat Regular"/>
                        </a:rPr>
                        <a:t>Includes one participant with VWD, type 2, type unknown. </a:t>
                      </a:r>
                      <a:br>
                        <a:rPr lang="en-GB" sz="2000" dirty="0">
                          <a:solidFill>
                            <a:srgbClr val="000000"/>
                          </a:solidFill>
                          <a:latin typeface="Montserrat Regular"/>
                        </a:rPr>
                      </a:br>
                      <a:r>
                        <a:rPr lang="en-GB" sz="2000" dirty="0">
                          <a:solidFill>
                            <a:srgbClr val="000000"/>
                          </a:solidFill>
                          <a:latin typeface="Montserrat Regular"/>
                        </a:rPr>
                        <a:t>LTP, long-term prophylaxis; </a:t>
                      </a:r>
                      <a:r>
                        <a:rPr lang="en-GB" sz="2000" dirty="0" err="1">
                          <a:solidFill>
                            <a:srgbClr val="000000"/>
                          </a:solidFill>
                          <a:latin typeface="Montserrat Regular"/>
                        </a:rPr>
                        <a:t>pdVWF</a:t>
                      </a:r>
                      <a:r>
                        <a:rPr lang="en-GB" sz="2000" dirty="0">
                          <a:solidFill>
                            <a:srgbClr val="000000"/>
                          </a:solidFill>
                          <a:latin typeface="Montserrat Regular"/>
                        </a:rPr>
                        <a:t>/FVIII, plasma-derived human von Willebrand factor/factor VIII concentrate; SD, standard deviation; VWD, von Willebrand disease; VWF, von Willebrand factor.</a:t>
                      </a:r>
                      <a:endParaRPr sz="2400" dirty="0">
                        <a:latin typeface="Montserrat"/>
                        <a:cs typeface="Montserrat"/>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marL="0" marR="705485" lvl="0" indent="0" algn="l" defTabSz="914400" eaLnBrk="1" fontAlgn="auto" latinLnBrk="0" hangingPunct="1">
                        <a:lnSpc>
                          <a:spcPct val="100000"/>
                        </a:lnSpc>
                        <a:spcBef>
                          <a:spcPts val="105"/>
                        </a:spcBef>
                        <a:spcAft>
                          <a:spcPts val="0"/>
                        </a:spcAft>
                        <a:buClrTx/>
                        <a:buSzTx/>
                        <a:buFontTx/>
                        <a:buNone/>
                        <a:tabLst/>
                        <a:defRPr/>
                      </a:pPr>
                      <a:endParaRPr sz="1900">
                        <a:latin typeface="Montserrat"/>
                        <a:cs typeface="Montserrat"/>
                      </a:endParaRPr>
                    </a:p>
                  </a:txBody>
                  <a:tcPr marL="144000" marR="72000" marT="180000" marB="36000" anchor="b">
                    <a:lnL w="12700" cap="flat" cmpd="sng" algn="ctr">
                      <a:solidFill>
                        <a:srgbClr val="EE252A"/>
                      </a:solidFill>
                      <a:prstDash val="solid"/>
                      <a:round/>
                      <a:headEnd type="none" w="med" len="med"/>
                      <a:tailEnd type="none" w="med" len="med"/>
                    </a:lnL>
                    <a:lnR w="12700" cap="flat" cmpd="sng" algn="ctr">
                      <a:solidFill>
                        <a:srgbClr val="EE252A"/>
                      </a:solidFill>
                      <a:prstDash val="solid"/>
                      <a:round/>
                      <a:headEnd type="none" w="med" len="med"/>
                      <a:tailEnd type="none" w="med" len="med"/>
                    </a:lnR>
                    <a:lnT w="12700" cap="flat" cmpd="sng" algn="ctr">
                      <a:solidFill>
                        <a:srgbClr val="EE252A"/>
                      </a:solidFill>
                      <a:prstDash val="solid"/>
                      <a:round/>
                      <a:headEnd type="none" w="med" len="med"/>
                      <a:tailEnd type="none" w="med" len="med"/>
                    </a:lnT>
                    <a:lnB w="12700" cap="flat" cmpd="sng" algn="ctr">
                      <a:solidFill>
                        <a:srgbClr val="E3DFDA"/>
                      </a:solidFill>
                      <a:prstDash val="solid"/>
                      <a:round/>
                      <a:headEnd type="none" w="med" len="med"/>
                      <a:tailEnd type="none" w="med" len="med"/>
                    </a:lnB>
                    <a:solidFill>
                      <a:srgbClr val="FFFFFF"/>
                    </a:solidFill>
                  </a:tcPr>
                </a:tc>
                <a:extLst>
                  <a:ext uri="{0D108BD9-81ED-4DB2-BD59-A6C34878D82A}">
                    <a16:rowId xmlns:a16="http://schemas.microsoft.com/office/drawing/2014/main" val="1665130042"/>
                  </a:ext>
                </a:extLst>
              </a:tr>
            </a:tbl>
          </a:graphicData>
        </a:graphic>
      </p:graphicFrame>
      <p:grpSp>
        <p:nvGrpSpPr>
          <p:cNvPr id="7" name="Group 6">
            <a:extLst>
              <a:ext uri="{FF2B5EF4-FFF2-40B4-BE49-F238E27FC236}">
                <a16:creationId xmlns:a16="http://schemas.microsoft.com/office/drawing/2014/main" id="{3AC62EF6-A782-F08B-4194-230823F83B9C}"/>
              </a:ext>
            </a:extLst>
          </p:cNvPr>
          <p:cNvGrpSpPr/>
          <p:nvPr/>
        </p:nvGrpSpPr>
        <p:grpSpPr>
          <a:xfrm>
            <a:off x="12782955" y="12052099"/>
            <a:ext cx="11422001" cy="10886723"/>
            <a:chOff x="-11886895" y="11751674"/>
            <a:chExt cx="9319671" cy="7798856"/>
          </a:xfrm>
        </p:grpSpPr>
        <p:grpSp>
          <p:nvGrpSpPr>
            <p:cNvPr id="12" name="Group 11">
              <a:extLst>
                <a:ext uri="{FF2B5EF4-FFF2-40B4-BE49-F238E27FC236}">
                  <a16:creationId xmlns:a16="http://schemas.microsoft.com/office/drawing/2014/main" id="{36C25B74-1F20-2E7B-289C-2E98E92E1DF9}"/>
                </a:ext>
              </a:extLst>
            </p:cNvPr>
            <p:cNvGrpSpPr/>
            <p:nvPr/>
          </p:nvGrpSpPr>
          <p:grpSpPr>
            <a:xfrm>
              <a:off x="-11886895" y="11751674"/>
              <a:ext cx="9319671" cy="7798856"/>
              <a:chOff x="-228191" y="6482365"/>
              <a:chExt cx="4248689" cy="3302180"/>
            </a:xfrm>
            <a:effectLst>
              <a:outerShdw blurRad="50800" dist="38100" dir="2700000" algn="tl" rotWithShape="0">
                <a:prstClr val="black">
                  <a:alpha val="35000"/>
                </a:prstClr>
              </a:outerShdw>
            </a:effectLst>
          </p:grpSpPr>
          <p:sp>
            <p:nvSpPr>
              <p:cNvPr id="36" name="object 13">
                <a:extLst>
                  <a:ext uri="{FF2B5EF4-FFF2-40B4-BE49-F238E27FC236}">
                    <a16:creationId xmlns:a16="http://schemas.microsoft.com/office/drawing/2014/main" id="{56F9D4BA-98F7-51BF-7ABC-F42D16B4B4C2}"/>
                  </a:ext>
                </a:extLst>
              </p:cNvPr>
              <p:cNvSpPr/>
              <p:nvPr/>
            </p:nvSpPr>
            <p:spPr>
              <a:xfrm>
                <a:off x="-228191" y="6632192"/>
                <a:ext cx="4248689" cy="3152353"/>
              </a:xfrm>
              <a:custGeom>
                <a:avLst/>
                <a:gdLst/>
                <a:ahLst/>
                <a:cxnLst/>
                <a:rect l="l" t="t" r="r" b="b"/>
                <a:pathLst>
                  <a:path w="4077970" h="5125084">
                    <a:moveTo>
                      <a:pt x="0" y="0"/>
                    </a:moveTo>
                    <a:lnTo>
                      <a:pt x="4077779" y="0"/>
                    </a:lnTo>
                    <a:lnTo>
                      <a:pt x="4077779" y="5124704"/>
                    </a:lnTo>
                    <a:lnTo>
                      <a:pt x="0" y="5124704"/>
                    </a:lnTo>
                    <a:lnTo>
                      <a:pt x="0" y="0"/>
                    </a:lnTo>
                    <a:close/>
                  </a:path>
                </a:pathLst>
              </a:custGeom>
              <a:solidFill>
                <a:srgbClr val="FFFFFF"/>
              </a:solidFill>
              <a:ln>
                <a:solidFill>
                  <a:srgbClr val="EE252A"/>
                </a:solidFill>
              </a:ln>
            </p:spPr>
            <p:txBody>
              <a:bodyPr wrap="square" lIns="0" tIns="0" rIns="0" bIns="0" rtlCol="0"/>
              <a:lstStyle/>
              <a:p>
                <a:endParaRPr sz="8562"/>
              </a:p>
            </p:txBody>
          </p:sp>
          <p:sp>
            <p:nvSpPr>
              <p:cNvPr id="38" name="object 17">
                <a:extLst>
                  <a:ext uri="{FF2B5EF4-FFF2-40B4-BE49-F238E27FC236}">
                    <a16:creationId xmlns:a16="http://schemas.microsoft.com/office/drawing/2014/main" id="{88302FFD-678F-28E3-A93F-AC845E49C870}"/>
                  </a:ext>
                </a:extLst>
              </p:cNvPr>
              <p:cNvSpPr txBox="1"/>
              <p:nvPr/>
            </p:nvSpPr>
            <p:spPr>
              <a:xfrm>
                <a:off x="-228191" y="6482365"/>
                <a:ext cx="4248689" cy="339370"/>
              </a:xfrm>
              <a:prstGeom prst="rect">
                <a:avLst/>
              </a:prstGeom>
              <a:solidFill>
                <a:srgbClr val="EE252A"/>
              </a:solidFill>
              <a:ln w="12700">
                <a:solidFill>
                  <a:srgbClr val="EE252A"/>
                </a:solidFill>
              </a:ln>
            </p:spPr>
            <p:txBody>
              <a:bodyPr vert="horz" wrap="square" lIns="0" tIns="132665" rIns="0" bIns="0" rtlCol="0" anchor="t">
                <a:spAutoFit/>
              </a:bodyPr>
              <a:lstStyle/>
              <a:p>
                <a:pPr marL="210181">
                  <a:spcBef>
                    <a:spcPts val="1045"/>
                  </a:spcBef>
                </a:pPr>
                <a:r>
                  <a:rPr sz="3200" b="1" spc="-12" dirty="0">
                    <a:solidFill>
                      <a:srgbClr val="FFFFFF"/>
                    </a:solidFill>
                    <a:latin typeface="Montserrat"/>
                    <a:cs typeface="Montserrat"/>
                  </a:rPr>
                  <a:t>Figure </a:t>
                </a:r>
                <a:r>
                  <a:rPr lang="en-GB" sz="3200" b="1" spc="-12" dirty="0">
                    <a:solidFill>
                      <a:srgbClr val="FFFFFF"/>
                    </a:solidFill>
                    <a:latin typeface="Montserrat"/>
                    <a:cs typeface="Montserrat"/>
                  </a:rPr>
                  <a:t>1</a:t>
                </a:r>
                <a:r>
                  <a:rPr sz="3200" b="1" dirty="0">
                    <a:solidFill>
                      <a:srgbClr val="FFFFFF"/>
                    </a:solidFill>
                    <a:latin typeface="Montserrat"/>
                    <a:cs typeface="Montserrat"/>
                  </a:rPr>
                  <a:t>: </a:t>
                </a:r>
                <a:r>
                  <a:rPr lang="en-GB" sz="3200" b="1" dirty="0">
                    <a:solidFill>
                      <a:srgbClr val="FFFFFF"/>
                    </a:solidFill>
                    <a:latin typeface="Montserrat"/>
                    <a:cs typeface="Montserrat"/>
                  </a:rPr>
                  <a:t>Mean consumption of pasteurized </a:t>
                </a:r>
                <a:r>
                  <a:rPr lang="en-GB" sz="3200" b="1" dirty="0" err="1">
                    <a:solidFill>
                      <a:srgbClr val="FFFFFF"/>
                    </a:solidFill>
                    <a:latin typeface="Montserrat"/>
                    <a:cs typeface="Montserrat"/>
                  </a:rPr>
                  <a:t>pdVWF</a:t>
                </a:r>
                <a:r>
                  <a:rPr lang="en-GB" sz="3200" b="1" dirty="0">
                    <a:solidFill>
                      <a:srgbClr val="FFFFFF"/>
                    </a:solidFill>
                    <a:latin typeface="Montserrat"/>
                    <a:cs typeface="Montserrat"/>
                  </a:rPr>
                  <a:t>/FVIII during most recent LTP regimen </a:t>
                </a:r>
                <a:endParaRPr sz="3200" dirty="0">
                  <a:latin typeface="Montserrat"/>
                  <a:cs typeface="Montserrat"/>
                </a:endParaRPr>
              </a:p>
            </p:txBody>
          </p:sp>
        </p:grpSp>
        <p:sp>
          <p:nvSpPr>
            <p:cNvPr id="13" name="object 18">
              <a:extLst>
                <a:ext uri="{FF2B5EF4-FFF2-40B4-BE49-F238E27FC236}">
                  <a16:creationId xmlns:a16="http://schemas.microsoft.com/office/drawing/2014/main" id="{8B600205-7F65-56DD-E167-D6BFA96CBF8E}"/>
                </a:ext>
              </a:extLst>
            </p:cNvPr>
            <p:cNvSpPr txBox="1"/>
            <p:nvPr/>
          </p:nvSpPr>
          <p:spPr>
            <a:xfrm>
              <a:off x="-11665964" y="18357566"/>
              <a:ext cx="9018800" cy="1136905"/>
            </a:xfrm>
            <a:prstGeom prst="rect">
              <a:avLst/>
            </a:prstGeom>
          </p:spPr>
          <p:txBody>
            <a:bodyPr vert="horz" wrap="square" lIns="0" tIns="47700" rIns="0" bIns="0" rtlCol="0">
              <a:spAutoFit/>
            </a:bodyPr>
            <a:lstStyle/>
            <a:p>
              <a:r>
                <a:rPr lang="en-GB" sz="2000" dirty="0">
                  <a:solidFill>
                    <a:srgbClr val="000000"/>
                  </a:solidFill>
                  <a:latin typeface="Montserrat Regular"/>
                </a:rPr>
                <a:t>*For dosage per kg, n=4 for &lt;18 years of age and n=7 for ≥18 years of age.</a:t>
              </a:r>
            </a:p>
            <a:p>
              <a:r>
                <a:rPr lang="en-GB" sz="2000" baseline="30000" dirty="0">
                  <a:solidFill>
                    <a:srgbClr val="000000"/>
                  </a:solidFill>
                  <a:latin typeface="Montserrat Regular"/>
                </a:rPr>
                <a:t>†</a:t>
              </a:r>
              <a:r>
                <a:rPr lang="en-GB" sz="2000" dirty="0">
                  <a:solidFill>
                    <a:srgbClr val="000000"/>
                  </a:solidFill>
                  <a:latin typeface="Montserrat Regular"/>
                </a:rPr>
                <a:t>For dosage per infusion, n=4 for &lt;18 years of age and n=6 for ≥18 years of age.</a:t>
              </a:r>
              <a:br>
                <a:rPr lang="en-GB" sz="2000" dirty="0">
                  <a:solidFill>
                    <a:srgbClr val="000000"/>
                  </a:solidFill>
                  <a:latin typeface="Montserrat Regular"/>
                </a:rPr>
              </a:br>
              <a:r>
                <a:rPr lang="en-GB" sz="2000" dirty="0">
                  <a:solidFill>
                    <a:srgbClr val="000000"/>
                  </a:solidFill>
                  <a:latin typeface="Montserrat Regular"/>
                </a:rPr>
                <a:t>IU, international units; LTP, long-term prophylaxis; </a:t>
              </a:r>
              <a:r>
                <a:rPr lang="en-GB" sz="2000" dirty="0" err="1">
                  <a:solidFill>
                    <a:srgbClr val="000000"/>
                  </a:solidFill>
                  <a:latin typeface="Montserrat Regular"/>
                </a:rPr>
                <a:t>pdVWF</a:t>
              </a:r>
              <a:r>
                <a:rPr lang="en-GB" sz="2000" dirty="0">
                  <a:solidFill>
                    <a:srgbClr val="000000"/>
                  </a:solidFill>
                  <a:latin typeface="Montserrat Regular"/>
                </a:rPr>
                <a:t>/FVIII, plasma-derived human von Willebrand factor/factor VIII concentrate; </a:t>
              </a:r>
              <a:r>
                <a:rPr lang="en-GB" sz="2000" dirty="0" err="1">
                  <a:solidFill>
                    <a:srgbClr val="000000"/>
                  </a:solidFill>
                  <a:latin typeface="Montserrat Regular"/>
                </a:rPr>
                <a:t>RCo</a:t>
              </a:r>
              <a:r>
                <a:rPr lang="en-GB" sz="2000" dirty="0">
                  <a:solidFill>
                    <a:srgbClr val="000000"/>
                  </a:solidFill>
                  <a:latin typeface="Montserrat Regular"/>
                </a:rPr>
                <a:t>, </a:t>
              </a:r>
              <a:r>
                <a:rPr lang="en-GB" sz="2000" dirty="0" err="1">
                  <a:solidFill>
                    <a:srgbClr val="000000"/>
                  </a:solidFill>
                  <a:latin typeface="Montserrat Regular"/>
                </a:rPr>
                <a:t>ristocetin</a:t>
              </a:r>
              <a:r>
                <a:rPr lang="en-GB" sz="2000" dirty="0">
                  <a:solidFill>
                    <a:srgbClr val="000000"/>
                  </a:solidFill>
                  <a:latin typeface="Montserrat Regular"/>
                </a:rPr>
                <a:t> cofactor; </a:t>
              </a:r>
              <a:br>
                <a:rPr lang="en-GB" sz="2000" dirty="0">
                  <a:solidFill>
                    <a:srgbClr val="000000"/>
                  </a:solidFill>
                  <a:latin typeface="Montserrat Regular"/>
                </a:rPr>
              </a:br>
              <a:r>
                <a:rPr lang="en-GB" sz="2000" dirty="0">
                  <a:solidFill>
                    <a:srgbClr val="000000"/>
                  </a:solidFill>
                  <a:latin typeface="Montserrat Regular"/>
                </a:rPr>
                <a:t>SD, standard deviation; VWD, von Willebrand disease; VWF, von Willebrand factor.</a:t>
              </a:r>
            </a:p>
          </p:txBody>
        </p:sp>
        <p:grpSp>
          <p:nvGrpSpPr>
            <p:cNvPr id="15" name="Group 14">
              <a:extLst>
                <a:ext uri="{FF2B5EF4-FFF2-40B4-BE49-F238E27FC236}">
                  <a16:creationId xmlns:a16="http://schemas.microsoft.com/office/drawing/2014/main" id="{E83FAD69-87A6-40A3-EBA4-383D9294D440}"/>
                </a:ext>
              </a:extLst>
            </p:cNvPr>
            <p:cNvGrpSpPr/>
            <p:nvPr/>
          </p:nvGrpSpPr>
          <p:grpSpPr>
            <a:xfrm>
              <a:off x="-11384117" y="12532973"/>
              <a:ext cx="7782844" cy="4714188"/>
              <a:chOff x="15172048" y="24166922"/>
              <a:chExt cx="6412177" cy="3717096"/>
            </a:xfrm>
          </p:grpSpPr>
          <p:graphicFrame>
            <p:nvGraphicFramePr>
              <p:cNvPr id="32" name="Chart 31">
                <a:extLst>
                  <a:ext uri="{FF2B5EF4-FFF2-40B4-BE49-F238E27FC236}">
                    <a16:creationId xmlns:a16="http://schemas.microsoft.com/office/drawing/2014/main" id="{CF8DCB7F-E05A-24F3-BE51-F868284C36B6}"/>
                  </a:ext>
                </a:extLst>
              </p:cNvPr>
              <p:cNvGraphicFramePr/>
              <p:nvPr>
                <p:extLst>
                  <p:ext uri="{D42A27DB-BD31-4B8C-83A1-F6EECF244321}">
                    <p14:modId xmlns:p14="http://schemas.microsoft.com/office/powerpoint/2010/main" val="2376782432"/>
                  </p:ext>
                </p:extLst>
              </p:nvPr>
            </p:nvGraphicFramePr>
            <p:xfrm>
              <a:off x="15869225" y="24166922"/>
              <a:ext cx="5715000" cy="3717096"/>
            </p:xfrm>
            <a:graphic>
              <a:graphicData uri="http://schemas.openxmlformats.org/drawingml/2006/chart">
                <c:chart xmlns:c="http://schemas.openxmlformats.org/drawingml/2006/chart" xmlns:r="http://schemas.openxmlformats.org/officeDocument/2006/relationships" r:id="rId7"/>
              </a:graphicData>
            </a:graphic>
          </p:graphicFrame>
          <p:sp>
            <p:nvSpPr>
              <p:cNvPr id="33" name="TextBox 32">
                <a:extLst>
                  <a:ext uri="{FF2B5EF4-FFF2-40B4-BE49-F238E27FC236}">
                    <a16:creationId xmlns:a16="http://schemas.microsoft.com/office/drawing/2014/main" id="{E304DFA8-2C6E-C7C8-D3C7-E40F6E51A0C0}"/>
                  </a:ext>
                </a:extLst>
              </p:cNvPr>
              <p:cNvSpPr txBox="1"/>
              <p:nvPr/>
            </p:nvSpPr>
            <p:spPr>
              <a:xfrm rot="16200000">
                <a:off x="13687323" y="25671819"/>
                <a:ext cx="3610842" cy="641391"/>
              </a:xfrm>
              <a:prstGeom prst="rect">
                <a:avLst/>
              </a:prstGeom>
              <a:noFill/>
            </p:spPr>
            <p:txBody>
              <a:bodyPr wrap="square" rtlCol="0">
                <a:spAutoFit/>
              </a:bodyPr>
              <a:lstStyle/>
              <a:p>
                <a:pPr algn="ctr"/>
                <a:r>
                  <a:rPr lang="en-GB" sz="2800" b="1" dirty="0">
                    <a:latin typeface="Montserrat" panose="00000500000000000000" pitchFamily="50" charset="0"/>
                  </a:rPr>
                  <a:t>Mean dosage per kg </a:t>
                </a:r>
                <a:br>
                  <a:rPr lang="en-GB" sz="2800" b="1" dirty="0">
                    <a:latin typeface="Montserrat" panose="00000500000000000000" pitchFamily="50" charset="0"/>
                  </a:rPr>
                </a:br>
                <a:r>
                  <a:rPr lang="en-GB" sz="2800" b="1" dirty="0">
                    <a:latin typeface="Montserrat" panose="00000500000000000000" pitchFamily="50" charset="0"/>
                  </a:rPr>
                  <a:t>(IU </a:t>
                </a:r>
                <a:r>
                  <a:rPr lang="en-GB" sz="2800" b="1" dirty="0" err="1">
                    <a:latin typeface="Montserrat" panose="00000500000000000000" pitchFamily="50" charset="0"/>
                  </a:rPr>
                  <a:t>VWF:RCo</a:t>
                </a:r>
                <a:r>
                  <a:rPr lang="en-GB" sz="2800" b="1" dirty="0">
                    <a:latin typeface="Montserrat" panose="00000500000000000000" pitchFamily="50" charset="0"/>
                  </a:rPr>
                  <a:t>)*</a:t>
                </a:r>
              </a:p>
            </p:txBody>
          </p:sp>
        </p:grpSp>
        <p:sp>
          <p:nvSpPr>
            <p:cNvPr id="17" name="TextBox 16">
              <a:extLst>
                <a:ext uri="{FF2B5EF4-FFF2-40B4-BE49-F238E27FC236}">
                  <a16:creationId xmlns:a16="http://schemas.microsoft.com/office/drawing/2014/main" id="{B1FCFC98-DB6D-51AA-4C5B-16EDCC10CC33}"/>
                </a:ext>
              </a:extLst>
            </p:cNvPr>
            <p:cNvSpPr txBox="1"/>
            <p:nvPr/>
          </p:nvSpPr>
          <p:spPr>
            <a:xfrm>
              <a:off x="-10819036" y="12356057"/>
              <a:ext cx="6936636" cy="1071533"/>
            </a:xfrm>
            <a:prstGeom prst="rect">
              <a:avLst/>
            </a:prstGeom>
            <a:noFill/>
          </p:spPr>
          <p:txBody>
            <a:bodyPr wrap="square" rtlCol="0">
              <a:spAutoFit/>
            </a:bodyPr>
            <a:lstStyle/>
            <a:p>
              <a:endParaRPr lang="en-GB" sz="9120" b="1"/>
            </a:p>
          </p:txBody>
        </p:sp>
      </p:grpSp>
      <p:graphicFrame>
        <p:nvGraphicFramePr>
          <p:cNvPr id="39" name="Table 38">
            <a:extLst>
              <a:ext uri="{FF2B5EF4-FFF2-40B4-BE49-F238E27FC236}">
                <a16:creationId xmlns:a16="http://schemas.microsoft.com/office/drawing/2014/main" id="{2E24FA9F-B433-E77D-F5CB-5838C2D2A2EC}"/>
              </a:ext>
            </a:extLst>
          </p:cNvPr>
          <p:cNvGraphicFramePr>
            <a:graphicFrameLocks noGrp="1"/>
          </p:cNvGraphicFramePr>
          <p:nvPr>
            <p:extLst>
              <p:ext uri="{D42A27DB-BD31-4B8C-83A1-F6EECF244321}">
                <p14:modId xmlns:p14="http://schemas.microsoft.com/office/powerpoint/2010/main" val="1816979907"/>
              </p:ext>
            </p:extLst>
          </p:nvPr>
        </p:nvGraphicFramePr>
        <p:xfrm>
          <a:off x="12767903" y="19218839"/>
          <a:ext cx="10008340" cy="1804736"/>
        </p:xfrm>
        <a:graphic>
          <a:graphicData uri="http://schemas.openxmlformats.org/drawingml/2006/table">
            <a:tbl>
              <a:tblPr firstRow="1" bandRow="1">
                <a:tableStyleId>{2D5ABB26-0587-4C30-8999-92F81FD0307C}</a:tableStyleId>
              </a:tblPr>
              <a:tblGrid>
                <a:gridCol w="2679601">
                  <a:extLst>
                    <a:ext uri="{9D8B030D-6E8A-4147-A177-3AD203B41FA5}">
                      <a16:colId xmlns:a16="http://schemas.microsoft.com/office/drawing/2014/main" val="537053224"/>
                    </a:ext>
                  </a:extLst>
                </a:gridCol>
                <a:gridCol w="3997494">
                  <a:extLst>
                    <a:ext uri="{9D8B030D-6E8A-4147-A177-3AD203B41FA5}">
                      <a16:colId xmlns:a16="http://schemas.microsoft.com/office/drawing/2014/main" val="3048903969"/>
                    </a:ext>
                  </a:extLst>
                </a:gridCol>
                <a:gridCol w="3331245">
                  <a:extLst>
                    <a:ext uri="{9D8B030D-6E8A-4147-A177-3AD203B41FA5}">
                      <a16:colId xmlns:a16="http://schemas.microsoft.com/office/drawing/2014/main" val="3850515427"/>
                    </a:ext>
                  </a:extLst>
                </a:gridCol>
              </a:tblGrid>
              <a:tr h="1682816">
                <a:tc>
                  <a:txBody>
                    <a:bodyPr/>
                    <a:lstStyle/>
                    <a:p>
                      <a:pPr algn="r"/>
                      <a:r>
                        <a:rPr lang="en-US" sz="2800" dirty="0">
                          <a:latin typeface="Montserrat" panose="00000500000000000000" pitchFamily="2" charset="0"/>
                        </a:rPr>
                        <a:t>Mean (SD) dosage per infusion, IU </a:t>
                      </a:r>
                      <a:r>
                        <a:rPr lang="en-US" sz="2800" dirty="0" err="1">
                          <a:latin typeface="Montserrat" panose="00000500000000000000" pitchFamily="2" charset="0"/>
                        </a:rPr>
                        <a:t>VWF:RCo</a:t>
                      </a:r>
                      <a:r>
                        <a:rPr lang="en-GB" sz="2800" baseline="30000" dirty="0">
                          <a:latin typeface="Montserrat" panose="00000500000000000000" pitchFamily="2" charset="0"/>
                        </a:rPr>
                        <a:t>†</a:t>
                      </a:r>
                      <a:endParaRPr lang="en-US" sz="2800" baseline="30000" dirty="0">
                        <a:latin typeface="Montserrat" panose="00000500000000000000" pitchFamily="2" charset="0"/>
                      </a:endParaRPr>
                    </a:p>
                  </a:txBody>
                  <a:tcPr marL="97855" marR="97855" marT="48928" marB="48928"/>
                </a:tc>
                <a:tc>
                  <a:txBody>
                    <a:bodyPr/>
                    <a:lstStyle/>
                    <a:p>
                      <a:pPr algn="ctr"/>
                      <a:r>
                        <a:rPr lang="en-US" sz="2800">
                          <a:latin typeface="Montserrat" panose="00000500000000000000" pitchFamily="2" charset="0"/>
                        </a:rPr>
                        <a:t>1,500 (408.2)</a:t>
                      </a:r>
                    </a:p>
                  </a:txBody>
                  <a:tcPr marL="97855" marR="97855" marT="48928" marB="48928" anchor="ctr"/>
                </a:tc>
                <a:tc>
                  <a:txBody>
                    <a:bodyPr/>
                    <a:lstStyle/>
                    <a:p>
                      <a:pPr algn="ctr"/>
                      <a:r>
                        <a:rPr lang="en-US" sz="2800" dirty="0">
                          <a:latin typeface="Montserrat" panose="00000500000000000000" pitchFamily="2" charset="0"/>
                        </a:rPr>
                        <a:t>4,208.3 (880.0)</a:t>
                      </a:r>
                    </a:p>
                  </a:txBody>
                  <a:tcPr marL="97855" marR="97855" marT="48928" marB="48928" anchor="ctr"/>
                </a:tc>
                <a:extLst>
                  <a:ext uri="{0D108BD9-81ED-4DB2-BD59-A6C34878D82A}">
                    <a16:rowId xmlns:a16="http://schemas.microsoft.com/office/drawing/2014/main" val="426648872"/>
                  </a:ext>
                </a:extLst>
              </a:tr>
            </a:tbl>
          </a:graphicData>
        </a:graphic>
      </p:graphicFrame>
      <p:grpSp>
        <p:nvGrpSpPr>
          <p:cNvPr id="40" name="Group 39">
            <a:extLst>
              <a:ext uri="{FF2B5EF4-FFF2-40B4-BE49-F238E27FC236}">
                <a16:creationId xmlns:a16="http://schemas.microsoft.com/office/drawing/2014/main" id="{2FF45642-6771-F617-2E78-B5F68DA52B70}"/>
              </a:ext>
            </a:extLst>
          </p:cNvPr>
          <p:cNvGrpSpPr/>
          <p:nvPr/>
        </p:nvGrpSpPr>
        <p:grpSpPr>
          <a:xfrm>
            <a:off x="12782955" y="23231077"/>
            <a:ext cx="11427352" cy="8218053"/>
            <a:chOff x="-11886873" y="11751673"/>
            <a:chExt cx="9528301" cy="5887116"/>
          </a:xfrm>
        </p:grpSpPr>
        <p:grpSp>
          <p:nvGrpSpPr>
            <p:cNvPr id="41" name="Group 40">
              <a:extLst>
                <a:ext uri="{FF2B5EF4-FFF2-40B4-BE49-F238E27FC236}">
                  <a16:creationId xmlns:a16="http://schemas.microsoft.com/office/drawing/2014/main" id="{24B30CF1-835C-4B7A-387F-AC82EBB6338C}"/>
                </a:ext>
              </a:extLst>
            </p:cNvPr>
            <p:cNvGrpSpPr/>
            <p:nvPr/>
          </p:nvGrpSpPr>
          <p:grpSpPr>
            <a:xfrm>
              <a:off x="-11886873" y="11751673"/>
              <a:ext cx="9528301" cy="5887116"/>
              <a:chOff x="-228181" y="6482365"/>
              <a:chExt cx="4343800" cy="2492714"/>
            </a:xfrm>
            <a:effectLst>
              <a:outerShdw blurRad="50800" dist="38100" dir="2700000" algn="tl" rotWithShape="0">
                <a:prstClr val="black">
                  <a:alpha val="35000"/>
                </a:prstClr>
              </a:outerShdw>
            </a:effectLst>
          </p:grpSpPr>
          <p:sp>
            <p:nvSpPr>
              <p:cNvPr id="48" name="object 13">
                <a:extLst>
                  <a:ext uri="{FF2B5EF4-FFF2-40B4-BE49-F238E27FC236}">
                    <a16:creationId xmlns:a16="http://schemas.microsoft.com/office/drawing/2014/main" id="{68CDC805-2900-A19D-DB6F-556081441301}"/>
                  </a:ext>
                </a:extLst>
              </p:cNvPr>
              <p:cNvSpPr/>
              <p:nvPr/>
            </p:nvSpPr>
            <p:spPr>
              <a:xfrm>
                <a:off x="-228181" y="6632192"/>
                <a:ext cx="4343800" cy="2342887"/>
              </a:xfrm>
              <a:custGeom>
                <a:avLst/>
                <a:gdLst/>
                <a:ahLst/>
                <a:cxnLst/>
                <a:rect l="l" t="t" r="r" b="b"/>
                <a:pathLst>
                  <a:path w="4077970" h="5125084">
                    <a:moveTo>
                      <a:pt x="0" y="0"/>
                    </a:moveTo>
                    <a:lnTo>
                      <a:pt x="4077779" y="0"/>
                    </a:lnTo>
                    <a:lnTo>
                      <a:pt x="4077779" y="5124704"/>
                    </a:lnTo>
                    <a:lnTo>
                      <a:pt x="0" y="5124704"/>
                    </a:lnTo>
                    <a:lnTo>
                      <a:pt x="0" y="0"/>
                    </a:lnTo>
                    <a:close/>
                  </a:path>
                </a:pathLst>
              </a:custGeom>
              <a:solidFill>
                <a:srgbClr val="FFFFFF"/>
              </a:solidFill>
              <a:ln>
                <a:solidFill>
                  <a:srgbClr val="EE252A"/>
                </a:solidFill>
              </a:ln>
            </p:spPr>
            <p:txBody>
              <a:bodyPr wrap="square" lIns="0" tIns="0" rIns="0" bIns="0" rtlCol="0"/>
              <a:lstStyle/>
              <a:p>
                <a:endParaRPr sz="8562"/>
              </a:p>
            </p:txBody>
          </p:sp>
          <p:sp>
            <p:nvSpPr>
              <p:cNvPr id="49" name="object 17">
                <a:extLst>
                  <a:ext uri="{FF2B5EF4-FFF2-40B4-BE49-F238E27FC236}">
                    <a16:creationId xmlns:a16="http://schemas.microsoft.com/office/drawing/2014/main" id="{50CC8114-B553-5732-A7B2-1BAAD1E37799}"/>
                  </a:ext>
                </a:extLst>
              </p:cNvPr>
              <p:cNvSpPr txBox="1"/>
              <p:nvPr/>
            </p:nvSpPr>
            <p:spPr>
              <a:xfrm>
                <a:off x="-228181" y="6482365"/>
                <a:ext cx="4343800" cy="339370"/>
              </a:xfrm>
              <a:prstGeom prst="rect">
                <a:avLst/>
              </a:prstGeom>
              <a:solidFill>
                <a:srgbClr val="EE252A"/>
              </a:solidFill>
              <a:ln w="12700">
                <a:solidFill>
                  <a:srgbClr val="EE252A"/>
                </a:solidFill>
              </a:ln>
            </p:spPr>
            <p:txBody>
              <a:bodyPr vert="horz" wrap="square" lIns="0" tIns="132665" rIns="0" bIns="0" rtlCol="0">
                <a:spAutoFit/>
              </a:bodyPr>
              <a:lstStyle/>
              <a:p>
                <a:pPr marL="210181">
                  <a:spcBef>
                    <a:spcPts val="1045"/>
                  </a:spcBef>
                </a:pPr>
                <a:r>
                  <a:rPr sz="3200" b="1" spc="-12" dirty="0">
                    <a:solidFill>
                      <a:srgbClr val="FFFFFF"/>
                    </a:solidFill>
                    <a:latin typeface="Montserrat"/>
                    <a:cs typeface="Montserrat"/>
                  </a:rPr>
                  <a:t>Figure </a:t>
                </a:r>
                <a:r>
                  <a:rPr lang="en-GB" sz="3200" b="1" spc="-12" dirty="0">
                    <a:solidFill>
                      <a:srgbClr val="FFFFFF"/>
                    </a:solidFill>
                    <a:latin typeface="Montserrat"/>
                    <a:cs typeface="Montserrat"/>
                  </a:rPr>
                  <a:t>2</a:t>
                </a:r>
                <a:r>
                  <a:rPr sz="3200" b="1" dirty="0">
                    <a:solidFill>
                      <a:srgbClr val="FFFFFF"/>
                    </a:solidFill>
                    <a:latin typeface="Montserrat"/>
                    <a:cs typeface="Montserrat"/>
                  </a:rPr>
                  <a:t>: </a:t>
                </a:r>
                <a:r>
                  <a:rPr lang="en-GB" sz="3200" b="1" dirty="0">
                    <a:solidFill>
                      <a:srgbClr val="FFFFFF"/>
                    </a:solidFill>
                    <a:latin typeface="Montserrat"/>
                    <a:cs typeface="Montserrat"/>
                  </a:rPr>
                  <a:t>Dosing frequency during most recent LTP regimen with pasteurized </a:t>
                </a:r>
                <a:r>
                  <a:rPr lang="en-GB" sz="3200" b="1" dirty="0" err="1">
                    <a:solidFill>
                      <a:srgbClr val="FFFFFF"/>
                    </a:solidFill>
                    <a:latin typeface="Montserrat"/>
                    <a:cs typeface="Montserrat"/>
                  </a:rPr>
                  <a:t>pdVWF</a:t>
                </a:r>
                <a:r>
                  <a:rPr lang="en-GB" sz="3200" b="1" dirty="0">
                    <a:solidFill>
                      <a:srgbClr val="FFFFFF"/>
                    </a:solidFill>
                    <a:latin typeface="Montserrat"/>
                    <a:cs typeface="Montserrat"/>
                  </a:rPr>
                  <a:t>/FVIII (N=21)</a:t>
                </a:r>
                <a:endParaRPr sz="3200" dirty="0">
                  <a:latin typeface="Montserrat"/>
                  <a:cs typeface="Montserrat"/>
                </a:endParaRPr>
              </a:p>
            </p:txBody>
          </p:sp>
        </p:grpSp>
        <p:sp>
          <p:nvSpPr>
            <p:cNvPr id="42" name="object 18">
              <a:extLst>
                <a:ext uri="{FF2B5EF4-FFF2-40B4-BE49-F238E27FC236}">
                  <a16:creationId xmlns:a16="http://schemas.microsoft.com/office/drawing/2014/main" id="{EDEE8CF9-CD33-0145-C7B3-F3B825A67FE7}"/>
                </a:ext>
              </a:extLst>
            </p:cNvPr>
            <p:cNvSpPr txBox="1"/>
            <p:nvPr/>
          </p:nvSpPr>
          <p:spPr>
            <a:xfrm>
              <a:off x="-11661102" y="17146088"/>
              <a:ext cx="9213005" cy="475464"/>
            </a:xfrm>
            <a:prstGeom prst="rect">
              <a:avLst/>
            </a:prstGeom>
          </p:spPr>
          <p:txBody>
            <a:bodyPr vert="horz" wrap="square" lIns="0" tIns="47700" rIns="0" bIns="0" rtlCol="0">
              <a:spAutoFit/>
            </a:bodyPr>
            <a:lstStyle/>
            <a:p>
              <a:r>
                <a:rPr lang="en-GB" sz="2000" dirty="0">
                  <a:solidFill>
                    <a:srgbClr val="000000"/>
                  </a:solidFill>
                  <a:latin typeface="Montserrat Regular"/>
                </a:rPr>
                <a:t>LTP, long-term prophylaxis; </a:t>
              </a:r>
              <a:r>
                <a:rPr lang="en-GB" sz="2000" dirty="0" err="1">
                  <a:solidFill>
                    <a:srgbClr val="000000"/>
                  </a:solidFill>
                  <a:latin typeface="Montserrat Regular"/>
                </a:rPr>
                <a:t>pdVWF</a:t>
              </a:r>
              <a:r>
                <a:rPr lang="en-GB" sz="2000" dirty="0">
                  <a:solidFill>
                    <a:srgbClr val="000000"/>
                  </a:solidFill>
                  <a:latin typeface="Montserrat Regular"/>
                </a:rPr>
                <a:t>/FVIII, plasma-derived human von Willebrand factor/factor VIII concentrate.</a:t>
              </a:r>
            </a:p>
          </p:txBody>
        </p:sp>
        <p:grpSp>
          <p:nvGrpSpPr>
            <p:cNvPr id="43" name="Group 42">
              <a:extLst>
                <a:ext uri="{FF2B5EF4-FFF2-40B4-BE49-F238E27FC236}">
                  <a16:creationId xmlns:a16="http://schemas.microsoft.com/office/drawing/2014/main" id="{26066FCC-5EFA-77A4-25A3-CB78C7057FCB}"/>
                </a:ext>
              </a:extLst>
            </p:cNvPr>
            <p:cNvGrpSpPr/>
            <p:nvPr/>
          </p:nvGrpSpPr>
          <p:grpSpPr>
            <a:xfrm>
              <a:off x="-11389563" y="12491518"/>
              <a:ext cx="7892626" cy="4792471"/>
              <a:chOff x="15257800" y="20103126"/>
              <a:chExt cx="6415619" cy="3557632"/>
            </a:xfrm>
          </p:grpSpPr>
          <p:graphicFrame>
            <p:nvGraphicFramePr>
              <p:cNvPr id="46" name="Chart 45">
                <a:extLst>
                  <a:ext uri="{FF2B5EF4-FFF2-40B4-BE49-F238E27FC236}">
                    <a16:creationId xmlns:a16="http://schemas.microsoft.com/office/drawing/2014/main" id="{61374BBC-08FB-E1EC-D3B9-ABD7FBD5C97A}"/>
                  </a:ext>
                </a:extLst>
              </p:cNvPr>
              <p:cNvGraphicFramePr/>
              <p:nvPr>
                <p:extLst>
                  <p:ext uri="{D42A27DB-BD31-4B8C-83A1-F6EECF244321}">
                    <p14:modId xmlns:p14="http://schemas.microsoft.com/office/powerpoint/2010/main" val="2918292512"/>
                  </p:ext>
                </p:extLst>
              </p:nvPr>
            </p:nvGraphicFramePr>
            <p:xfrm>
              <a:off x="15958419" y="20103126"/>
              <a:ext cx="5715000" cy="3557632"/>
            </p:xfrm>
            <a:graphic>
              <a:graphicData uri="http://schemas.openxmlformats.org/drawingml/2006/chart">
                <c:chart xmlns:c="http://schemas.openxmlformats.org/drawingml/2006/chart" xmlns:r="http://schemas.openxmlformats.org/officeDocument/2006/relationships" r:id="rId8"/>
              </a:graphicData>
            </a:graphic>
          </p:graphicFrame>
          <p:sp>
            <p:nvSpPr>
              <p:cNvPr id="47" name="TextBox 46">
                <a:extLst>
                  <a:ext uri="{FF2B5EF4-FFF2-40B4-BE49-F238E27FC236}">
                    <a16:creationId xmlns:a16="http://schemas.microsoft.com/office/drawing/2014/main" id="{BF13A565-9A85-8234-7CD5-A29F4BF5650D}"/>
                  </a:ext>
                </a:extLst>
              </p:cNvPr>
              <p:cNvSpPr txBox="1"/>
              <p:nvPr/>
            </p:nvSpPr>
            <p:spPr>
              <a:xfrm rot="16200000">
                <a:off x="14118070" y="21394701"/>
                <a:ext cx="2926132" cy="646672"/>
              </a:xfrm>
              <a:prstGeom prst="rect">
                <a:avLst/>
              </a:prstGeom>
              <a:noFill/>
            </p:spPr>
            <p:txBody>
              <a:bodyPr wrap="square" rtlCol="0">
                <a:spAutoFit/>
              </a:bodyPr>
              <a:lstStyle/>
              <a:p>
                <a:pPr algn="ctr"/>
                <a:r>
                  <a:rPr lang="en-GB" sz="2800" b="1">
                    <a:latin typeface="Montserrat" panose="00000500000000000000" pitchFamily="50" charset="0"/>
                  </a:rPr>
                  <a:t>Proportion of participants  per dosing frequency (%)</a:t>
                </a:r>
              </a:p>
            </p:txBody>
          </p:sp>
        </p:grpSp>
      </p:grpSp>
      <p:sp>
        <p:nvSpPr>
          <p:cNvPr id="51" name="Rectangle 50">
            <a:extLst>
              <a:ext uri="{FF2B5EF4-FFF2-40B4-BE49-F238E27FC236}">
                <a16:creationId xmlns:a16="http://schemas.microsoft.com/office/drawing/2014/main" id="{BB00C85C-D0A2-8AA5-FA51-26D002F494BE}"/>
              </a:ext>
            </a:extLst>
          </p:cNvPr>
          <p:cNvSpPr/>
          <p:nvPr/>
        </p:nvSpPr>
        <p:spPr>
          <a:xfrm>
            <a:off x="24506487" y="4287362"/>
            <a:ext cx="13162345" cy="202620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pPr marL="235522">
              <a:spcBef>
                <a:spcPts val="1408"/>
              </a:spcBef>
            </a:pPr>
            <a:r>
              <a:rPr lang="en-GB" sz="4400" b="1" spc="24" dirty="0">
                <a:solidFill>
                  <a:srgbClr val="EE252A"/>
                </a:solidFill>
                <a:latin typeface="Montserrat"/>
                <a:cs typeface="Montserrat"/>
              </a:rPr>
              <a:t>Results</a:t>
            </a:r>
          </a:p>
          <a:p>
            <a:pPr marL="235522">
              <a:spcBef>
                <a:spcPts val="716"/>
              </a:spcBef>
            </a:pPr>
            <a:r>
              <a:rPr lang="en-GB" sz="3600" b="1" spc="-12" dirty="0">
                <a:solidFill>
                  <a:srgbClr val="231F20"/>
                </a:solidFill>
                <a:latin typeface="Montserrat"/>
                <a:cs typeface="Montserrat"/>
              </a:rPr>
              <a:t>PATIENTS</a:t>
            </a:r>
            <a:endParaRPr lang="en-GB" sz="3200" dirty="0">
              <a:latin typeface="Montserrat"/>
              <a:cs typeface="Montserrat"/>
            </a:endParaRPr>
          </a:p>
          <a:p>
            <a:pPr marL="532159" marR="603711" indent="-296636">
              <a:lnSpc>
                <a:spcPct val="105100"/>
              </a:lnSpc>
              <a:spcBef>
                <a:spcPts val="586"/>
              </a:spcBef>
              <a:buFont typeface="Montserrat"/>
              <a:buChar char="•"/>
              <a:tabLst>
                <a:tab pos="533648" algn="l"/>
              </a:tabLst>
            </a:pPr>
            <a:r>
              <a:rPr lang="en-GB" sz="2800" spc="-24" dirty="0">
                <a:solidFill>
                  <a:srgbClr val="231F20"/>
                </a:solidFill>
                <a:latin typeface="Montserrat"/>
                <a:cs typeface="Montserrat"/>
              </a:rPr>
              <a:t>Overall, 21 participants received LTP with pasteurized </a:t>
            </a:r>
            <a:r>
              <a:rPr lang="en-GB" sz="2800" spc="-24" dirty="0" err="1">
                <a:solidFill>
                  <a:srgbClr val="231F20"/>
                </a:solidFill>
                <a:latin typeface="Montserrat"/>
                <a:cs typeface="Montserrat"/>
              </a:rPr>
              <a:t>pdVWF</a:t>
            </a:r>
            <a:r>
              <a:rPr lang="en-GB" sz="2800" spc="-24" dirty="0">
                <a:solidFill>
                  <a:srgbClr val="231F20"/>
                </a:solidFill>
                <a:latin typeface="Montserrat"/>
                <a:cs typeface="Montserrat"/>
              </a:rPr>
              <a:t>/FVIII at any time point during follow up</a:t>
            </a:r>
          </a:p>
          <a:p>
            <a:pPr marL="532159" marR="603711" indent="-296636">
              <a:lnSpc>
                <a:spcPct val="105100"/>
              </a:lnSpc>
              <a:spcBef>
                <a:spcPts val="586"/>
              </a:spcBef>
              <a:buFont typeface="Montserrat"/>
              <a:buChar char="•"/>
              <a:tabLst>
                <a:tab pos="533648" algn="l"/>
              </a:tabLst>
            </a:pPr>
            <a:r>
              <a:rPr lang="en-GB" sz="2800" spc="-24" dirty="0">
                <a:solidFill>
                  <a:srgbClr val="231F20"/>
                </a:solidFill>
                <a:latin typeface="Montserrat"/>
                <a:cs typeface="Montserrat"/>
              </a:rPr>
              <a:t>Participant characteristics are summarized in </a:t>
            </a:r>
            <a:r>
              <a:rPr lang="en-GB" sz="2800" b="1" spc="-24" dirty="0">
                <a:solidFill>
                  <a:srgbClr val="231F20"/>
                </a:solidFill>
                <a:latin typeface="Montserrat"/>
                <a:cs typeface="Montserrat"/>
              </a:rPr>
              <a:t>Table 1</a:t>
            </a:r>
          </a:p>
          <a:p>
            <a:pPr marL="532159" marR="603711" indent="-296636">
              <a:lnSpc>
                <a:spcPct val="105100"/>
              </a:lnSpc>
              <a:spcBef>
                <a:spcPts val="586"/>
              </a:spcBef>
              <a:buFont typeface="Montserrat"/>
              <a:buChar char="•"/>
              <a:tabLst>
                <a:tab pos="533648" algn="l"/>
              </a:tabLst>
            </a:pPr>
            <a:r>
              <a:rPr lang="en-GB" sz="2800" spc="-24" dirty="0">
                <a:solidFill>
                  <a:srgbClr val="231F20"/>
                </a:solidFill>
                <a:latin typeface="Montserrat"/>
                <a:cs typeface="Montserrat"/>
              </a:rPr>
              <a:t>Mean (SD) age was 36.3 (26.7) years and 14 participants (66.7%) were female</a:t>
            </a:r>
          </a:p>
          <a:p>
            <a:pPr marL="532159" marR="603711" indent="-296636">
              <a:lnSpc>
                <a:spcPct val="105100"/>
              </a:lnSpc>
              <a:spcBef>
                <a:spcPts val="586"/>
              </a:spcBef>
              <a:buFont typeface="Montserrat"/>
              <a:buChar char="•"/>
              <a:tabLst>
                <a:tab pos="533648" algn="l"/>
              </a:tabLst>
            </a:pPr>
            <a:r>
              <a:rPr lang="en-GB" sz="2800" spc="-24" dirty="0">
                <a:solidFill>
                  <a:srgbClr val="231F20"/>
                </a:solidFill>
                <a:latin typeface="Montserrat"/>
                <a:cs typeface="Montserrat"/>
              </a:rPr>
              <a:t>Type 2A (33.3%) and type 3 (28.6%) were the most common </a:t>
            </a:r>
            <a:br>
              <a:rPr lang="en-GB" sz="2800" spc="-24" dirty="0">
                <a:solidFill>
                  <a:srgbClr val="231F20"/>
                </a:solidFill>
                <a:latin typeface="Montserrat"/>
                <a:cs typeface="Montserrat"/>
              </a:rPr>
            </a:br>
            <a:r>
              <a:rPr lang="en-GB" sz="2800" spc="-24" dirty="0">
                <a:solidFill>
                  <a:srgbClr val="231F20"/>
                </a:solidFill>
                <a:latin typeface="Montserrat"/>
                <a:cs typeface="Montserrat"/>
              </a:rPr>
              <a:t>VWD types</a:t>
            </a:r>
          </a:p>
          <a:p>
            <a:pPr marL="532159" marR="603711" indent="-296636">
              <a:lnSpc>
                <a:spcPct val="105100"/>
              </a:lnSpc>
              <a:spcBef>
                <a:spcPts val="586"/>
              </a:spcBef>
              <a:buFont typeface="Montserrat"/>
              <a:buChar char="•"/>
              <a:tabLst>
                <a:tab pos="533648" algn="l"/>
              </a:tabLst>
            </a:pPr>
            <a:r>
              <a:rPr lang="en-GB" sz="2800" spc="-24" dirty="0">
                <a:solidFill>
                  <a:srgbClr val="231F20"/>
                </a:solidFill>
                <a:latin typeface="Montserrat"/>
                <a:cs typeface="Montserrat"/>
              </a:rPr>
              <a:t>Mean (SD) duration of LTP with pasteurized </a:t>
            </a:r>
            <a:r>
              <a:rPr lang="en-GB" sz="2800" spc="-24" dirty="0" err="1">
                <a:solidFill>
                  <a:srgbClr val="231F20"/>
                </a:solidFill>
                <a:latin typeface="Montserrat"/>
                <a:cs typeface="Montserrat"/>
              </a:rPr>
              <a:t>pdVWF</a:t>
            </a:r>
            <a:r>
              <a:rPr lang="en-GB" sz="2800" spc="-24" dirty="0">
                <a:solidFill>
                  <a:srgbClr val="231F20"/>
                </a:solidFill>
                <a:latin typeface="Montserrat"/>
                <a:cs typeface="Montserrat"/>
              </a:rPr>
              <a:t>/FVIII was </a:t>
            </a:r>
            <a:br>
              <a:rPr lang="en-GB" sz="2800" spc="-24" dirty="0">
                <a:solidFill>
                  <a:srgbClr val="231F20"/>
                </a:solidFill>
                <a:latin typeface="Montserrat"/>
                <a:cs typeface="Montserrat"/>
              </a:rPr>
            </a:br>
            <a:r>
              <a:rPr lang="en-GB" sz="2800" spc="-24" dirty="0">
                <a:solidFill>
                  <a:srgbClr val="231F20"/>
                </a:solidFill>
                <a:latin typeface="Montserrat"/>
                <a:cs typeface="Montserrat"/>
              </a:rPr>
              <a:t>18.9 (7.0) months</a:t>
            </a:r>
          </a:p>
          <a:p>
            <a:pPr marL="532159" marR="603711" indent="-296636">
              <a:lnSpc>
                <a:spcPct val="105100"/>
              </a:lnSpc>
              <a:spcBef>
                <a:spcPts val="586"/>
              </a:spcBef>
              <a:buFont typeface="Montserrat"/>
              <a:buChar char="•"/>
              <a:tabLst>
                <a:tab pos="533648" algn="l"/>
              </a:tabLst>
            </a:pPr>
            <a:endParaRPr lang="en-GB" sz="2800" spc="-24" dirty="0">
              <a:solidFill>
                <a:srgbClr val="231F20"/>
              </a:solidFill>
              <a:latin typeface="Montserrat"/>
              <a:cs typeface="Montserrat"/>
            </a:endParaRPr>
          </a:p>
          <a:p>
            <a:pPr marL="235133">
              <a:spcBef>
                <a:spcPts val="716"/>
              </a:spcBef>
            </a:pPr>
            <a:r>
              <a:rPr lang="en-GB" sz="3600" b="1" spc="-12" dirty="0">
                <a:solidFill>
                  <a:srgbClr val="231F20"/>
                </a:solidFill>
                <a:latin typeface="Montserrat"/>
                <a:cs typeface="Montserrat"/>
              </a:rPr>
              <a:t>CONSUMPTION</a:t>
            </a:r>
            <a:endParaRPr lang="en-GB" sz="3600" dirty="0">
              <a:latin typeface="Montserrat"/>
              <a:cs typeface="Montserrat"/>
            </a:endParaRPr>
          </a:p>
          <a:p>
            <a:pPr marL="532107" marR="971790" indent="-296295">
              <a:lnSpc>
                <a:spcPct val="105000"/>
              </a:lnSpc>
              <a:spcBef>
                <a:spcPts val="596"/>
              </a:spcBef>
              <a:buFont typeface="Montserrat"/>
              <a:buChar char="•"/>
              <a:tabLst>
                <a:tab pos="533648" algn="l"/>
              </a:tabLst>
            </a:pPr>
            <a:r>
              <a:rPr lang="en-GB" sz="2800" dirty="0">
                <a:solidFill>
                  <a:srgbClr val="231F20"/>
                </a:solidFill>
                <a:latin typeface="Montserrat"/>
                <a:cs typeface="Montserrat"/>
              </a:rPr>
              <a:t>Using the most recent LTP regimen, mean (SD) dosage per kg was 59.3 (14.9) IU </a:t>
            </a:r>
            <a:r>
              <a:rPr lang="en-GB" sz="2800" dirty="0" err="1">
                <a:solidFill>
                  <a:srgbClr val="231F20"/>
                </a:solidFill>
                <a:latin typeface="Montserrat"/>
                <a:cs typeface="Montserrat"/>
              </a:rPr>
              <a:t>VWF:RCo</a:t>
            </a:r>
            <a:r>
              <a:rPr lang="en-GB" sz="2800" dirty="0">
                <a:solidFill>
                  <a:srgbClr val="231F20"/>
                </a:solidFill>
                <a:latin typeface="Montserrat"/>
                <a:cs typeface="Montserrat"/>
              </a:rPr>
              <a:t> for children/adolescents and </a:t>
            </a:r>
            <a:br>
              <a:rPr lang="en-GB" sz="2800" dirty="0">
                <a:solidFill>
                  <a:srgbClr val="231F20"/>
                </a:solidFill>
                <a:latin typeface="Montserrat"/>
                <a:cs typeface="Montserrat"/>
              </a:rPr>
            </a:br>
            <a:r>
              <a:rPr lang="en-GB" sz="2800" dirty="0">
                <a:solidFill>
                  <a:srgbClr val="231F20"/>
                </a:solidFill>
                <a:latin typeface="Montserrat"/>
                <a:cs typeface="Montserrat"/>
              </a:rPr>
              <a:t>50 (10.0) IU </a:t>
            </a:r>
            <a:r>
              <a:rPr lang="en-GB" sz="2800" dirty="0" err="1">
                <a:solidFill>
                  <a:srgbClr val="231F20"/>
                </a:solidFill>
                <a:latin typeface="Montserrat"/>
                <a:cs typeface="Montserrat"/>
              </a:rPr>
              <a:t>VWF:RCo</a:t>
            </a:r>
            <a:r>
              <a:rPr lang="en-GB" sz="2800" dirty="0">
                <a:solidFill>
                  <a:srgbClr val="231F20"/>
                </a:solidFill>
                <a:latin typeface="Montserrat"/>
                <a:cs typeface="Montserrat"/>
              </a:rPr>
              <a:t> for adults </a:t>
            </a:r>
            <a:r>
              <a:rPr lang="en-GB" sz="2800" b="1" dirty="0">
                <a:solidFill>
                  <a:srgbClr val="231F20"/>
                </a:solidFill>
                <a:latin typeface="Montserrat"/>
                <a:cs typeface="Montserrat"/>
              </a:rPr>
              <a:t>(Figure 1)</a:t>
            </a:r>
            <a:endParaRPr lang="en-GB" sz="2800" dirty="0">
              <a:solidFill>
                <a:srgbClr val="231F20"/>
              </a:solidFill>
              <a:latin typeface="Montserrat"/>
              <a:cs typeface="Montserrat"/>
            </a:endParaRPr>
          </a:p>
          <a:p>
            <a:pPr marL="941209" marR="714912" indent="-366971">
              <a:lnSpc>
                <a:spcPct val="105000"/>
              </a:lnSpc>
              <a:spcBef>
                <a:spcPts val="881"/>
              </a:spcBef>
              <a:buFontTx/>
              <a:buChar char="-"/>
              <a:tabLst>
                <a:tab pos="533648" algn="l"/>
              </a:tabLst>
            </a:pPr>
            <a:r>
              <a:rPr lang="en-GB" sz="2800" spc="-12" dirty="0">
                <a:solidFill>
                  <a:srgbClr val="231F20"/>
                </a:solidFill>
                <a:latin typeface="Montserrat"/>
              </a:rPr>
              <a:t>Twice weekly was the most common dosing frequency (47.6%)</a:t>
            </a:r>
          </a:p>
          <a:p>
            <a:pPr marL="941209" marR="714912" indent="-366971">
              <a:lnSpc>
                <a:spcPct val="105000"/>
              </a:lnSpc>
              <a:spcBef>
                <a:spcPts val="881"/>
              </a:spcBef>
              <a:buFontTx/>
              <a:buChar char="-"/>
              <a:tabLst>
                <a:tab pos="533648" algn="l"/>
              </a:tabLst>
            </a:pPr>
            <a:r>
              <a:rPr lang="en-GB" sz="2800" spc="-12" dirty="0">
                <a:solidFill>
                  <a:srgbClr val="231F20"/>
                </a:solidFill>
                <a:latin typeface="Montserrat"/>
              </a:rPr>
              <a:t>Dosing frequency is summarized in </a:t>
            </a:r>
            <a:r>
              <a:rPr lang="en-GB" sz="2800" b="1" spc="-12" dirty="0">
                <a:solidFill>
                  <a:srgbClr val="231F20"/>
                </a:solidFill>
                <a:latin typeface="Montserrat"/>
              </a:rPr>
              <a:t>Figure 2</a:t>
            </a:r>
          </a:p>
          <a:p>
            <a:pPr marL="235133">
              <a:spcBef>
                <a:spcPts val="716"/>
              </a:spcBef>
            </a:pPr>
            <a:endParaRPr lang="en-GB" sz="3600" b="1" spc="-12" dirty="0">
              <a:solidFill>
                <a:srgbClr val="231F20"/>
              </a:solidFill>
              <a:latin typeface="Montserrat"/>
              <a:cs typeface="Montserrat"/>
            </a:endParaRPr>
          </a:p>
          <a:p>
            <a:pPr marL="235133">
              <a:spcBef>
                <a:spcPts val="716"/>
              </a:spcBef>
            </a:pPr>
            <a:r>
              <a:rPr lang="en-GB" sz="3600" b="1" spc="-12" dirty="0">
                <a:solidFill>
                  <a:srgbClr val="231F20"/>
                </a:solidFill>
                <a:latin typeface="Montserrat"/>
                <a:cs typeface="Montserrat"/>
              </a:rPr>
              <a:t>EFFICACY</a:t>
            </a:r>
            <a:r>
              <a:rPr lang="en-GB" sz="3600" b="1" spc="-12" dirty="0">
                <a:solidFill>
                  <a:srgbClr val="231F20"/>
                </a:solidFill>
                <a:highlight>
                  <a:srgbClr val="FFFF00"/>
                </a:highlight>
                <a:latin typeface="Montserrat"/>
                <a:cs typeface="Montserrat"/>
              </a:rPr>
              <a:t> </a:t>
            </a:r>
            <a:endParaRPr lang="en-GB" sz="3600" dirty="0">
              <a:highlight>
                <a:srgbClr val="FFFF00"/>
              </a:highlight>
              <a:latin typeface="Montserrat"/>
              <a:cs typeface="Montserrat"/>
            </a:endParaRPr>
          </a:p>
          <a:p>
            <a:pPr marL="532107" marR="750929" indent="-296295">
              <a:lnSpc>
                <a:spcPct val="105000"/>
              </a:lnSpc>
              <a:spcBef>
                <a:spcPts val="596"/>
              </a:spcBef>
              <a:buFont typeface="Montserrat"/>
              <a:buChar char="•"/>
              <a:tabLst>
                <a:tab pos="533648" algn="l"/>
              </a:tabLst>
            </a:pPr>
            <a:r>
              <a:rPr lang="en-GB" sz="2800" dirty="0">
                <a:solidFill>
                  <a:srgbClr val="231F20"/>
                </a:solidFill>
                <a:latin typeface="Montserrat"/>
                <a:cs typeface="Montserrat"/>
              </a:rPr>
              <a:t>During LTP with pasteurized </a:t>
            </a:r>
            <a:r>
              <a:rPr lang="en-GB" sz="2800" dirty="0" err="1">
                <a:solidFill>
                  <a:srgbClr val="231F20"/>
                </a:solidFill>
                <a:latin typeface="Montserrat"/>
                <a:cs typeface="Montserrat"/>
              </a:rPr>
              <a:t>pdVWF</a:t>
            </a:r>
            <a:r>
              <a:rPr lang="en-GB" sz="2800" dirty="0">
                <a:solidFill>
                  <a:srgbClr val="231F20"/>
                </a:solidFill>
                <a:latin typeface="Montserrat"/>
                <a:cs typeface="Montserrat"/>
              </a:rPr>
              <a:t>/FVIII in the study, 12 (57.1%) participants did not have a treated bleed, of which 6 (28.6%) had zero bleeds </a:t>
            </a:r>
            <a:r>
              <a:rPr lang="en-GB" sz="2800" b="1" dirty="0">
                <a:solidFill>
                  <a:srgbClr val="231F20"/>
                </a:solidFill>
                <a:latin typeface="Montserrat"/>
                <a:cs typeface="Montserrat"/>
              </a:rPr>
              <a:t>(Table 2</a:t>
            </a:r>
            <a:r>
              <a:rPr lang="en-GB" sz="2800" dirty="0">
                <a:solidFill>
                  <a:srgbClr val="231F20"/>
                </a:solidFill>
                <a:latin typeface="Montserrat"/>
                <a:cs typeface="Montserrat"/>
              </a:rPr>
              <a:t>)</a:t>
            </a:r>
          </a:p>
          <a:p>
            <a:pPr marL="532107" marR="750929" indent="-296295">
              <a:lnSpc>
                <a:spcPct val="105000"/>
              </a:lnSpc>
              <a:spcBef>
                <a:spcPts val="586"/>
              </a:spcBef>
              <a:buFont typeface="Montserrat"/>
              <a:buChar char="•"/>
              <a:tabLst>
                <a:tab pos="533648" algn="l"/>
              </a:tabLst>
            </a:pPr>
            <a:r>
              <a:rPr lang="en-GB" sz="2800" dirty="0">
                <a:solidFill>
                  <a:srgbClr val="231F20"/>
                </a:solidFill>
                <a:latin typeface="Montserrat"/>
                <a:cs typeface="Montserrat"/>
              </a:rPr>
              <a:t>Eighty-nine bleeds were recorded during the study period</a:t>
            </a:r>
          </a:p>
          <a:p>
            <a:pPr marL="939600" marR="750929" lvl="1" indent="-367200">
              <a:lnSpc>
                <a:spcPct val="105000"/>
              </a:lnSpc>
              <a:spcBef>
                <a:spcPts val="881"/>
              </a:spcBef>
              <a:buFont typeface="Montserrat" panose="00000500000000000000" pitchFamily="50" charset="0"/>
              <a:buChar char="-"/>
              <a:tabLst>
                <a:tab pos="542925" algn="l"/>
              </a:tabLst>
            </a:pPr>
            <a:r>
              <a:rPr lang="en-GB" sz="2800" dirty="0">
                <a:solidFill>
                  <a:srgbClr val="231F20"/>
                </a:solidFill>
                <a:latin typeface="Montserrat"/>
                <a:cs typeface="Montserrat"/>
              </a:rPr>
              <a:t>Of these 89 bleeds, 64 were treated bleeds</a:t>
            </a:r>
          </a:p>
          <a:p>
            <a:pPr marL="532107" marR="750929" indent="-296295">
              <a:lnSpc>
                <a:spcPct val="105000"/>
              </a:lnSpc>
              <a:spcBef>
                <a:spcPts val="997"/>
              </a:spcBef>
              <a:buFont typeface="Montserrat"/>
              <a:buChar char="•"/>
              <a:tabLst>
                <a:tab pos="533648" algn="l"/>
              </a:tabLst>
            </a:pPr>
            <a:r>
              <a:rPr lang="en-GB" sz="2800" dirty="0">
                <a:solidFill>
                  <a:srgbClr val="231F20"/>
                </a:solidFill>
                <a:latin typeface="Montserrat"/>
                <a:cs typeface="Montserrat"/>
              </a:rPr>
              <a:t>Ten (47.6%) participants experienced 35 spontaneous bleeds, constituting 39.3% of all bleeds</a:t>
            </a:r>
          </a:p>
          <a:p>
            <a:pPr marL="941209" marR="714912" lvl="0" indent="-366971" algn="l" defTabSz="4284233" rtl="0" eaLnBrk="1" fontAlgn="auto" latinLnBrk="0" hangingPunct="1">
              <a:lnSpc>
                <a:spcPct val="105000"/>
              </a:lnSpc>
              <a:spcBef>
                <a:spcPts val="881"/>
              </a:spcBef>
              <a:spcAft>
                <a:spcPts val="0"/>
              </a:spcAft>
              <a:buClrTx/>
              <a:buSzTx/>
              <a:buFontTx/>
              <a:buChar char="-"/>
              <a:tabLst>
                <a:tab pos="533648" algn="l"/>
              </a:tabLst>
              <a:defRPr/>
            </a:pPr>
            <a:r>
              <a:rPr lang="en-GB" sz="2800" spc="-12" dirty="0">
                <a:solidFill>
                  <a:srgbClr val="231F20"/>
                </a:solidFill>
                <a:latin typeface="Montserrat"/>
                <a:cs typeface="Montserrat"/>
              </a:rPr>
              <a:t>The most common bleeds were mucosal (tooth/mouth related and nosebleeds), constituting 71.4% of spontaneous bleeds, followed by gastrointestinal bleeds (20.0%)</a:t>
            </a:r>
          </a:p>
          <a:p>
            <a:pPr marL="532107" marR="470945" indent="-296295">
              <a:lnSpc>
                <a:spcPct val="105000"/>
              </a:lnSpc>
              <a:spcBef>
                <a:spcPts val="997"/>
              </a:spcBef>
              <a:buFont typeface="Montserrat"/>
              <a:buChar char="•"/>
              <a:tabLst>
                <a:tab pos="533648" algn="l"/>
              </a:tabLst>
            </a:pPr>
            <a:r>
              <a:rPr lang="en-GB" sz="2800" dirty="0">
                <a:solidFill>
                  <a:srgbClr val="231F20"/>
                </a:solidFill>
                <a:latin typeface="Montserrat"/>
                <a:cs typeface="Montserrat"/>
              </a:rPr>
              <a:t>Eight (38.1%) participants experienced 24 traumatic bleeds, representing 27.0% of all bleeds </a:t>
            </a:r>
          </a:p>
          <a:p>
            <a:pPr marL="941209" marR="714912" lvl="0" indent="-366971" algn="l" defTabSz="4284233" rtl="0" eaLnBrk="1" fontAlgn="auto" latinLnBrk="0" hangingPunct="1">
              <a:lnSpc>
                <a:spcPct val="105000"/>
              </a:lnSpc>
              <a:spcBef>
                <a:spcPts val="881"/>
              </a:spcBef>
              <a:spcAft>
                <a:spcPts val="0"/>
              </a:spcAft>
              <a:buClrTx/>
              <a:buSzTx/>
              <a:buFontTx/>
              <a:buChar char="-"/>
              <a:tabLst>
                <a:tab pos="533648" algn="l"/>
              </a:tabLst>
              <a:defRPr/>
            </a:pPr>
            <a:r>
              <a:rPr lang="en-GB" sz="2800" spc="-12" dirty="0">
                <a:solidFill>
                  <a:srgbClr val="231F20"/>
                </a:solidFill>
                <a:latin typeface="Montserrat"/>
                <a:cs typeface="Montserrat"/>
              </a:rPr>
              <a:t>Of these, the most common site of bleeding was within ‘tissue’, constituting 58.3% of traumatic bleeds; joint bleeds represented 20.8% of traumatic bleeds</a:t>
            </a:r>
          </a:p>
          <a:p>
            <a:pPr marL="911987" marR="714912" indent="-337749" defTabSz="2152054">
              <a:lnSpc>
                <a:spcPct val="108700"/>
              </a:lnSpc>
              <a:spcBef>
                <a:spcPts val="881"/>
              </a:spcBef>
              <a:defRPr/>
            </a:pPr>
            <a:endParaRPr lang="en-GB" sz="2800" spc="-12" dirty="0">
              <a:solidFill>
                <a:srgbClr val="231F20"/>
              </a:solidFill>
              <a:latin typeface="Montserrat"/>
              <a:cs typeface="Montserrat"/>
            </a:endParaRPr>
          </a:p>
          <a:p>
            <a:pPr marL="235133" defTabSz="4046861">
              <a:spcBef>
                <a:spcPts val="716"/>
              </a:spcBef>
              <a:defRPr/>
            </a:pPr>
            <a:r>
              <a:rPr lang="en-GB" sz="3600" b="1" spc="-12" dirty="0">
                <a:solidFill>
                  <a:srgbClr val="231F20"/>
                </a:solidFill>
                <a:latin typeface="Montserrat"/>
                <a:cs typeface="Montserrat"/>
              </a:rPr>
              <a:t>SAFETY </a:t>
            </a:r>
            <a:endParaRPr lang="en-GB" sz="2800" spc="-12" dirty="0">
              <a:solidFill>
                <a:srgbClr val="231F20"/>
              </a:solidFill>
              <a:latin typeface="Montserrat"/>
              <a:cs typeface="Montserrat"/>
            </a:endParaRPr>
          </a:p>
          <a:p>
            <a:pPr marL="532107" marR="470945" indent="-296295">
              <a:lnSpc>
                <a:spcPct val="105100"/>
              </a:lnSpc>
              <a:spcBef>
                <a:spcPts val="997"/>
              </a:spcBef>
              <a:buFont typeface="Montserrat"/>
              <a:buChar char="•"/>
              <a:tabLst>
                <a:tab pos="533648" algn="l"/>
              </a:tabLst>
            </a:pPr>
            <a:r>
              <a:rPr lang="en-GB" sz="2800" dirty="0">
                <a:solidFill>
                  <a:srgbClr val="231F20"/>
                </a:solidFill>
                <a:latin typeface="Montserrat"/>
                <a:cs typeface="Montserrat"/>
              </a:rPr>
              <a:t>No thrombotic events and no inhibitors were reported</a:t>
            </a:r>
            <a:endParaRPr lang="en-GB" sz="2800" dirty="0">
              <a:latin typeface="Montserrat"/>
              <a:cs typeface="Montserrat"/>
            </a:endParaRPr>
          </a:p>
        </p:txBody>
      </p:sp>
      <p:graphicFrame>
        <p:nvGraphicFramePr>
          <p:cNvPr id="52" name="object 257">
            <a:extLst>
              <a:ext uri="{FF2B5EF4-FFF2-40B4-BE49-F238E27FC236}">
                <a16:creationId xmlns:a16="http://schemas.microsoft.com/office/drawing/2014/main" id="{B3E27048-A239-DB89-71B4-3AAA393A48A6}"/>
              </a:ext>
            </a:extLst>
          </p:cNvPr>
          <p:cNvGraphicFramePr>
            <a:graphicFrameLocks noGrp="1"/>
          </p:cNvGraphicFramePr>
          <p:nvPr>
            <p:extLst>
              <p:ext uri="{D42A27DB-BD31-4B8C-83A1-F6EECF244321}">
                <p14:modId xmlns:p14="http://schemas.microsoft.com/office/powerpoint/2010/main" val="3621121852"/>
              </p:ext>
            </p:extLst>
          </p:nvPr>
        </p:nvGraphicFramePr>
        <p:xfrm>
          <a:off x="37948290" y="4296092"/>
          <a:ext cx="11592596" cy="17385907"/>
        </p:xfrm>
        <a:graphic>
          <a:graphicData uri="http://schemas.openxmlformats.org/drawingml/2006/table">
            <a:tbl>
              <a:tblPr firstRow="1" bandRow="1">
                <a:effectLst>
                  <a:outerShdw blurRad="50800" dist="38100" dir="2700000" algn="tl" rotWithShape="0">
                    <a:prstClr val="black">
                      <a:alpha val="35000"/>
                    </a:prstClr>
                  </a:outerShdw>
                </a:effectLst>
                <a:tableStyleId>{2D5ABB26-0587-4C30-8999-92F81FD0307C}</a:tableStyleId>
              </a:tblPr>
              <a:tblGrid>
                <a:gridCol w="7431420">
                  <a:extLst>
                    <a:ext uri="{9D8B030D-6E8A-4147-A177-3AD203B41FA5}">
                      <a16:colId xmlns:a16="http://schemas.microsoft.com/office/drawing/2014/main" val="20000"/>
                    </a:ext>
                  </a:extLst>
                </a:gridCol>
                <a:gridCol w="4161176">
                  <a:extLst>
                    <a:ext uri="{9D8B030D-6E8A-4147-A177-3AD203B41FA5}">
                      <a16:colId xmlns:a16="http://schemas.microsoft.com/office/drawing/2014/main" val="20001"/>
                    </a:ext>
                  </a:extLst>
                </a:gridCol>
              </a:tblGrid>
              <a:tr h="925613">
                <a:tc gridSpan="2">
                  <a:txBody>
                    <a:bodyPr/>
                    <a:lstStyle/>
                    <a:p>
                      <a:pPr marL="100330" marR="141605">
                        <a:lnSpc>
                          <a:spcPct val="105100"/>
                        </a:lnSpc>
                        <a:spcBef>
                          <a:spcPts val="315"/>
                        </a:spcBef>
                      </a:pPr>
                      <a:r>
                        <a:rPr lang="en-GB" sz="3200" b="1" spc="-10" dirty="0">
                          <a:solidFill>
                            <a:srgbClr val="FFFFFF"/>
                          </a:solidFill>
                          <a:latin typeface="Montserrat"/>
                          <a:cs typeface="Montserrat"/>
                        </a:rPr>
                        <a:t>Table 2</a:t>
                      </a:r>
                      <a:r>
                        <a:rPr lang="en-GB" sz="3200" b="1" dirty="0">
                          <a:solidFill>
                            <a:srgbClr val="FFFFFF"/>
                          </a:solidFill>
                          <a:latin typeface="Montserrat"/>
                          <a:cs typeface="Montserrat"/>
                        </a:rPr>
                        <a:t>: Recorded bleeds during LTP with pasteurized </a:t>
                      </a:r>
                      <a:r>
                        <a:rPr lang="en-GB" sz="3200" b="1" dirty="0" err="1">
                          <a:solidFill>
                            <a:srgbClr val="FFFFFF"/>
                          </a:solidFill>
                          <a:latin typeface="Montserrat"/>
                          <a:cs typeface="Montserrat"/>
                        </a:rPr>
                        <a:t>pdVWF</a:t>
                      </a:r>
                      <a:r>
                        <a:rPr lang="en-GB" sz="3200" b="1" dirty="0">
                          <a:solidFill>
                            <a:srgbClr val="FFFFFF"/>
                          </a:solidFill>
                          <a:latin typeface="Montserrat"/>
                          <a:cs typeface="Montserrat"/>
                        </a:rPr>
                        <a:t>/FVIII</a:t>
                      </a:r>
                      <a:endParaRPr lang="en-GB" sz="3200" dirty="0">
                        <a:latin typeface="Montserrat"/>
                        <a:cs typeface="Montserrat"/>
                      </a:endParaRPr>
                    </a:p>
                  </a:txBody>
                  <a:tcPr marL="77051" marR="77051" marT="192629" marB="385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EE252A"/>
                      </a:solidFill>
                      <a:prstDash val="solid"/>
                      <a:round/>
                      <a:headEnd type="none" w="med" len="med"/>
                      <a:tailEnd type="none" w="med" len="med"/>
                    </a:lnB>
                    <a:lnTlToBr w="12700" cmpd="sng">
                      <a:noFill/>
                      <a:prstDash val="solid"/>
                    </a:lnTlToBr>
                    <a:lnBlToTr w="12700" cmpd="sng">
                      <a:noFill/>
                      <a:prstDash val="solid"/>
                    </a:lnBlToTr>
                    <a:solidFill>
                      <a:srgbClr val="EE252A"/>
                    </a:solidFill>
                  </a:tcPr>
                </a:tc>
                <a:tc hMerge="1">
                  <a:txBody>
                    <a:bodyPr/>
                    <a:lstStyle/>
                    <a:p>
                      <a:endParaRPr/>
                    </a:p>
                  </a:txBody>
                  <a:tcPr marL="0" marR="0" marT="0" marB="0"/>
                </a:tc>
                <a:extLst>
                  <a:ext uri="{0D108BD9-81ED-4DB2-BD59-A6C34878D82A}">
                    <a16:rowId xmlns:a16="http://schemas.microsoft.com/office/drawing/2014/main" val="10000"/>
                  </a:ext>
                </a:extLst>
              </a:tr>
              <a:tr h="658800">
                <a:tc>
                  <a:txBody>
                    <a:bodyPr/>
                    <a:lstStyle/>
                    <a:p>
                      <a:pPr>
                        <a:lnSpc>
                          <a:spcPct val="107000"/>
                        </a:lnSpc>
                        <a:spcAft>
                          <a:spcPts val="800"/>
                        </a:spcAft>
                        <a:buNone/>
                      </a:pPr>
                      <a:r>
                        <a:rPr lang="en-US" sz="2800" b="1" dirty="0">
                          <a:effectLst/>
                          <a:latin typeface="Montserrat" panose="00000500000000000000" pitchFamily="2" charset="0"/>
                          <a:ea typeface="Aptos" panose="020B0004020202020204" pitchFamily="34" charset="0"/>
                        </a:rPr>
                        <a:t>Participants with zero bleeds, n (%)</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lnT w="12700" cap="flat" cmpd="sng" algn="ctr">
                      <a:solidFill>
                        <a:srgbClr val="EE252A"/>
                      </a:solidFill>
                      <a:prstDash val="solid"/>
                      <a:round/>
                      <a:headEnd type="none" w="med" len="med"/>
                      <a:tailEnd type="none" w="med" len="med"/>
                    </a:lnT>
                    <a:solidFill>
                      <a:srgbClr val="FFFFFF"/>
                    </a:solidFill>
                  </a:tcPr>
                </a:tc>
                <a:tc>
                  <a:txBody>
                    <a:bodyPr/>
                    <a:lstStyle/>
                    <a:p>
                      <a:pPr algn="ctr">
                        <a:lnSpc>
                          <a:spcPct val="107000"/>
                        </a:lnSpc>
                        <a:spcAft>
                          <a:spcPts val="800"/>
                        </a:spcAft>
                        <a:buNone/>
                      </a:pPr>
                      <a:r>
                        <a:rPr lang="en-US" sz="2800" dirty="0">
                          <a:effectLst/>
                          <a:latin typeface="Montserrat" panose="00000500000000000000" pitchFamily="2" charset="0"/>
                          <a:ea typeface="Aptos" panose="020B0004020202020204" pitchFamily="34" charset="0"/>
                        </a:rPr>
                        <a:t>6 (28.6)</a:t>
                      </a:r>
                      <a:endParaRPr lang="en-GB" sz="2800" dirty="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lnT w="12700" cap="flat" cmpd="sng" algn="ctr">
                      <a:solidFill>
                        <a:srgbClr val="EE252A"/>
                      </a:solidFill>
                      <a:prstDash val="solid"/>
                      <a:round/>
                      <a:headEnd type="none" w="med" len="med"/>
                      <a:tailEnd type="none" w="med" len="med"/>
                    </a:lnT>
                    <a:solidFill>
                      <a:srgbClr val="FFFFFF"/>
                    </a:solidFill>
                  </a:tcPr>
                </a:tc>
                <a:extLst>
                  <a:ext uri="{0D108BD9-81ED-4DB2-BD59-A6C34878D82A}">
                    <a16:rowId xmlns:a16="http://schemas.microsoft.com/office/drawing/2014/main" val="10003"/>
                  </a:ext>
                </a:extLst>
              </a:tr>
              <a:tr h="659261">
                <a:tc>
                  <a:txBody>
                    <a:bodyPr/>
                    <a:lstStyle/>
                    <a:p>
                      <a:pPr>
                        <a:lnSpc>
                          <a:spcPct val="107000"/>
                        </a:lnSpc>
                        <a:spcAft>
                          <a:spcPts val="800"/>
                        </a:spcAft>
                        <a:buNone/>
                      </a:pPr>
                      <a:r>
                        <a:rPr lang="en-US" sz="2800" b="1" dirty="0">
                          <a:effectLst/>
                          <a:latin typeface="Montserrat" panose="00000500000000000000" pitchFamily="2" charset="0"/>
                          <a:ea typeface="Aptos" panose="020B0004020202020204" pitchFamily="34" charset="0"/>
                        </a:rPr>
                        <a:t>All bleeds, n (%)</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15 (71.4)</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10004"/>
                  </a:ext>
                </a:extLst>
              </a:tr>
              <a:tr h="658800">
                <a:tc>
                  <a:txBody>
                    <a:bodyPr/>
                    <a:lstStyle/>
                    <a:p>
                      <a:pPr marL="180340">
                        <a:lnSpc>
                          <a:spcPct val="107000"/>
                        </a:lnSpc>
                        <a:spcAft>
                          <a:spcPts val="800"/>
                        </a:spcAft>
                        <a:buNone/>
                      </a:pPr>
                      <a:r>
                        <a:rPr lang="en-US" sz="2800" b="1" dirty="0">
                          <a:effectLst/>
                          <a:latin typeface="Montserrat" panose="00000500000000000000" pitchFamily="2" charset="0"/>
                          <a:ea typeface="Aptos" panose="020B0004020202020204" pitchFamily="34" charset="0"/>
                        </a:rPr>
                        <a:t>Number of events</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89</a:t>
                      </a:r>
                      <a:endParaRPr lang="en-GB" sz="2800">
                        <a:effectLst/>
                        <a:latin typeface="Montserrat" panose="00000500000000000000" pitchFamily="2" charset="0"/>
                        <a:ea typeface="Aptos" panose="020B0004020202020204" pitchFamily="34" charset="0"/>
                      </a:endParaRPr>
                    </a:p>
                  </a:txBody>
                  <a:tcPr marL="73391" marR="73391"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10005"/>
                  </a:ext>
                </a:extLst>
              </a:tr>
              <a:tr h="1224000">
                <a:tc>
                  <a:txBody>
                    <a:bodyPr/>
                    <a:lstStyle/>
                    <a:p>
                      <a:pPr>
                        <a:lnSpc>
                          <a:spcPct val="107000"/>
                        </a:lnSpc>
                        <a:spcAft>
                          <a:spcPts val="800"/>
                        </a:spcAft>
                        <a:buNone/>
                      </a:pPr>
                      <a:r>
                        <a:rPr lang="en-US" sz="2800" b="1" dirty="0">
                          <a:effectLst/>
                          <a:latin typeface="Montserrat" panose="00000500000000000000" pitchFamily="2" charset="0"/>
                          <a:ea typeface="Aptos" panose="020B0004020202020204" pitchFamily="34" charset="0"/>
                        </a:rPr>
                        <a:t>Treated bleeds, n (%)</a:t>
                      </a:r>
                    </a:p>
                    <a:p>
                      <a:pPr lvl="0">
                        <a:lnSpc>
                          <a:spcPct val="107000"/>
                        </a:lnSpc>
                        <a:spcAft>
                          <a:spcPts val="800"/>
                        </a:spcAft>
                        <a:buNone/>
                      </a:pPr>
                      <a:r>
                        <a:rPr lang="en-US" sz="2800" b="1" dirty="0">
                          <a:effectLst/>
                          <a:latin typeface="Montserrat" panose="00000500000000000000" pitchFamily="2" charset="0"/>
                          <a:ea typeface="Aptos" panose="020B0004020202020204" pitchFamily="34" charset="0"/>
                        </a:rPr>
                        <a:t>  Number of events</a:t>
                      </a:r>
                      <a:endParaRPr lang="en-GB" sz="2800" b="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bg1"/>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9 (42.9)</a:t>
                      </a:r>
                      <a:endParaRPr lang="en-GB" sz="2800">
                        <a:effectLst/>
                        <a:latin typeface="Montserrat" panose="00000500000000000000" pitchFamily="2" charset="0"/>
                        <a:ea typeface="Aptos" panose="020B0004020202020204" pitchFamily="34" charset="0"/>
                      </a:endParaRPr>
                    </a:p>
                    <a:p>
                      <a:pPr algn="ctr">
                        <a:lnSpc>
                          <a:spcPct val="107000"/>
                        </a:lnSpc>
                        <a:spcAft>
                          <a:spcPts val="800"/>
                        </a:spcAft>
                        <a:buNone/>
                      </a:pPr>
                      <a:r>
                        <a:rPr lang="en-US" sz="2800">
                          <a:effectLst/>
                          <a:latin typeface="Montserrat" panose="00000500000000000000" pitchFamily="2" charset="0"/>
                          <a:ea typeface="Aptos" panose="020B0004020202020204" pitchFamily="34" charset="0"/>
                        </a:rPr>
                        <a:t>64</a:t>
                      </a:r>
                      <a:endParaRPr lang="en-GB" sz="280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6"/>
                  </a:ext>
                </a:extLst>
              </a:tr>
              <a:tr h="819595">
                <a:tc>
                  <a:txBody>
                    <a:bodyPr/>
                    <a:lstStyle/>
                    <a:p>
                      <a:pPr>
                        <a:lnSpc>
                          <a:spcPct val="107000"/>
                        </a:lnSpc>
                        <a:spcAft>
                          <a:spcPts val="800"/>
                        </a:spcAft>
                        <a:buNone/>
                      </a:pPr>
                      <a:r>
                        <a:rPr lang="en-US" sz="2800" b="1" dirty="0">
                          <a:effectLst/>
                          <a:latin typeface="Montserrat" panose="00000500000000000000" pitchFamily="2" charset="0"/>
                          <a:ea typeface="Aptos" panose="020B0004020202020204" pitchFamily="34" charset="0"/>
                        </a:rPr>
                        <a:t>Spontaneous bleeds, number affected (number of events)</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E3DFDA"/>
                    </a:solidFill>
                  </a:tcPr>
                </a:tc>
                <a:tc>
                  <a:txBody>
                    <a:bodyPr/>
                    <a:lstStyle/>
                    <a:p>
                      <a:pPr algn="ctr">
                        <a:lnSpc>
                          <a:spcPct val="107000"/>
                        </a:lnSpc>
                        <a:spcAft>
                          <a:spcPts val="800"/>
                        </a:spcAft>
                        <a:buNone/>
                      </a:pPr>
                      <a:r>
                        <a:rPr lang="en-US" sz="2800" dirty="0">
                          <a:effectLst/>
                          <a:latin typeface="Montserrat" panose="00000500000000000000" pitchFamily="2" charset="0"/>
                          <a:ea typeface="Aptos" panose="020B0004020202020204" pitchFamily="34" charset="0"/>
                        </a:rPr>
                        <a:t>10 (35)</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10007"/>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Gastrointestinal</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5 (7)</a:t>
                      </a:r>
                      <a:endParaRPr lang="en-GB" sz="2800">
                        <a:effectLst/>
                        <a:latin typeface="Montserrat" panose="00000500000000000000" pitchFamily="2" charset="0"/>
                        <a:ea typeface="Aptos" panose="020B0004020202020204" pitchFamily="34" charset="0"/>
                      </a:endParaRPr>
                    </a:p>
                  </a:txBody>
                  <a:tcPr marL="73391" marR="73391"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10008"/>
                  </a:ext>
                </a:extLst>
              </a:tr>
              <a:tr h="658800">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Nosebleed</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4 (9)</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10009"/>
                  </a:ext>
                </a:extLst>
              </a:tr>
              <a:tr h="658800">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Tissue</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2 (2)</a:t>
                      </a:r>
                      <a:endParaRPr lang="en-GB" sz="2800">
                        <a:effectLst/>
                        <a:latin typeface="Montserrat" panose="00000500000000000000" pitchFamily="2" charset="0"/>
                        <a:ea typeface="Aptos" panose="020B0004020202020204" pitchFamily="34" charset="0"/>
                      </a:endParaRPr>
                    </a:p>
                  </a:txBody>
                  <a:tcPr marL="73391" marR="73391"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10010"/>
                  </a:ext>
                </a:extLst>
              </a:tr>
              <a:tr h="658800">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Tooth/mouth related</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5 (16)</a:t>
                      </a:r>
                      <a:endParaRPr lang="en-GB" sz="2800">
                        <a:effectLst/>
                        <a:latin typeface="Montserrat" panose="00000500000000000000" pitchFamily="2" charset="0"/>
                        <a:ea typeface="Aptos" panose="020B0004020202020204" pitchFamily="34" charset="0"/>
                      </a:endParaRPr>
                    </a:p>
                  </a:txBody>
                  <a:tcPr marL="73391" marR="73391"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10014"/>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Other</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1 (1)</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10015"/>
                  </a:ext>
                </a:extLst>
              </a:tr>
              <a:tr h="882000">
                <a:tc>
                  <a:txBody>
                    <a:bodyPr/>
                    <a:lstStyle/>
                    <a:p>
                      <a:pPr>
                        <a:lnSpc>
                          <a:spcPct val="107000"/>
                        </a:lnSpc>
                        <a:spcAft>
                          <a:spcPts val="800"/>
                        </a:spcAft>
                        <a:buNone/>
                      </a:pPr>
                      <a:r>
                        <a:rPr lang="en-US" sz="2800" b="1" dirty="0">
                          <a:effectLst/>
                          <a:latin typeface="Montserrat" panose="00000500000000000000" pitchFamily="2" charset="0"/>
                          <a:ea typeface="Aptos" panose="020B0004020202020204" pitchFamily="34" charset="0"/>
                        </a:rPr>
                        <a:t>Traumatic bleeds, number affected (number of events)</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FFFFFF"/>
                    </a:solidFill>
                  </a:tcPr>
                </a:tc>
                <a:tc>
                  <a:txBody>
                    <a:bodyPr/>
                    <a:lstStyle/>
                    <a:p>
                      <a:pPr algn="ctr">
                        <a:lnSpc>
                          <a:spcPct val="107000"/>
                        </a:lnSpc>
                        <a:spcAft>
                          <a:spcPts val="800"/>
                        </a:spcAft>
                        <a:buNone/>
                      </a:pPr>
                      <a:r>
                        <a:rPr lang="en-US" sz="2800" dirty="0">
                          <a:effectLst/>
                          <a:latin typeface="Montserrat" panose="00000500000000000000" pitchFamily="2" charset="0"/>
                          <a:ea typeface="Aptos" panose="020B0004020202020204" pitchFamily="34" charset="0"/>
                        </a:rPr>
                        <a:t>8 (24)</a:t>
                      </a:r>
                      <a:endParaRPr lang="en-GB" sz="2800" dirty="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FFFFFF"/>
                    </a:solidFill>
                  </a:tcPr>
                </a:tc>
                <a:extLst>
                  <a:ext uri="{0D108BD9-81ED-4DB2-BD59-A6C34878D82A}">
                    <a16:rowId xmlns:a16="http://schemas.microsoft.com/office/drawing/2014/main" val="10016"/>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Nosebleed</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FFFFFF"/>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1 (1)</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FFFFFF"/>
                    </a:solidFill>
                  </a:tcPr>
                </a:tc>
                <a:extLst>
                  <a:ext uri="{0D108BD9-81ED-4DB2-BD59-A6C34878D82A}">
                    <a16:rowId xmlns:a16="http://schemas.microsoft.com/office/drawing/2014/main" val="1765386074"/>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Joint</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FFFFFF"/>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3 (5)</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FFFFFF"/>
                    </a:solidFill>
                  </a:tcPr>
                </a:tc>
                <a:extLst>
                  <a:ext uri="{0D108BD9-81ED-4DB2-BD59-A6C34878D82A}">
                    <a16:rowId xmlns:a16="http://schemas.microsoft.com/office/drawing/2014/main" val="3091697449"/>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Tissue</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FFFFFF"/>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5 (14)</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FFFFFF"/>
                    </a:solidFill>
                  </a:tcPr>
                </a:tc>
                <a:extLst>
                  <a:ext uri="{0D108BD9-81ED-4DB2-BD59-A6C34878D82A}">
                    <a16:rowId xmlns:a16="http://schemas.microsoft.com/office/drawing/2014/main" val="2853526818"/>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Tooth/mouth related</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FFFFFF"/>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4 (4)</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FFFFFF"/>
                    </a:solidFill>
                  </a:tcPr>
                </a:tc>
                <a:extLst>
                  <a:ext uri="{0D108BD9-81ED-4DB2-BD59-A6C34878D82A}">
                    <a16:rowId xmlns:a16="http://schemas.microsoft.com/office/drawing/2014/main" val="1189515917"/>
                  </a:ext>
                </a:extLst>
              </a:tr>
              <a:tr h="819595">
                <a:tc>
                  <a:txBody>
                    <a:bodyPr/>
                    <a:lstStyle/>
                    <a:p>
                      <a:pPr>
                        <a:lnSpc>
                          <a:spcPct val="107000"/>
                        </a:lnSpc>
                        <a:spcAft>
                          <a:spcPts val="800"/>
                        </a:spcAft>
                        <a:buNone/>
                      </a:pPr>
                      <a:r>
                        <a:rPr lang="en-US" sz="2800" b="1" dirty="0">
                          <a:effectLst/>
                          <a:latin typeface="Montserrat" panose="00000500000000000000" pitchFamily="2" charset="0"/>
                          <a:ea typeface="Aptos" panose="020B0004020202020204" pitchFamily="34" charset="0"/>
                        </a:rPr>
                        <a:t>Other, number affected (number of events)</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E3DFDA"/>
                    </a:solidFill>
                  </a:tcPr>
                </a:tc>
                <a:tc>
                  <a:txBody>
                    <a:bodyPr/>
                    <a:lstStyle/>
                    <a:p>
                      <a:pPr algn="ctr">
                        <a:lnSpc>
                          <a:spcPct val="107000"/>
                        </a:lnSpc>
                        <a:spcAft>
                          <a:spcPts val="800"/>
                        </a:spcAft>
                        <a:buNone/>
                      </a:pPr>
                      <a:r>
                        <a:rPr lang="en-US" sz="2800" dirty="0">
                          <a:effectLst/>
                          <a:latin typeface="Montserrat" panose="00000500000000000000" pitchFamily="2" charset="0"/>
                          <a:ea typeface="Aptos" panose="020B0004020202020204" pitchFamily="34" charset="0"/>
                        </a:rPr>
                        <a:t>10 (30)</a:t>
                      </a:r>
                      <a:endParaRPr lang="en-GB" sz="2800" dirty="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4257474917"/>
                  </a:ext>
                </a:extLst>
              </a:tr>
              <a:tr h="819595">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Activity or exercise without known trauma</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1 (1)</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1724417177"/>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Dental procedure</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1 (1)</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2511097841"/>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Menstrual bleeding</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2 (9)</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4049775329"/>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Other</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2 (2)</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2076003228"/>
                  </a:ext>
                </a:extLst>
              </a:tr>
              <a:tr h="659261">
                <a:tc>
                  <a:txBody>
                    <a:bodyPr/>
                    <a:lstStyle/>
                    <a:p>
                      <a:pPr marL="180340">
                        <a:lnSpc>
                          <a:spcPct val="107000"/>
                        </a:lnSpc>
                        <a:spcAft>
                          <a:spcPts val="800"/>
                        </a:spcAft>
                        <a:buNone/>
                      </a:pPr>
                      <a:r>
                        <a:rPr lang="en-US" sz="2800" dirty="0">
                          <a:effectLst/>
                          <a:latin typeface="Montserrat" panose="00000500000000000000" pitchFamily="2" charset="0"/>
                          <a:ea typeface="Aptos" panose="020B0004020202020204" pitchFamily="34" charset="0"/>
                        </a:rPr>
                        <a:t>Unknown</a:t>
                      </a:r>
                      <a:endParaRPr lang="en-GB" sz="2800" dirty="0">
                        <a:effectLst/>
                        <a:latin typeface="Montserrat" panose="00000500000000000000" pitchFamily="2" charset="0"/>
                        <a:ea typeface="Aptos" panose="020B0004020202020204" pitchFamily="34" charset="0"/>
                      </a:endParaRPr>
                    </a:p>
                  </a:txBody>
                  <a:tcPr marL="73391" marR="73391" marT="0" marB="0" anchor="ctr">
                    <a:lnL w="12700" cap="flat" cmpd="sng" algn="ctr">
                      <a:solidFill>
                        <a:schemeClr val="tx1"/>
                      </a:solidFill>
                      <a:prstDash val="solid"/>
                      <a:round/>
                      <a:headEnd type="none" w="med" len="med"/>
                      <a:tailEnd type="none" w="med" len="med"/>
                    </a:lnL>
                    <a:solidFill>
                      <a:srgbClr val="E3DFDA"/>
                    </a:solidFill>
                  </a:tcPr>
                </a:tc>
                <a:tc>
                  <a:txBody>
                    <a:bodyPr/>
                    <a:lstStyle/>
                    <a:p>
                      <a:pPr algn="ctr">
                        <a:lnSpc>
                          <a:spcPct val="107000"/>
                        </a:lnSpc>
                        <a:spcAft>
                          <a:spcPts val="800"/>
                        </a:spcAft>
                        <a:buNone/>
                      </a:pPr>
                      <a:r>
                        <a:rPr lang="en-US" sz="2800">
                          <a:effectLst/>
                          <a:latin typeface="Montserrat" panose="00000500000000000000" pitchFamily="2" charset="0"/>
                          <a:ea typeface="Aptos" panose="020B0004020202020204" pitchFamily="34" charset="0"/>
                        </a:rPr>
                        <a:t>7 (17)</a:t>
                      </a:r>
                      <a:endParaRPr lang="en-GB" sz="2800">
                        <a:effectLst/>
                        <a:latin typeface="Montserrat" panose="00000500000000000000" pitchFamily="2" charset="0"/>
                        <a:ea typeface="Aptos" panose="020B0004020202020204" pitchFamily="34" charset="0"/>
                      </a:endParaRPr>
                    </a:p>
                  </a:txBody>
                  <a:tcPr marL="73391" marR="73391" marT="0" marB="0" anchor="ctr">
                    <a:lnR w="12700" cap="flat" cmpd="sng" algn="ctr">
                      <a:solidFill>
                        <a:schemeClr val="tx1"/>
                      </a:solidFill>
                      <a:prstDash val="solid"/>
                      <a:round/>
                      <a:headEnd type="none" w="med" len="med"/>
                      <a:tailEnd type="none" w="med" len="med"/>
                    </a:lnR>
                    <a:solidFill>
                      <a:srgbClr val="E3DFDA"/>
                    </a:solidFill>
                  </a:tcPr>
                </a:tc>
                <a:extLst>
                  <a:ext uri="{0D108BD9-81ED-4DB2-BD59-A6C34878D82A}">
                    <a16:rowId xmlns:a16="http://schemas.microsoft.com/office/drawing/2014/main" val="331070996"/>
                  </a:ext>
                </a:extLst>
              </a:tr>
              <a:tr h="593361">
                <a:tc gridSpan="2">
                  <a:txBody>
                    <a:bodyPr/>
                    <a:lstStyle/>
                    <a:p>
                      <a:pPr marL="0" marR="705485" lvl="0" indent="0" algn="l" defTabSz="914400" eaLnBrk="1" fontAlgn="auto" latinLnBrk="0" hangingPunct="1">
                        <a:lnSpc>
                          <a:spcPct val="100000"/>
                        </a:lnSpc>
                        <a:spcBef>
                          <a:spcPts val="105"/>
                        </a:spcBef>
                        <a:spcAft>
                          <a:spcPts val="0"/>
                        </a:spcAft>
                        <a:buClrTx/>
                        <a:buSzTx/>
                        <a:buFontTx/>
                        <a:buNone/>
                        <a:tabLst/>
                        <a:defRPr/>
                      </a:pPr>
                      <a:r>
                        <a:rPr lang="en-GB" sz="2000" dirty="0">
                          <a:solidFill>
                            <a:srgbClr val="000000"/>
                          </a:solidFill>
                          <a:latin typeface="Montserrat Regular"/>
                        </a:rPr>
                        <a:t>LTP, long-term prophylaxis; </a:t>
                      </a:r>
                      <a:r>
                        <a:rPr lang="en-GB" sz="2000" dirty="0" err="1">
                          <a:solidFill>
                            <a:srgbClr val="000000"/>
                          </a:solidFill>
                          <a:latin typeface="Montserrat Regular"/>
                        </a:rPr>
                        <a:t>pdVWF</a:t>
                      </a:r>
                      <a:r>
                        <a:rPr lang="en-GB" sz="2000" dirty="0">
                          <a:solidFill>
                            <a:srgbClr val="000000"/>
                          </a:solidFill>
                          <a:latin typeface="Montserrat Regular"/>
                        </a:rPr>
                        <a:t>/FVIII, plasma-derived human von Willebrand factor/factor VIII concentrate.</a:t>
                      </a:r>
                    </a:p>
                  </a:txBody>
                  <a:tcPr marL="154103" marR="77051" marT="192629" marB="38526"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FF"/>
                    </a:solidFill>
                  </a:tcPr>
                </a:tc>
                <a:tc hMerge="1">
                  <a:txBody>
                    <a:bodyPr/>
                    <a:lstStyle/>
                    <a:p>
                      <a:pPr marR="66675" algn="r">
                        <a:lnSpc>
                          <a:spcPct val="100000"/>
                        </a:lnSpc>
                        <a:spcBef>
                          <a:spcPts val="105"/>
                        </a:spcBef>
                      </a:pPr>
                      <a:endParaRPr sz="1900">
                        <a:latin typeface="Montserrat"/>
                        <a:cs typeface="Montserrat"/>
                      </a:endParaRPr>
                    </a:p>
                  </a:txBody>
                  <a:tcPr marL="0" marR="0" marT="29251" marB="0">
                    <a:lnB w="12700" cap="flat" cmpd="sng" algn="ctr">
                      <a:solidFill>
                        <a:srgbClr val="E3DFDA"/>
                      </a:solidFill>
                      <a:prstDash val="solid"/>
                      <a:round/>
                      <a:headEnd type="none" w="med" len="med"/>
                      <a:tailEnd type="none" w="med" len="med"/>
                    </a:lnB>
                    <a:solidFill>
                      <a:srgbClr val="FFFFFF"/>
                    </a:solidFill>
                  </a:tcPr>
                </a:tc>
                <a:extLst>
                  <a:ext uri="{0D108BD9-81ED-4DB2-BD59-A6C34878D82A}">
                    <a16:rowId xmlns:a16="http://schemas.microsoft.com/office/drawing/2014/main" val="1665130042"/>
                  </a:ext>
                </a:extLst>
              </a:tr>
            </a:tbl>
          </a:graphicData>
        </a:graphic>
      </p:graphicFrame>
      <p:sp>
        <p:nvSpPr>
          <p:cNvPr id="6" name="object 11">
            <a:extLst>
              <a:ext uri="{FF2B5EF4-FFF2-40B4-BE49-F238E27FC236}">
                <a16:creationId xmlns:a16="http://schemas.microsoft.com/office/drawing/2014/main" id="{FF5C9346-6992-BB3D-0A3D-45FE26791DAD}"/>
              </a:ext>
            </a:extLst>
          </p:cNvPr>
          <p:cNvSpPr txBox="1"/>
          <p:nvPr/>
        </p:nvSpPr>
        <p:spPr>
          <a:xfrm>
            <a:off x="37947087" y="30211033"/>
            <a:ext cx="9514894" cy="2048304"/>
          </a:xfrm>
          <a:prstGeom prst="rect">
            <a:avLst/>
          </a:prstGeom>
        </p:spPr>
        <p:txBody>
          <a:bodyPr vert="horz" wrap="square" lIns="0" tIns="216140" rIns="0" bIns="0" rtlCol="0">
            <a:spAutoFit/>
          </a:bodyPr>
          <a:lstStyle/>
          <a:p>
            <a:pPr marL="28325" marR="11925">
              <a:lnSpc>
                <a:spcPct val="104200"/>
              </a:lnSpc>
              <a:spcBef>
                <a:spcPts val="997"/>
              </a:spcBef>
              <a:tabLst>
                <a:tab pos="326452" algn="l"/>
              </a:tabLst>
            </a:pPr>
            <a:r>
              <a:rPr lang="en-GB" sz="3800" b="1" spc="-12" dirty="0">
                <a:solidFill>
                  <a:srgbClr val="EE252A"/>
                </a:solidFill>
                <a:latin typeface="Montserrat"/>
                <a:cs typeface="Montserrat"/>
              </a:rPr>
              <a:t>Acknowledgements</a:t>
            </a:r>
            <a:endParaRPr lang="en-GB" sz="3800" dirty="0">
              <a:latin typeface="Montserrat"/>
              <a:cs typeface="Montserrat"/>
            </a:endParaRPr>
          </a:p>
          <a:p>
            <a:pPr marL="29813" marR="496381">
              <a:lnSpc>
                <a:spcPct val="105000"/>
              </a:lnSpc>
              <a:spcBef>
                <a:spcPts val="622"/>
              </a:spcBef>
            </a:pPr>
            <a:r>
              <a:rPr lang="en-GB" sz="1800" spc="47" dirty="0">
                <a:solidFill>
                  <a:srgbClr val="231F20"/>
                </a:solidFill>
                <a:latin typeface="Montserrat" panose="00000500000000000000" pitchFamily="2" charset="0"/>
                <a:cs typeface="Montserrat"/>
              </a:rPr>
              <a:t>Medical writing support was provided by Bioscript Group, Macclesfield, UK, in accordance with Good Publication Practice guidelines, and funded by CSL Behring. All authors reviewed the results and approved the final version of the poster. </a:t>
            </a:r>
          </a:p>
        </p:txBody>
      </p:sp>
      <p:sp>
        <p:nvSpPr>
          <p:cNvPr id="9" name="object 11">
            <a:extLst>
              <a:ext uri="{FF2B5EF4-FFF2-40B4-BE49-F238E27FC236}">
                <a16:creationId xmlns:a16="http://schemas.microsoft.com/office/drawing/2014/main" id="{50E5CB81-1983-FEE0-0147-1E81B903AC23}"/>
              </a:ext>
            </a:extLst>
          </p:cNvPr>
          <p:cNvSpPr txBox="1"/>
          <p:nvPr/>
        </p:nvSpPr>
        <p:spPr>
          <a:xfrm>
            <a:off x="24526452" y="31151544"/>
            <a:ext cx="11543069" cy="1104647"/>
          </a:xfrm>
          <a:prstGeom prst="rect">
            <a:avLst/>
          </a:prstGeom>
        </p:spPr>
        <p:txBody>
          <a:bodyPr vert="horz" wrap="square" lIns="0" tIns="216140" rIns="0" bIns="0" rtlCol="0">
            <a:spAutoFit/>
          </a:bodyPr>
          <a:lstStyle/>
          <a:p>
            <a:pPr marL="29813" marR="646940" defTabSz="4367749">
              <a:lnSpc>
                <a:spcPct val="105000"/>
              </a:lnSpc>
              <a:spcBef>
                <a:spcPts val="1200"/>
              </a:spcBef>
              <a:defRPr/>
            </a:pPr>
            <a:r>
              <a:rPr lang="en-GB" sz="3800" b="1" spc="-12" dirty="0">
                <a:solidFill>
                  <a:srgbClr val="EE252A"/>
                </a:solidFill>
                <a:latin typeface="Montserrat"/>
                <a:cs typeface="Montserrat"/>
              </a:rPr>
              <a:t>Funding</a:t>
            </a:r>
            <a:endParaRPr lang="en-GB" sz="3800" dirty="0">
              <a:latin typeface="Montserrat"/>
              <a:cs typeface="Montserrat"/>
            </a:endParaRPr>
          </a:p>
          <a:p>
            <a:pPr marL="29813">
              <a:lnSpc>
                <a:spcPct val="105000"/>
              </a:lnSpc>
            </a:pPr>
            <a:r>
              <a:rPr lang="en-GB" sz="1800" spc="47" dirty="0">
                <a:solidFill>
                  <a:srgbClr val="231F20"/>
                </a:solidFill>
                <a:latin typeface="Montserrat" panose="00000500000000000000" pitchFamily="2" charset="0"/>
                <a:cs typeface="Montserrat"/>
              </a:rPr>
              <a:t>The ATHN 9 study was sponsored by the American Thrombosis &amp; </a:t>
            </a:r>
            <a:r>
              <a:rPr lang="en-GB" sz="1800" spc="47" dirty="0" err="1">
                <a:solidFill>
                  <a:srgbClr val="231F20"/>
                </a:solidFill>
                <a:latin typeface="Montserrat" panose="00000500000000000000" pitchFamily="2" charset="0"/>
                <a:cs typeface="Montserrat"/>
              </a:rPr>
              <a:t>Hemostasis</a:t>
            </a:r>
            <a:r>
              <a:rPr lang="en-GB" sz="1800" spc="47" dirty="0">
                <a:solidFill>
                  <a:srgbClr val="231F20"/>
                </a:solidFill>
                <a:latin typeface="Montserrat" panose="00000500000000000000" pitchFamily="2" charset="0"/>
                <a:cs typeface="Montserrat"/>
              </a:rPr>
              <a:t> Network (ATHN).</a:t>
            </a:r>
          </a:p>
        </p:txBody>
      </p:sp>
    </p:spTree>
    <p:extLst>
      <p:ext uri="{BB962C8B-B14F-4D97-AF65-F5344CB8AC3E}">
        <p14:creationId xmlns:p14="http://schemas.microsoft.com/office/powerpoint/2010/main" val="3733325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9EDA664AB0F674AA07EDA0B97840317" ma:contentTypeVersion="15" ma:contentTypeDescription="Create a new document." ma:contentTypeScope="" ma:versionID="8ddc9564b8213340678c76050836e2dd">
  <xsd:schema xmlns:xsd="http://www.w3.org/2001/XMLSchema" xmlns:xs="http://www.w3.org/2001/XMLSchema" xmlns:p="http://schemas.microsoft.com/office/2006/metadata/properties" xmlns:ns2="2c2da8fd-8fe6-48d0-9482-2bc6f1148023" xmlns:ns3="ad91b4eb-dff6-42bc-b642-874a2e1e973e" targetNamespace="http://schemas.microsoft.com/office/2006/metadata/properties" ma:root="true" ma:fieldsID="c271590edb3797be7554900eb3c13cf1" ns2:_="" ns3:_="">
    <xsd:import namespace="2c2da8fd-8fe6-48d0-9482-2bc6f1148023"/>
    <xsd:import namespace="ad91b4eb-dff6-42bc-b642-874a2e1e97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2da8fd-8fe6-48d0-9482-2bc6f11480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32c33a4-8245-4daf-b85d-86e769940a2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91b4eb-dff6-42bc-b642-874a2e1e973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e6f8c1b-20dc-4852-bfb8-20eaa2fe82fc}" ma:internalName="TaxCatchAll" ma:showField="CatchAllData" ma:web="ad91b4eb-dff6-42bc-b642-874a2e1e973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d91b4eb-dff6-42bc-b642-874a2e1e973e" xsi:nil="true"/>
    <lcf76f155ced4ddcb4097134ff3c332f xmlns="2c2da8fd-8fe6-48d0-9482-2bc6f114802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3FB3520-02C4-4CEA-BEC6-96DFA0B6FAFD}">
  <ds:schemaRefs>
    <ds:schemaRef ds:uri="http://schemas.microsoft.com/sharepoint/v3/contenttype/forms"/>
  </ds:schemaRefs>
</ds:datastoreItem>
</file>

<file path=customXml/itemProps2.xml><?xml version="1.0" encoding="utf-8"?>
<ds:datastoreItem xmlns:ds="http://schemas.openxmlformats.org/officeDocument/2006/customXml" ds:itemID="{B4E9F354-CE95-4C23-88CD-6A10843FE11B}"/>
</file>

<file path=customXml/itemProps3.xml><?xml version="1.0" encoding="utf-8"?>
<ds:datastoreItem xmlns:ds="http://schemas.openxmlformats.org/officeDocument/2006/customXml" ds:itemID="{BC23C5DA-989B-4E1C-84B3-8BC3123D6665}">
  <ds:schemaRefs>
    <ds:schemaRef ds:uri="http://purl.org/dc/dcmitype/"/>
    <ds:schemaRef ds:uri="http://purl.org/dc/terms/"/>
    <ds:schemaRef ds:uri="http://schemas.microsoft.com/office/2006/metadata/properties"/>
    <ds:schemaRef ds:uri="http://schemas.microsoft.com/office/infopath/2007/PartnerControls"/>
    <ds:schemaRef ds:uri="http://schemas.microsoft.com/office/2006/documentManagement/types"/>
    <ds:schemaRef ds:uri="http://www.w3.org/XML/1998/namespace"/>
    <ds:schemaRef ds:uri="http://purl.org/dc/elements/1.1/"/>
    <ds:schemaRef ds:uri="http://schemas.openxmlformats.org/package/2006/metadata/core-properties"/>
    <ds:schemaRef ds:uri="6cdaf963-e835-4a60-a824-a53b1aca9d5a"/>
    <ds:schemaRef ds:uri="add549c8-0a1b-43a2-bee9-ad379b7c69b6"/>
  </ds:schemaRefs>
</ds:datastoreItem>
</file>

<file path=docProps/app.xml><?xml version="1.0" encoding="utf-8"?>
<Properties xmlns="http://schemas.openxmlformats.org/officeDocument/2006/extended-properties" xmlns:vt="http://schemas.openxmlformats.org/officeDocument/2006/docPropsVTypes">
  <Template/>
  <TotalTime>546</TotalTime>
  <Words>1805</Words>
  <Application>Microsoft Office PowerPoint</Application>
  <PresentationFormat>Custom</PresentationFormat>
  <Paragraphs>160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Montserrat</vt:lpstr>
      <vt:lpstr>Montserrat Light</vt:lpstr>
      <vt:lpstr>Montserrat Regular</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Alexa Cleasby</dc:creator>
  <cp:keywords/>
  <dc:description/>
  <cp:lastModifiedBy>Lucy Craggs</cp:lastModifiedBy>
  <cp:revision>5</cp:revision>
  <cp:lastPrinted>2018-06-01T09:36:28Z</cp:lastPrinted>
  <dcterms:created xsi:type="dcterms:W3CDTF">2015-12-02T10:36:32Z</dcterms:created>
  <dcterms:modified xsi:type="dcterms:W3CDTF">2025-06-11T08:14:27Z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145501700</vt:r8>
  </property>
  <property fmtid="{D5CDD505-2E9C-101B-9397-08002B2CF9AE}" pid="3" name="_ExtendedDescription">
    <vt:lpwstr/>
  </property>
  <property fmtid="{D5CDD505-2E9C-101B-9397-08002B2CF9AE}" pid="4" name="MediaServiceImageTags">
    <vt:lpwstr/>
  </property>
  <property fmtid="{D5CDD505-2E9C-101B-9397-08002B2CF9AE}" pid="5" name="ContentTypeId">
    <vt:lpwstr>0x01010039EDA664AB0F674AA07EDA0B97840317</vt:lpwstr>
  </property>
</Properties>
</file>