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4"/>
  </p:sldMasterIdLst>
  <p:notesMasterIdLst>
    <p:notesMasterId r:id="rId6"/>
  </p:notesMasterIdLst>
  <p:sldIdLst>
    <p:sldId id="256" r:id="rId5"/>
  </p:sldIdLst>
  <p:sldSz cx="50399950" cy="3239928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850" userDrawn="1">
          <p15:clr>
            <a:srgbClr val="A4A3A4"/>
          </p15:clr>
        </p15:guide>
        <p15:guide id="2" pos="15898" userDrawn="1">
          <p15:clr>
            <a:srgbClr val="A4A3A4"/>
          </p15:clr>
        </p15:guide>
        <p15:guide id="3" orient="horz" pos="102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C3CE207-B60D-560E-5E2D-04443E9193EB}" name="Shelby Domino" initials="SD" userId="S::sdomino@athn.org::178d53b9-7136-4d26-9389-eb9bc5b74ab4" providerId="AD"/>
  <p188:author id="{51AD0520-B847-1569-CC56-5AF90F17B637}" name="Hilary Summer Markoe" initials="" userId="S::hsummermarkoe@athn.org::8ea85fb8-ce02-4143-a9ce-ad8439c75b09" providerId="AD"/>
  <p188:author id="{1FF87832-DDFD-5FB7-8EE1-A3EB51DD05D5}" name="Ruthvik Malladi" initials="RM" userId="S::ruthvik@hemab.com::82ce40f2-d52e-40fa-b3b1-78c1313ca1fc" providerId="AD"/>
  <p188:author id="{EE6CF182-F31F-8337-9D57-17138475591D}" name="Laurie LaRusso" initials="LL" userId="Laurie LaRusso" providerId="None"/>
  <p188:author id="{27E8F7D0-21B1-A798-48B1-07EBF92BC7BF}" name="jigar@hemab.com" initials="ji" userId="S::urn:spo:guest#jigar@hemab.com::" providerId="AD"/>
  <p188:author id="{B8FD19D4-9A6A-2533-6807-84E0AF0A3210}" name="Beth Adamo" initials="" userId="S::badamo@encompasscnl.com::cf5c0b76-968c-4b8e-9a66-358d82bdd2be" providerId="AD"/>
  <p188:author id="{D8EA4EEE-0820-AFE6-306C-FB64EC395DFE}" name="mchitlur@med.wayne.edu" initials="mc" userId="S::urn:spo:guest#mchitlur@med.wayne.edu::" providerId="AD"/>
  <p188:author id="{A7384FEE-39EC-17BB-57F2-D4DFF0F3FE26}" name="Jigar Amin" initials="JA" userId="S::jigar@hemab.com::ef90c332-6cbf-47b2-b918-619973d27ee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65"/>
    <a:srgbClr val="7F6078"/>
    <a:srgbClr val="6D1F7E"/>
    <a:srgbClr val="FFDBC5"/>
    <a:srgbClr val="F78F1E"/>
    <a:srgbClr val="18589F"/>
    <a:srgbClr val="1A2674"/>
    <a:srgbClr val="E84137"/>
    <a:srgbClr val="FFE5D5"/>
    <a:srgbClr val="FFDE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17A070-24A8-A067-0325-C05290BC6D70}" v="2" dt="2025-05-22T20:14:47.867"/>
    <p1510:client id="{EAE0EC07-54DD-7FD1-6A0C-9B6F64A06FFB}" v="14" dt="2025-05-22T18:34:41.657"/>
  </p1510:revLst>
</p1510:revInfo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491"/>
    <p:restoredTop sz="93605"/>
  </p:normalViewPr>
  <p:slideViewPr>
    <p:cSldViewPr snapToGrid="0">
      <p:cViewPr varScale="1">
        <p:scale>
          <a:sx n="25" d="100"/>
          <a:sy n="25" d="100"/>
        </p:scale>
        <p:origin x="2408" y="200"/>
      </p:cViewPr>
      <p:guideLst>
        <p:guide orient="horz" pos="12850"/>
        <p:guide pos="15898"/>
        <p:guide orient="horz" pos="1020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sdomino\ATHN%20Dropbox\Shelby%20Domino\ATHN%20Transcends\Publications\2025\Glanzmann%20for%20ISTH%202025\Treated%20and%20Untreated%20Bleeds%20Data_Tabl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52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Cumulative Bleed Data from</a:t>
            </a:r>
            <a:r>
              <a:rPr lang="en-US" baseline="0" dirty="0"/>
              <a:t> </a:t>
            </a:r>
          </a:p>
          <a:p>
            <a:pPr>
              <a:defRPr/>
            </a:pPr>
            <a:r>
              <a:rPr lang="en-US" baseline="0" dirty="0"/>
              <a:t>3-Month Bleed Diaries</a:t>
            </a:r>
            <a:r>
              <a:rPr lang="en-US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52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Bleeds!$F$96</c:f>
              <c:strCache>
                <c:ptCount val="1"/>
                <c:pt idx="0">
                  <c:v>Bleeds Total</c:v>
                </c:pt>
              </c:strCache>
            </c:strRef>
          </c:tx>
          <c:spPr>
            <a:solidFill>
              <a:srgbClr val="1A257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4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Bleeds!$G$95:$J$95</c:f>
              <c:strCache>
                <c:ptCount val="4"/>
                <c:pt idx="0">
                  <c:v>Mucosal</c:v>
                </c:pt>
                <c:pt idx="1">
                  <c:v>Musculoskeletal</c:v>
                </c:pt>
                <c:pt idx="2">
                  <c:v>Menstrual</c:v>
                </c:pt>
                <c:pt idx="3">
                  <c:v>Other/Unknown</c:v>
                </c:pt>
              </c:strCache>
            </c:strRef>
          </c:cat>
          <c:val>
            <c:numRef>
              <c:f>Bleeds!$G$96:$J$96</c:f>
              <c:numCache>
                <c:formatCode>General</c:formatCode>
                <c:ptCount val="4"/>
                <c:pt idx="0">
                  <c:v>110</c:v>
                </c:pt>
                <c:pt idx="1">
                  <c:v>29</c:v>
                </c:pt>
                <c:pt idx="2">
                  <c:v>14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01-514E-AF92-19A0C3E58CD6}"/>
            </c:ext>
          </c:extLst>
        </c:ser>
        <c:ser>
          <c:idx val="1"/>
          <c:order val="1"/>
          <c:tx>
            <c:strRef>
              <c:f>Bleeds!$F$97</c:f>
              <c:strCache>
                <c:ptCount val="1"/>
                <c:pt idx="0">
                  <c:v>Treated Bleeds</c:v>
                </c:pt>
              </c:strCache>
            </c:strRef>
          </c:tx>
          <c:spPr>
            <a:solidFill>
              <a:srgbClr val="6D1F7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4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Bleeds!$G$95:$J$95</c:f>
              <c:strCache>
                <c:ptCount val="4"/>
                <c:pt idx="0">
                  <c:v>Mucosal</c:v>
                </c:pt>
                <c:pt idx="1">
                  <c:v>Musculoskeletal</c:v>
                </c:pt>
                <c:pt idx="2">
                  <c:v>Menstrual</c:v>
                </c:pt>
                <c:pt idx="3">
                  <c:v>Other/Unknown</c:v>
                </c:pt>
              </c:strCache>
            </c:strRef>
          </c:cat>
          <c:val>
            <c:numRef>
              <c:f>Bleeds!$G$97:$J$97</c:f>
              <c:numCache>
                <c:formatCode>General</c:formatCode>
                <c:ptCount val="4"/>
                <c:pt idx="0">
                  <c:v>55</c:v>
                </c:pt>
                <c:pt idx="1">
                  <c:v>20</c:v>
                </c:pt>
                <c:pt idx="2">
                  <c:v>7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01-514E-AF92-19A0C3E58CD6}"/>
            </c:ext>
          </c:extLst>
        </c:ser>
        <c:ser>
          <c:idx val="2"/>
          <c:order val="2"/>
          <c:tx>
            <c:strRef>
              <c:f>Bleeds!$F$98</c:f>
              <c:strCache>
                <c:ptCount val="1"/>
                <c:pt idx="0">
                  <c:v>Untreated Bleeds</c:v>
                </c:pt>
              </c:strCache>
            </c:strRef>
          </c:tx>
          <c:spPr>
            <a:solidFill>
              <a:srgbClr val="313E4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4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Bleeds!$G$95:$J$95</c:f>
              <c:strCache>
                <c:ptCount val="4"/>
                <c:pt idx="0">
                  <c:v>Mucosal</c:v>
                </c:pt>
                <c:pt idx="1">
                  <c:v>Musculoskeletal</c:v>
                </c:pt>
                <c:pt idx="2">
                  <c:v>Menstrual</c:v>
                </c:pt>
                <c:pt idx="3">
                  <c:v>Other/Unknown</c:v>
                </c:pt>
              </c:strCache>
            </c:strRef>
          </c:cat>
          <c:val>
            <c:numRef>
              <c:f>Bleeds!$G$98:$J$98</c:f>
              <c:numCache>
                <c:formatCode>General</c:formatCode>
                <c:ptCount val="4"/>
                <c:pt idx="0">
                  <c:v>55</c:v>
                </c:pt>
                <c:pt idx="1">
                  <c:v>9</c:v>
                </c:pt>
                <c:pt idx="2">
                  <c:v>7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01-514E-AF92-19A0C3E58CD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77920095"/>
        <c:axId val="1777921807"/>
      </c:barChart>
      <c:catAx>
        <c:axId val="1777920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7921807"/>
        <c:crosses val="autoZero"/>
        <c:auto val="1"/>
        <c:lblAlgn val="ctr"/>
        <c:lblOffset val="100"/>
        <c:noMultiLvlLbl val="0"/>
      </c:catAx>
      <c:valAx>
        <c:axId val="1777921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7920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4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62000" y="685800"/>
            <a:ext cx="5334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" name="Google Shape;1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2000" y="685800"/>
            <a:ext cx="5334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alpha val="70980"/>
          </a:scheme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flag&#10;&#10;AI-generated content may be incorrect.">
            <a:extLst>
              <a:ext uri="{FF2B5EF4-FFF2-40B4-BE49-F238E27FC236}">
                <a16:creationId xmlns:a16="http://schemas.microsoft.com/office/drawing/2014/main" id="{BA1CA4A9-0F51-38AD-CA8F-8DF5601E57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29" y="0"/>
            <a:ext cx="50398892" cy="323992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153C913-BB92-03FE-F0FF-C8D10FBE38D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50399950" cy="5399995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1.emf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id="{32034E4B-9D11-241A-0BA3-62042B6A6E98}"/>
              </a:ext>
            </a:extLst>
          </p:cNvPr>
          <p:cNvSpPr txBox="1"/>
          <p:nvPr/>
        </p:nvSpPr>
        <p:spPr>
          <a:xfrm>
            <a:off x="31098492" y="7439402"/>
            <a:ext cx="18151105" cy="1021556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en-US" sz="5400" b="1">
                <a:ln w="0"/>
                <a:solidFill>
                  <a:srgbClr val="003466"/>
                </a:solidFill>
              </a:rPr>
              <a:t>Locations of Treated and Untreated Bleeds</a:t>
            </a:r>
          </a:p>
        </p:txBody>
      </p:sp>
      <p:sp>
        <p:nvSpPr>
          <p:cNvPr id="47" name="Rounded Rectangle 12">
            <a:extLst>
              <a:ext uri="{FF2B5EF4-FFF2-40B4-BE49-F238E27FC236}">
                <a16:creationId xmlns:a16="http://schemas.microsoft.com/office/drawing/2014/main" id="{C4230208-7B6F-4705-A072-D1D3735C3FEC}"/>
              </a:ext>
            </a:extLst>
          </p:cNvPr>
          <p:cNvSpPr/>
          <p:nvPr/>
        </p:nvSpPr>
        <p:spPr bwMode="auto">
          <a:xfrm>
            <a:off x="397846" y="5808255"/>
            <a:ext cx="14044017" cy="1263936"/>
          </a:xfrm>
          <a:prstGeom prst="rect">
            <a:avLst/>
          </a:prstGeom>
          <a:solidFill>
            <a:srgbClr val="003466"/>
          </a:solidFill>
          <a:ln>
            <a:solidFill>
              <a:srgbClr val="003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6000172">
              <a:defRPr/>
            </a:pPr>
            <a:r>
              <a:rPr lang="fr-CA" sz="5400" dirty="0">
                <a:solidFill>
                  <a:schemeClr val="bg1"/>
                </a:solidFill>
              </a:rPr>
              <a:t>BACKGROUND</a:t>
            </a:r>
            <a:endParaRPr lang="en-CA" sz="5400" dirty="0">
              <a:solidFill>
                <a:schemeClr val="bg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4EF3D52-6155-45C5-8324-91701626DF2C}"/>
              </a:ext>
            </a:extLst>
          </p:cNvPr>
          <p:cNvSpPr/>
          <p:nvPr/>
        </p:nvSpPr>
        <p:spPr>
          <a:xfrm>
            <a:off x="403705" y="6925888"/>
            <a:ext cx="14320040" cy="9565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8423" tIns="448423" rIns="448423" bIns="448423" anchor="t">
            <a:noAutofit/>
          </a:bodyPr>
          <a:lstStyle/>
          <a:p>
            <a:pPr defTabSz="16000172">
              <a:spcAft>
                <a:spcPts val="1200"/>
              </a:spcAft>
              <a:defRPr/>
            </a:pPr>
            <a:r>
              <a:rPr lang="en-US" altLang="en-US" sz="4800" b="1" dirty="0">
                <a:ln w="0"/>
                <a:solidFill>
                  <a:srgbClr val="003466"/>
                </a:solidFill>
              </a:rPr>
              <a:t>Glanzmann Thrombasthenia (GT) </a:t>
            </a:r>
          </a:p>
          <a:p>
            <a:pPr marL="845820" indent="-571500" defTabSz="16000172">
              <a:spcAft>
                <a:spcPts val="1200"/>
              </a:spcAft>
              <a:buClr>
                <a:srgbClr val="115EAC"/>
              </a:buClr>
              <a:buFont typeface="Arial" panose="020B0604020202020204" pitchFamily="34" charset="0"/>
              <a:buChar char="■"/>
              <a:defRPr/>
            </a:pPr>
            <a:r>
              <a:rPr lang="en-US" sz="3600" dirty="0">
                <a:ln w="0"/>
                <a:solidFill>
                  <a:schemeClr val="tx1"/>
                </a:solidFill>
                <a:ea typeface="+mn-lt"/>
                <a:cs typeface="+mn-lt"/>
              </a:rPr>
              <a:t>Severe inheritable bleeding disorder affecting platelet function</a:t>
            </a:r>
          </a:p>
          <a:p>
            <a:pPr marL="845820" indent="-571500" defTabSz="16000172">
              <a:spcAft>
                <a:spcPts val="1200"/>
              </a:spcAft>
              <a:buClr>
                <a:srgbClr val="115EAC"/>
              </a:buClr>
              <a:buFont typeface="Arial" panose="020B0604020202020204" pitchFamily="34" charset="0"/>
              <a:buChar char="■"/>
              <a:defRPr/>
            </a:pPr>
            <a:r>
              <a:rPr lang="en-US" sz="3600" dirty="0">
                <a:ln w="0"/>
                <a:solidFill>
                  <a:schemeClr val="tx1"/>
                </a:solidFill>
                <a:ea typeface="+mn-lt"/>
                <a:cs typeface="+mn-lt"/>
              </a:rPr>
              <a:t>Characterized by frequent, unpredictable bleeding events</a:t>
            </a:r>
          </a:p>
          <a:p>
            <a:pPr marL="845820" indent="-571500" defTabSz="16000172">
              <a:spcAft>
                <a:spcPts val="1200"/>
              </a:spcAft>
              <a:buClr>
                <a:srgbClr val="115EAC"/>
              </a:buClr>
              <a:buFont typeface="Arial" panose="020B0604020202020204" pitchFamily="34" charset="0"/>
              <a:buChar char="■"/>
              <a:defRPr/>
            </a:pPr>
            <a:r>
              <a:rPr lang="en-US" sz="3600" dirty="0">
                <a:ln w="0"/>
                <a:solidFill>
                  <a:schemeClr val="tx1"/>
                </a:solidFill>
                <a:ea typeface="+mn-lt"/>
                <a:cs typeface="+mn-lt"/>
              </a:rPr>
              <a:t>Significant treatment challenges with limited options</a:t>
            </a:r>
            <a:endParaRPr lang="en-US" dirty="0">
              <a:solidFill>
                <a:schemeClr val="tx1"/>
              </a:solidFill>
            </a:endParaRPr>
          </a:p>
          <a:p>
            <a:pPr marL="845820" indent="-571500" defTabSz="16000172">
              <a:spcAft>
                <a:spcPts val="1200"/>
              </a:spcAft>
              <a:buClr>
                <a:srgbClr val="115EAC"/>
              </a:buClr>
              <a:buFont typeface="Arial" panose="020B0604020202020204" pitchFamily="34" charset="0"/>
              <a:buChar char="■"/>
              <a:defRPr/>
            </a:pPr>
            <a:r>
              <a:rPr lang="en-US" sz="3600" dirty="0">
                <a:ln w="0"/>
                <a:solidFill>
                  <a:schemeClr val="tx1"/>
                </a:solidFill>
                <a:ea typeface="+mn-lt"/>
                <a:cs typeface="+mn-lt"/>
              </a:rPr>
              <a:t>Inadequate data on effective prophylaxis strategies</a:t>
            </a:r>
          </a:p>
          <a:p>
            <a:pPr marL="845820" indent="-571500" defTabSz="16000172">
              <a:spcAft>
                <a:spcPts val="1200"/>
              </a:spcAft>
              <a:buClr>
                <a:srgbClr val="115EAC"/>
              </a:buClr>
              <a:buFont typeface="Arial" panose="020B0604020202020204" pitchFamily="34" charset="0"/>
              <a:buChar char="■"/>
              <a:defRPr/>
            </a:pPr>
            <a:r>
              <a:rPr lang="en-US" sz="3600" dirty="0">
                <a:ln w="0"/>
                <a:solidFill>
                  <a:schemeClr val="tx1"/>
                </a:solidFill>
                <a:ea typeface="+mn-lt"/>
                <a:cs typeface="+mn-lt"/>
              </a:rPr>
              <a:t>High risk for persistent bleeding, heavy menstrual bleeding, iron deficiency anemia, and reduced quality of life</a:t>
            </a:r>
          </a:p>
          <a:p>
            <a:pPr defTabSz="16000172">
              <a:spcBef>
                <a:spcPts val="1200"/>
              </a:spcBef>
              <a:spcAft>
                <a:spcPts val="1200"/>
              </a:spcAft>
              <a:defRPr/>
            </a:pPr>
            <a:endParaRPr lang="en-US" b="1" dirty="0"/>
          </a:p>
          <a:p>
            <a:pPr defTabSz="16000172">
              <a:spcBef>
                <a:spcPts val="1200"/>
              </a:spcBef>
              <a:spcAft>
                <a:spcPts val="1200"/>
              </a:spcAft>
              <a:defRPr/>
            </a:pPr>
            <a:endParaRPr lang="en-US" b="1" dirty="0"/>
          </a:p>
          <a:p>
            <a:pPr defTabSz="16000172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b="1" dirty="0"/>
              <a:t>7SVG</a:t>
            </a:r>
            <a:endParaRPr lang="en-US" altLang="en-US" sz="4800" b="1" dirty="0">
              <a:ln w="0"/>
              <a:solidFill>
                <a:srgbClr val="003466"/>
              </a:solidFill>
              <a:cs typeface="Arial"/>
            </a:endParaRPr>
          </a:p>
          <a:p>
            <a:pPr defTabSz="16000172">
              <a:spcAft>
                <a:spcPts val="1200"/>
              </a:spcAft>
              <a:defRPr/>
            </a:pPr>
            <a:r>
              <a:rPr lang="en-US" altLang="en-US" sz="3600" dirty="0">
                <a:ln w="0"/>
                <a:solidFill>
                  <a:schemeClr val="tx1"/>
                </a:solidFill>
              </a:rPr>
              <a:t>Characterize bleeding frequency (ABR = Annualized </a:t>
            </a:r>
            <a:r>
              <a:rPr lang="en-US" altLang="en-US" sz="3600">
                <a:ln w="0"/>
                <a:solidFill>
                  <a:schemeClr val="tx1"/>
                </a:solidFill>
              </a:rPr>
              <a:t>Bleed Rate/ATBR </a:t>
            </a:r>
            <a:r>
              <a:rPr lang="en-US" altLang="en-US" sz="3600" dirty="0">
                <a:ln w="0"/>
                <a:solidFill>
                  <a:schemeClr val="tx1"/>
                </a:solidFill>
              </a:rPr>
              <a:t>= Annualized Treated Bleed Rate), healthcare utilization, treatment patterns, treatment efficacy, patient-reported outcomes, and real-world effectiveness of current GT therapies</a:t>
            </a:r>
            <a:endParaRPr lang="en-CA" altLang="en-US" sz="3600" dirty="0">
              <a:ln w="0"/>
              <a:solidFill>
                <a:schemeClr val="tx1"/>
              </a:solidFill>
            </a:endParaRPr>
          </a:p>
        </p:txBody>
      </p:sp>
      <p:sp>
        <p:nvSpPr>
          <p:cNvPr id="32" name="Rounded Rectangle 12">
            <a:extLst>
              <a:ext uri="{FF2B5EF4-FFF2-40B4-BE49-F238E27FC236}">
                <a16:creationId xmlns:a16="http://schemas.microsoft.com/office/drawing/2014/main" id="{BD3DB15F-F29E-4540-AAC6-EFF5477116A2}"/>
              </a:ext>
            </a:extLst>
          </p:cNvPr>
          <p:cNvSpPr/>
          <p:nvPr/>
        </p:nvSpPr>
        <p:spPr bwMode="auto">
          <a:xfrm>
            <a:off x="394721" y="16563748"/>
            <a:ext cx="14047142" cy="1303508"/>
          </a:xfrm>
          <a:prstGeom prst="rect">
            <a:avLst/>
          </a:prstGeom>
          <a:solidFill>
            <a:srgbClr val="003466"/>
          </a:solidFill>
          <a:ln>
            <a:solidFill>
              <a:srgbClr val="003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6000172">
              <a:defRPr/>
            </a:pPr>
            <a:r>
              <a:rPr lang="fr-CA" sz="5400" dirty="0">
                <a:solidFill>
                  <a:schemeClr val="bg1"/>
                </a:solidFill>
              </a:rPr>
              <a:t>METHODS</a:t>
            </a:r>
            <a:endParaRPr lang="en-CA" sz="5400" dirty="0">
              <a:solidFill>
                <a:schemeClr val="bg1"/>
              </a:solidFill>
            </a:endParaRPr>
          </a:p>
        </p:txBody>
      </p:sp>
      <p:sp>
        <p:nvSpPr>
          <p:cNvPr id="42" name="Rectangle 24">
            <a:extLst>
              <a:ext uri="{FF2B5EF4-FFF2-40B4-BE49-F238E27FC236}">
                <a16:creationId xmlns:a16="http://schemas.microsoft.com/office/drawing/2014/main" id="{37C10636-B68C-4BFD-847B-6DA5F8203D11}"/>
              </a:ext>
            </a:extLst>
          </p:cNvPr>
          <p:cNvSpPr/>
          <p:nvPr/>
        </p:nvSpPr>
        <p:spPr>
          <a:xfrm>
            <a:off x="31106142" y="22840852"/>
            <a:ext cx="18151105" cy="86043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8423" tIns="448423" rIns="448423" bIns="448423" anchor="t">
            <a:noAutofit/>
          </a:bodyPr>
          <a:lstStyle/>
          <a:p>
            <a:pPr marL="571500" indent="-571500" defTabSz="16000172">
              <a:spcAft>
                <a:spcPts val="1200"/>
              </a:spcAft>
              <a:buClr>
                <a:srgbClr val="0E5DAB"/>
              </a:buClr>
              <a:buFont typeface="Arial" panose="020B0604020202020204" pitchFamily="34" charset="0"/>
              <a:buChar char="■"/>
              <a:defRPr/>
            </a:pPr>
            <a:r>
              <a:rPr lang="en-US" sz="4400" dirty="0">
                <a:ln w="0"/>
                <a:solidFill>
                  <a:schemeClr val="tx1"/>
                </a:solidFill>
              </a:rPr>
              <a:t>GT is a severe, underrecognized bleeding disorder characterized by frequent bleeding episodes (ABRs) that regularly require pharmacological interventions (ATBRs)</a:t>
            </a:r>
            <a:endParaRPr lang="en-US" altLang="en-US" sz="4400" dirty="0">
              <a:ln w="0"/>
              <a:solidFill>
                <a:schemeClr val="tx1"/>
              </a:solidFill>
            </a:endParaRPr>
          </a:p>
          <a:p>
            <a:pPr marL="571500" indent="-571500" defTabSz="16000172">
              <a:spcAft>
                <a:spcPts val="1200"/>
              </a:spcAft>
              <a:buClr>
                <a:srgbClr val="0E5DAB"/>
              </a:buClr>
              <a:buFont typeface="Arial" panose="020B0604020202020204" pitchFamily="34" charset="0"/>
              <a:buChar char="■"/>
              <a:defRPr/>
            </a:pPr>
            <a:r>
              <a:rPr lang="en-US" sz="4400" dirty="0">
                <a:ln w="0"/>
                <a:solidFill>
                  <a:schemeClr val="tx1"/>
                </a:solidFill>
                <a:ea typeface="+mn-lt"/>
                <a:cs typeface="+mn-lt"/>
              </a:rPr>
              <a:t>In one participant, bleeding burden persists even with off-label recombinant Factor </a:t>
            </a:r>
            <a:r>
              <a:rPr lang="en-US" sz="4400" dirty="0" err="1">
                <a:ln w="0"/>
                <a:solidFill>
                  <a:schemeClr val="tx1"/>
                </a:solidFill>
                <a:ea typeface="+mn-lt"/>
                <a:cs typeface="+mn-lt"/>
              </a:rPr>
              <a:t>VIIa</a:t>
            </a:r>
            <a:r>
              <a:rPr lang="en-US" sz="4400" dirty="0">
                <a:ln w="0"/>
                <a:solidFill>
                  <a:schemeClr val="tx1"/>
                </a:solidFill>
                <a:ea typeface="+mn-lt"/>
                <a:cs typeface="+mn-lt"/>
              </a:rPr>
              <a:t> prophylaxis, which in turn creates a larger burden due to IV access</a:t>
            </a:r>
            <a:endParaRPr lang="en-US" altLang="en-US" sz="4400" dirty="0">
              <a:ln w="0"/>
              <a:solidFill>
                <a:schemeClr val="tx1"/>
              </a:solidFill>
              <a:cs typeface="Arial"/>
            </a:endParaRPr>
          </a:p>
          <a:p>
            <a:pPr marL="571500" indent="-571500" defTabSz="16000172">
              <a:spcAft>
                <a:spcPts val="1200"/>
              </a:spcAft>
              <a:buClr>
                <a:srgbClr val="0E5DAB"/>
              </a:buClr>
              <a:buFont typeface="Arial" panose="020B0604020202020204" pitchFamily="34" charset="0"/>
              <a:buChar char="■"/>
              <a:defRPr/>
            </a:pPr>
            <a:r>
              <a:rPr lang="en-US" altLang="en-US" sz="4400" dirty="0">
                <a:ln w="0"/>
                <a:solidFill>
                  <a:schemeClr val="tx1"/>
                </a:solidFill>
              </a:rPr>
              <a:t>Menstruating individuals face additional bleeding burden</a:t>
            </a:r>
            <a:endParaRPr lang="en-US" altLang="en-US" sz="4400" dirty="0">
              <a:ln w="0"/>
              <a:solidFill>
                <a:schemeClr val="tx1"/>
              </a:solidFill>
              <a:cs typeface="Arial"/>
            </a:endParaRPr>
          </a:p>
          <a:p>
            <a:pPr marL="571500" indent="-571500" defTabSz="16000172">
              <a:spcAft>
                <a:spcPts val="1200"/>
              </a:spcAft>
              <a:buClr>
                <a:srgbClr val="0E5DAB"/>
              </a:buClr>
              <a:buFont typeface="Arial" panose="020B0604020202020204" pitchFamily="34" charset="0"/>
              <a:buChar char="■"/>
              <a:defRPr/>
            </a:pPr>
            <a:r>
              <a:rPr lang="en-US" altLang="en-US" sz="4400" dirty="0">
                <a:ln w="0"/>
                <a:solidFill>
                  <a:schemeClr val="tx1"/>
                </a:solidFill>
              </a:rPr>
              <a:t>Lack of approved, effective prophylaxis underscores the urgent need for tailored therapeutic strategies</a:t>
            </a:r>
            <a:endParaRPr lang="en-US" altLang="en-US" sz="4400" dirty="0">
              <a:ln w="0"/>
              <a:solidFill>
                <a:schemeClr val="tx1"/>
              </a:solidFill>
              <a:cs typeface="Arial"/>
            </a:endParaRPr>
          </a:p>
          <a:p>
            <a:pPr marL="571500" indent="-571500" defTabSz="16000172">
              <a:spcAft>
                <a:spcPts val="1200"/>
              </a:spcAft>
              <a:buClr>
                <a:srgbClr val="0E5DAB"/>
              </a:buClr>
              <a:buFont typeface="Arial" panose="020B0604020202020204" pitchFamily="34" charset="0"/>
              <a:buChar char="■"/>
              <a:defRPr/>
            </a:pPr>
            <a:r>
              <a:rPr lang="en-US" altLang="en-US" sz="4400" dirty="0">
                <a:ln w="0"/>
                <a:solidFill>
                  <a:schemeClr val="tx1"/>
                </a:solidFill>
              </a:rPr>
              <a:t>Ongoing research and expanding therapeutic options are essential to improve outcomes in people with GT</a:t>
            </a:r>
            <a:endParaRPr lang="en-CA" altLang="en-US" sz="4400" dirty="0">
              <a:ln w="0"/>
              <a:solidFill>
                <a:schemeClr val="tx1"/>
              </a:solidFill>
            </a:endParaRPr>
          </a:p>
        </p:txBody>
      </p:sp>
      <p:sp>
        <p:nvSpPr>
          <p:cNvPr id="2" name="Rounded Rectangle 12">
            <a:extLst>
              <a:ext uri="{FF2B5EF4-FFF2-40B4-BE49-F238E27FC236}">
                <a16:creationId xmlns:a16="http://schemas.microsoft.com/office/drawing/2014/main" id="{429E0C1B-AD4F-62DB-E87E-1DA52ADF6A90}"/>
              </a:ext>
            </a:extLst>
          </p:cNvPr>
          <p:cNvSpPr/>
          <p:nvPr/>
        </p:nvSpPr>
        <p:spPr bwMode="auto">
          <a:xfrm>
            <a:off x="15255631" y="5808255"/>
            <a:ext cx="34694925" cy="1263936"/>
          </a:xfrm>
          <a:prstGeom prst="rect">
            <a:avLst/>
          </a:prstGeom>
          <a:solidFill>
            <a:srgbClr val="003466"/>
          </a:solidFill>
          <a:ln>
            <a:solidFill>
              <a:srgbClr val="003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6000172">
              <a:defRPr/>
            </a:pPr>
            <a:r>
              <a:rPr lang="fr-CA" sz="5400">
                <a:solidFill>
                  <a:schemeClr val="bg1"/>
                </a:solidFill>
              </a:rPr>
              <a:t>INTERIM RESULTS</a:t>
            </a:r>
            <a:endParaRPr lang="en-CA" sz="5400">
              <a:solidFill>
                <a:schemeClr val="bg1"/>
              </a:solidFill>
            </a:endParaRPr>
          </a:p>
        </p:txBody>
      </p:sp>
      <p:sp>
        <p:nvSpPr>
          <p:cNvPr id="4" name="Rounded Rectangle 12">
            <a:extLst>
              <a:ext uri="{FF2B5EF4-FFF2-40B4-BE49-F238E27FC236}">
                <a16:creationId xmlns:a16="http://schemas.microsoft.com/office/drawing/2014/main" id="{CD19A56A-7A05-66CA-4FD8-DC9EE3E37F61}"/>
              </a:ext>
            </a:extLst>
          </p:cNvPr>
          <p:cNvSpPr/>
          <p:nvPr/>
        </p:nvSpPr>
        <p:spPr bwMode="auto">
          <a:xfrm>
            <a:off x="31106142" y="21721037"/>
            <a:ext cx="18151105" cy="1263936"/>
          </a:xfrm>
          <a:prstGeom prst="rect">
            <a:avLst/>
          </a:prstGeom>
          <a:solidFill>
            <a:srgbClr val="003466"/>
          </a:solidFill>
          <a:ln>
            <a:solidFill>
              <a:srgbClr val="003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6000172">
              <a:defRPr/>
            </a:pPr>
            <a:r>
              <a:rPr lang="fr-CA" sz="5400" dirty="0">
                <a:solidFill>
                  <a:schemeClr val="bg1"/>
                </a:solidFill>
              </a:rPr>
              <a:t>SUMMARY</a:t>
            </a:r>
            <a:endParaRPr lang="en-CA" sz="5400" dirty="0">
              <a:solidFill>
                <a:schemeClr val="bg1"/>
              </a:solidFill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47E32429-41D1-0302-7045-C36CF0CBA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8392" y="544032"/>
            <a:ext cx="36674168" cy="1673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7200" b="1" dirty="0">
                <a:solidFill>
                  <a:schemeClr val="bg1"/>
                </a:solidFill>
                <a:latin typeface="Arial"/>
                <a:ea typeface="ＭＳ Ｐゴシック"/>
              </a:rPr>
              <a:t>Unveiling the Unmet Needs in People with Glanzmann Thrombasthenia: Insights from the ATHN Transcends: GT Module Natural History Study</a:t>
            </a:r>
            <a:endParaRPr lang="en-AU" sz="7200" dirty="0">
              <a:solidFill>
                <a:schemeClr val="bg1"/>
              </a:solidFill>
              <a:latin typeface="Arial"/>
              <a:ea typeface="ＭＳ Ｐゴシック"/>
            </a:endParaRPr>
          </a:p>
        </p:txBody>
      </p:sp>
      <p:sp>
        <p:nvSpPr>
          <p:cNvPr id="8" name="Text Box 40">
            <a:extLst>
              <a:ext uri="{FF2B5EF4-FFF2-40B4-BE49-F238E27FC236}">
                <a16:creationId xmlns:a16="http://schemas.microsoft.com/office/drawing/2014/main" id="{E49963F3-1151-B0C7-EF43-34850F539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8392" y="2688627"/>
            <a:ext cx="36012320" cy="2144630"/>
          </a:xfrm>
          <a:prstGeom prst="rect">
            <a:avLst/>
          </a:prstGeom>
          <a:noFill/>
          <a:ln>
            <a:solidFill>
              <a:srgbClr val="4472C4"/>
            </a:solidFill>
          </a:ln>
          <a:effectLst/>
        </p:spPr>
        <p:txBody>
          <a:bodyPr lIns="0" tIns="0" rIns="0" bIns="0" anchor="t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Aft>
                <a:spcPts val="1800"/>
              </a:spcAft>
            </a:pPr>
            <a:r>
              <a:rPr lang="en-AU" sz="3200" b="1" dirty="0" err="1">
                <a:solidFill>
                  <a:schemeClr val="bg1"/>
                </a:solidFill>
                <a:latin typeface="Arial"/>
                <a:ea typeface="ＭＳ Ｐゴシック"/>
              </a:rPr>
              <a:t>Divyaswathi</a:t>
            </a:r>
            <a:r>
              <a:rPr lang="en-AU" sz="3200" b="1" dirty="0">
                <a:solidFill>
                  <a:schemeClr val="bg1"/>
                </a:solidFill>
                <a:latin typeface="Arial"/>
                <a:ea typeface="ＭＳ Ｐゴシック"/>
              </a:rPr>
              <a:t> Citla-Sridhar</a:t>
            </a:r>
            <a:r>
              <a:rPr lang="en-AU" sz="3200" b="1" baseline="30000" dirty="0">
                <a:solidFill>
                  <a:schemeClr val="bg1"/>
                </a:solidFill>
                <a:latin typeface="Arial"/>
                <a:ea typeface="ＭＳ Ｐゴシック"/>
              </a:rPr>
              <a:t>1</a:t>
            </a:r>
            <a:r>
              <a:rPr lang="en-AU" sz="3200" b="1" dirty="0">
                <a:solidFill>
                  <a:schemeClr val="bg1"/>
                </a:solidFill>
                <a:latin typeface="Arial"/>
                <a:ea typeface="ＭＳ Ｐゴシック"/>
              </a:rPr>
              <a:t>; Tammuella Chrisentery-Singleton</a:t>
            </a:r>
            <a:r>
              <a:rPr lang="en-AU" sz="3200" b="1" baseline="30000" dirty="0">
                <a:solidFill>
                  <a:schemeClr val="bg1"/>
                </a:solidFill>
                <a:latin typeface="Arial"/>
                <a:ea typeface="ＭＳ Ｐゴシック"/>
              </a:rPr>
              <a:t>2,3</a:t>
            </a:r>
            <a:r>
              <a:rPr lang="en-AU" sz="3200" b="1" dirty="0">
                <a:solidFill>
                  <a:schemeClr val="bg1"/>
                </a:solidFill>
                <a:latin typeface="Arial"/>
                <a:ea typeface="ＭＳ Ｐゴシック"/>
              </a:rPr>
              <a:t>; </a:t>
            </a:r>
            <a:r>
              <a:rPr lang="en-AU" sz="3200" b="1">
                <a:solidFill>
                  <a:schemeClr val="bg1"/>
                </a:solidFill>
                <a:latin typeface="Arial"/>
                <a:ea typeface="ＭＳ Ｐゴシック"/>
              </a:rPr>
              <a:t>Jigar Amin</a:t>
            </a:r>
            <a:r>
              <a:rPr lang="en-AU" sz="3200" b="1" baseline="30000">
                <a:solidFill>
                  <a:schemeClr val="bg1"/>
                </a:solidFill>
                <a:latin typeface="Arial"/>
                <a:ea typeface="ＭＳ Ｐゴシック"/>
              </a:rPr>
              <a:t>4</a:t>
            </a:r>
            <a:r>
              <a:rPr lang="en-AU" sz="3200" b="1">
                <a:solidFill>
                  <a:schemeClr val="bg1"/>
                </a:solidFill>
                <a:latin typeface="Arial"/>
                <a:ea typeface="ＭＳ Ｐゴシック"/>
              </a:rPr>
              <a:t>; </a:t>
            </a:r>
            <a:r>
              <a:rPr lang="en-AU" sz="3200" b="1" dirty="0">
                <a:solidFill>
                  <a:schemeClr val="bg1"/>
                </a:solidFill>
                <a:latin typeface="Arial"/>
                <a:ea typeface="ＭＳ Ｐゴシック"/>
              </a:rPr>
              <a:t>Andrew Law</a:t>
            </a:r>
            <a:r>
              <a:rPr lang="en-AU" sz="3200" b="1" baseline="30000" dirty="0">
                <a:solidFill>
                  <a:schemeClr val="bg1"/>
                </a:solidFill>
                <a:latin typeface="Arial"/>
                <a:ea typeface="ＭＳ Ｐゴシック"/>
              </a:rPr>
              <a:t>4</a:t>
            </a:r>
            <a:r>
              <a:rPr lang="en-AU" sz="3200" b="1" dirty="0">
                <a:solidFill>
                  <a:schemeClr val="bg1"/>
                </a:solidFill>
                <a:latin typeface="Arial"/>
                <a:ea typeface="ＭＳ Ｐゴシック"/>
              </a:rPr>
              <a:t>; </a:t>
            </a:r>
            <a:r>
              <a:rPr lang="en-AU" sz="3200" b="1">
                <a:solidFill>
                  <a:schemeClr val="bg1"/>
                </a:solidFill>
                <a:latin typeface="Arial"/>
                <a:ea typeface="ＭＳ Ｐゴシック"/>
              </a:rPr>
              <a:t>Sanjay Ahuja</a:t>
            </a:r>
            <a:r>
              <a:rPr lang="en-AU" sz="3200" b="1" baseline="30000">
                <a:solidFill>
                  <a:schemeClr val="bg1"/>
                </a:solidFill>
                <a:latin typeface="Arial"/>
                <a:ea typeface="ＭＳ Ｐゴシック"/>
              </a:rPr>
              <a:t>5</a:t>
            </a:r>
            <a:r>
              <a:rPr lang="en-AU" sz="3200" b="1">
                <a:solidFill>
                  <a:schemeClr val="bg1"/>
                </a:solidFill>
                <a:latin typeface="Arial"/>
                <a:ea typeface="ＭＳ Ｐゴシック"/>
              </a:rPr>
              <a:t>; Michael </a:t>
            </a:r>
            <a:r>
              <a:rPr lang="en-AU" sz="3200" b="1" dirty="0">
                <a:solidFill>
                  <a:schemeClr val="bg1"/>
                </a:solidFill>
                <a:latin typeface="Arial"/>
                <a:ea typeface="ＭＳ Ｐゴシック"/>
              </a:rPr>
              <a:t>Recht</a:t>
            </a:r>
            <a:r>
              <a:rPr lang="en-AU" sz="3200" b="1" baseline="30000" dirty="0">
                <a:solidFill>
                  <a:schemeClr val="bg1"/>
                </a:solidFill>
                <a:latin typeface="Arial"/>
                <a:ea typeface="ＭＳ Ｐゴシック"/>
              </a:rPr>
              <a:t>6,7</a:t>
            </a:r>
            <a:r>
              <a:rPr lang="en-AU" sz="3200" b="1" dirty="0">
                <a:solidFill>
                  <a:schemeClr val="bg1"/>
                </a:solidFill>
                <a:latin typeface="Arial"/>
                <a:ea typeface="ＭＳ Ｐゴシック"/>
              </a:rPr>
              <a:t>; Jonathan Schwartz</a:t>
            </a:r>
            <a:r>
              <a:rPr lang="en-AU" sz="3200" b="1" baseline="30000" dirty="0">
                <a:solidFill>
                  <a:schemeClr val="bg1"/>
                </a:solidFill>
                <a:latin typeface="Arial"/>
                <a:ea typeface="ＭＳ Ｐゴシック"/>
              </a:rPr>
              <a:t>2</a:t>
            </a:r>
            <a:r>
              <a:rPr lang="en-AU" sz="3200" b="1" dirty="0">
                <a:solidFill>
                  <a:schemeClr val="bg1"/>
                </a:solidFill>
                <a:latin typeface="Arial"/>
                <a:ea typeface="ＭＳ Ｐゴシック"/>
              </a:rPr>
              <a:t>; Meera Chitlur</a:t>
            </a:r>
            <a:r>
              <a:rPr lang="en-AU" sz="3200" b="1" baseline="30000" dirty="0">
                <a:solidFill>
                  <a:schemeClr val="bg1"/>
                </a:solidFill>
                <a:latin typeface="Arial"/>
                <a:ea typeface="ＭＳ Ｐゴシック"/>
              </a:rPr>
              <a:t>8</a:t>
            </a:r>
          </a:p>
          <a:p>
            <a:pPr>
              <a:spcAft>
                <a:spcPts val="1200"/>
              </a:spcAft>
            </a:pPr>
            <a:r>
              <a:rPr lang="en-AU" sz="2800" baseline="30000" dirty="0">
                <a:solidFill>
                  <a:schemeClr val="bg1"/>
                </a:solidFill>
                <a:latin typeface="Arial"/>
                <a:ea typeface="ＭＳ Ｐゴシック"/>
              </a:rPr>
              <a:t>1</a:t>
            </a:r>
            <a:r>
              <a:rPr lang="en-AU" sz="2800" dirty="0">
                <a:solidFill>
                  <a:schemeClr val="bg1"/>
                </a:solidFill>
                <a:latin typeface="Arial"/>
                <a:ea typeface="ＭＳ Ｐゴシック"/>
              </a:rPr>
              <a:t>University of Arkansas for Medical Sciences, Little Rock, AR, USA; </a:t>
            </a:r>
            <a:r>
              <a:rPr lang="en-AU" sz="2800" baseline="30000" dirty="0">
                <a:solidFill>
                  <a:schemeClr val="bg1"/>
                </a:solidFill>
                <a:latin typeface="Arial"/>
                <a:ea typeface="ＭＳ Ｐゴシック"/>
              </a:rPr>
              <a:t>2</a:t>
            </a:r>
            <a:r>
              <a:rPr lang="en-AU" sz="2800" dirty="0">
                <a:solidFill>
                  <a:schemeClr val="bg1"/>
                </a:solidFill>
                <a:latin typeface="Arial"/>
                <a:ea typeface="ＭＳ Ｐゴシック"/>
              </a:rPr>
              <a:t>American Thrombosis and </a:t>
            </a:r>
            <a:r>
              <a:rPr lang="en-AU" sz="2800" dirty="0" err="1">
                <a:solidFill>
                  <a:schemeClr val="bg1"/>
                </a:solidFill>
                <a:latin typeface="Arial"/>
                <a:ea typeface="ＭＳ Ｐゴシック"/>
              </a:rPr>
              <a:t>Hemostasis</a:t>
            </a:r>
            <a:r>
              <a:rPr lang="en-AU" sz="2800" dirty="0">
                <a:solidFill>
                  <a:schemeClr val="bg1"/>
                </a:solidFill>
                <a:latin typeface="Arial"/>
                <a:ea typeface="ＭＳ Ｐゴシック"/>
              </a:rPr>
              <a:t> Network, Hickory, NC, USA; </a:t>
            </a:r>
            <a:r>
              <a:rPr lang="en-AU" sz="2800" baseline="30000" dirty="0">
                <a:solidFill>
                  <a:schemeClr val="bg1"/>
                </a:solidFill>
                <a:latin typeface="Arial"/>
                <a:ea typeface="ＭＳ Ｐゴシック"/>
              </a:rPr>
              <a:t>3</a:t>
            </a:r>
            <a:r>
              <a:rPr lang="en-AU" sz="2800" dirty="0">
                <a:solidFill>
                  <a:schemeClr val="bg1"/>
                </a:solidFill>
                <a:latin typeface="Arial"/>
                <a:ea typeface="ＭＳ Ｐゴシック"/>
              </a:rPr>
              <a:t>Ochsner Clinic Foundation, New Orleans, LA, USA; </a:t>
            </a:r>
            <a:r>
              <a:rPr lang="en-AU" sz="2800" baseline="30000" dirty="0">
                <a:solidFill>
                  <a:schemeClr val="bg1"/>
                </a:solidFill>
                <a:latin typeface="Arial"/>
                <a:ea typeface="ＭＳ Ｐゴシック"/>
              </a:rPr>
              <a:t>4</a:t>
            </a:r>
            <a:r>
              <a:rPr lang="en-AU" sz="2800" dirty="0">
                <a:solidFill>
                  <a:schemeClr val="bg1"/>
                </a:solidFill>
                <a:latin typeface="Arial"/>
                <a:ea typeface="ＭＳ Ｐゴシック"/>
              </a:rPr>
              <a:t>Hemab Therapeutics, Copenhagen, Denmark; </a:t>
            </a:r>
            <a:r>
              <a:rPr lang="en-AU" sz="2800" baseline="30000" dirty="0">
                <a:solidFill>
                  <a:schemeClr val="bg1"/>
                </a:solidFill>
                <a:latin typeface="Arial"/>
                <a:ea typeface="ＭＳ Ｐゴシック"/>
              </a:rPr>
              <a:t>5</a:t>
            </a:r>
            <a:r>
              <a:rPr lang="en-AU" sz="2800" dirty="0">
                <a:solidFill>
                  <a:schemeClr val="bg1"/>
                </a:solidFill>
                <a:latin typeface="Arial"/>
                <a:ea typeface="ＭＳ Ｐゴシック"/>
              </a:rPr>
              <a:t>Innovative Hematology, Indiana </a:t>
            </a:r>
            <a:r>
              <a:rPr lang="en-AU" sz="2800" dirty="0" err="1">
                <a:solidFill>
                  <a:schemeClr val="bg1"/>
                </a:solidFill>
                <a:latin typeface="Arial"/>
                <a:ea typeface="ＭＳ Ｐゴシック"/>
              </a:rPr>
              <a:t>Hemophilia</a:t>
            </a:r>
            <a:r>
              <a:rPr lang="en-AU" sz="2800" dirty="0">
                <a:solidFill>
                  <a:schemeClr val="bg1"/>
                </a:solidFill>
                <a:latin typeface="Arial"/>
                <a:ea typeface="ＭＳ Ｐゴシック"/>
              </a:rPr>
              <a:t> &amp; Thrombosis </a:t>
            </a:r>
            <a:r>
              <a:rPr lang="en-AU" sz="2800" dirty="0" err="1">
                <a:solidFill>
                  <a:schemeClr val="bg1"/>
                </a:solidFill>
                <a:latin typeface="Arial"/>
                <a:ea typeface="ＭＳ Ｐゴシック"/>
              </a:rPr>
              <a:t>Center</a:t>
            </a:r>
            <a:r>
              <a:rPr lang="en-AU" sz="2800" dirty="0">
                <a:solidFill>
                  <a:schemeClr val="bg1"/>
                </a:solidFill>
                <a:latin typeface="Arial"/>
                <a:ea typeface="ＭＳ Ｐゴシック"/>
              </a:rPr>
              <a:t>, Indianapolis, IN, USA; </a:t>
            </a:r>
            <a:r>
              <a:rPr lang="en-AU" sz="2800" baseline="30000" dirty="0">
                <a:solidFill>
                  <a:schemeClr val="bg1"/>
                </a:solidFill>
                <a:latin typeface="Arial"/>
                <a:ea typeface="ＭＳ Ｐゴシック"/>
              </a:rPr>
              <a:t>6</a:t>
            </a:r>
            <a:r>
              <a:rPr lang="en-AU" sz="2800" dirty="0">
                <a:solidFill>
                  <a:schemeClr val="bg1"/>
                </a:solidFill>
                <a:latin typeface="Arial"/>
                <a:ea typeface="ＭＳ Ｐゴシック"/>
              </a:rPr>
              <a:t>National Bleeding Disorders Foundation, New York, NY, USA; </a:t>
            </a:r>
            <a:r>
              <a:rPr lang="en-AU" sz="2800" baseline="30000" dirty="0">
                <a:solidFill>
                  <a:schemeClr val="bg1"/>
                </a:solidFill>
                <a:latin typeface="Arial"/>
                <a:ea typeface="ＭＳ Ｐゴシック"/>
              </a:rPr>
              <a:t>7</a:t>
            </a:r>
            <a:r>
              <a:rPr lang="en-AU" sz="2800" dirty="0">
                <a:solidFill>
                  <a:schemeClr val="bg1"/>
                </a:solidFill>
                <a:latin typeface="Arial"/>
                <a:ea typeface="ＭＳ Ｐゴシック"/>
              </a:rPr>
              <a:t>Yale School of Medicine, New Haven, CT, USA; </a:t>
            </a:r>
            <a:r>
              <a:rPr lang="en-AU" sz="2800" baseline="30000" dirty="0">
                <a:solidFill>
                  <a:schemeClr val="bg1"/>
                </a:solidFill>
                <a:latin typeface="Arial"/>
                <a:ea typeface="ＭＳ Ｐゴシック"/>
              </a:rPr>
              <a:t>8</a:t>
            </a:r>
            <a:r>
              <a:rPr lang="en-AU" sz="2800" dirty="0">
                <a:solidFill>
                  <a:schemeClr val="bg1"/>
                </a:solidFill>
                <a:latin typeface="Arial"/>
                <a:ea typeface="ＭＳ Ｐゴシック"/>
              </a:rPr>
              <a:t>Central Michigan University, Children’s Hospital of Michigan, Detroit, MI, USA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4BA79B-6D90-9750-CFB3-4D49FD9922F7}"/>
              </a:ext>
            </a:extLst>
          </p:cNvPr>
          <p:cNvSpPr txBox="1"/>
          <p:nvPr/>
        </p:nvSpPr>
        <p:spPr>
          <a:xfrm>
            <a:off x="15898397" y="7421934"/>
            <a:ext cx="13787737" cy="1021556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en-US" sz="5400" b="1">
                <a:ln w="0"/>
                <a:solidFill>
                  <a:srgbClr val="003466"/>
                </a:solidFill>
              </a:rPr>
              <a:t>Study Population</a:t>
            </a:r>
            <a:endParaRPr lang="en-US" sz="5400" b="1">
              <a:solidFill>
                <a:srgbClr val="003466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4F13AED-04C9-0A36-54BB-6667BA0280D0}"/>
              </a:ext>
            </a:extLst>
          </p:cNvPr>
          <p:cNvSpPr txBox="1"/>
          <p:nvPr/>
        </p:nvSpPr>
        <p:spPr>
          <a:xfrm>
            <a:off x="704568" y="18100532"/>
            <a:ext cx="13239637" cy="1502044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defTabSz="16000172">
              <a:lnSpc>
                <a:spcPct val="95000"/>
              </a:lnSpc>
              <a:defRPr/>
            </a:pPr>
            <a:r>
              <a:rPr lang="en-US" altLang="en-US" sz="3600" b="1" dirty="0">
                <a:ln w="0"/>
                <a:solidFill>
                  <a:srgbClr val="1A2674"/>
                </a:solidFill>
              </a:rPr>
              <a:t>ATHN Transcends: Natural History Cohort Study of Safety, Effectiveness, and Practice of Treatment in People with Non-Neoplastic Hematologic Disorders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79C59AC-F5C8-5548-BC5E-78E0457C485A}"/>
              </a:ext>
            </a:extLst>
          </p:cNvPr>
          <p:cNvSpPr txBox="1"/>
          <p:nvPr/>
        </p:nvSpPr>
        <p:spPr>
          <a:xfrm>
            <a:off x="704568" y="20016794"/>
            <a:ext cx="13152469" cy="20782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lIns="274320" anchor="ctr">
            <a:noAutofit/>
          </a:bodyPr>
          <a:lstStyle/>
          <a:p>
            <a:pPr defTabSz="16000172">
              <a:spcAft>
                <a:spcPts val="1800"/>
              </a:spcAft>
              <a:buClr>
                <a:srgbClr val="0E5DAB"/>
              </a:buClr>
              <a:defRPr/>
            </a:pPr>
            <a:r>
              <a:rPr lang="en-US" altLang="en-US" sz="3600" dirty="0">
                <a:ln w="0"/>
                <a:solidFill>
                  <a:schemeClr val="tx1"/>
                </a:solidFill>
              </a:rPr>
              <a:t>Multi-institutional, observational cohort study of people affected by bleeding and clotting disorders sponsored by the American Thrombosis and Hemostasis Network (ATHN)</a:t>
            </a:r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D69342F9-0D2E-911F-B11C-BECFEFBF1C5A}"/>
              </a:ext>
            </a:extLst>
          </p:cNvPr>
          <p:cNvGrpSpPr/>
          <p:nvPr/>
        </p:nvGrpSpPr>
        <p:grpSpPr>
          <a:xfrm>
            <a:off x="704568" y="22446453"/>
            <a:ext cx="13239637" cy="8692479"/>
            <a:chOff x="704568" y="22382956"/>
            <a:chExt cx="13239637" cy="8692479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A40AE46-769E-CFE3-59E2-B0B2A46CF505}"/>
                </a:ext>
              </a:extLst>
            </p:cNvPr>
            <p:cNvSpPr txBox="1"/>
            <p:nvPr/>
          </p:nvSpPr>
          <p:spPr>
            <a:xfrm>
              <a:off x="704568" y="26243224"/>
              <a:ext cx="13146162" cy="4832211"/>
            </a:xfrm>
            <a:prstGeom prst="roundRect">
              <a:avLst>
                <a:gd name="adj" fmla="val 2731"/>
              </a:avLst>
            </a:prstGeom>
            <a:noFill/>
            <a:ln w="57150">
              <a:solidFill>
                <a:srgbClr val="FFDBC5"/>
              </a:solidFill>
            </a:ln>
          </p:spPr>
          <p:txBody>
            <a:bodyPr wrap="square" lIns="182880" tIns="182880" rIns="182880" bIns="365760" anchor="ctr">
              <a:spAutoFit/>
            </a:bodyPr>
            <a:lstStyle/>
            <a:p>
              <a:pPr defTabSz="16000172">
                <a:spcAft>
                  <a:spcPts val="1800"/>
                </a:spcAft>
                <a:defRPr/>
              </a:pPr>
              <a:r>
                <a:rPr lang="en-US" altLang="en-US" sz="4400" b="1" dirty="0">
                  <a:ln w="0"/>
                  <a:solidFill>
                    <a:srgbClr val="F78F1E"/>
                  </a:solidFill>
                </a:rPr>
                <a:t>Glanzmann Thrombasthenia (GT) Module </a:t>
              </a:r>
            </a:p>
            <a:p>
              <a:pPr marL="571500" indent="-571500" defTabSz="16000172">
                <a:buClr>
                  <a:srgbClr val="0E5DAB"/>
                </a:buClr>
                <a:buFont typeface="Arial" panose="020B0604020202020204" pitchFamily="34" charset="0"/>
                <a:buChar char="■"/>
                <a:defRPr/>
              </a:pPr>
              <a:r>
                <a:rPr lang="en-US" altLang="en-US" sz="3600" dirty="0">
                  <a:ln w="0"/>
                  <a:solidFill>
                    <a:schemeClr val="tx1"/>
                  </a:solidFill>
                </a:rPr>
                <a:t>Module within Congenital Platelet Disorders Cohort</a:t>
              </a:r>
            </a:p>
            <a:p>
              <a:pPr marL="571500" indent="-571500" defTabSz="16000172">
                <a:buClr>
                  <a:srgbClr val="0E5DAB"/>
                </a:buClr>
                <a:buFont typeface="Arial" panose="020B0604020202020204" pitchFamily="34" charset="0"/>
                <a:buChar char="■"/>
                <a:defRPr/>
              </a:pPr>
              <a:r>
                <a:rPr lang="en-US" altLang="en-US" sz="3600" dirty="0">
                  <a:ln w="0"/>
                  <a:solidFill>
                    <a:schemeClr val="tx1"/>
                  </a:solidFill>
                </a:rPr>
                <a:t>Longitudinal, observational cohort study at US ATHN-affiliated centers, with an international sub-cohort</a:t>
              </a:r>
            </a:p>
            <a:p>
              <a:pPr marL="571500" indent="-571500" defTabSz="16000172">
                <a:buClr>
                  <a:srgbClr val="0E5DAB"/>
                </a:buClr>
                <a:buFont typeface="Arial" panose="020B0604020202020204" pitchFamily="34" charset="0"/>
                <a:buChar char="■"/>
                <a:defRPr/>
              </a:pPr>
              <a:r>
                <a:rPr lang="en-US" altLang="en-US" sz="3600" dirty="0">
                  <a:ln w="0"/>
                  <a:solidFill>
                    <a:schemeClr val="tx1"/>
                  </a:solidFill>
                </a:rPr>
                <a:t>Aims to enroll 60 participants, followed for ≥18 months with a 3-month daily bleed diary to document bleeding events and treatment uses, as applicable</a:t>
              </a:r>
              <a:endParaRPr lang="en-CA" altLang="en-US" sz="3600" dirty="0">
                <a:ln w="0"/>
                <a:solidFill>
                  <a:schemeClr val="tx1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4AFD9C0-F634-B5E3-493F-7FA16D598E5B}"/>
                </a:ext>
              </a:extLst>
            </p:cNvPr>
            <p:cNvSpPr txBox="1"/>
            <p:nvPr/>
          </p:nvSpPr>
          <p:spPr>
            <a:xfrm>
              <a:off x="4891880" y="22382956"/>
              <a:ext cx="4875363" cy="679240"/>
            </a:xfrm>
            <a:prstGeom prst="roundRect">
              <a:avLst>
                <a:gd name="adj" fmla="val 35511"/>
              </a:avLst>
            </a:prstGeom>
            <a:solidFill>
              <a:srgbClr val="1A2674"/>
            </a:solidFill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ATHN Transcends Cohorts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1AFFDFF-7780-9466-D0EC-9B50F69F296A}"/>
                </a:ext>
              </a:extLst>
            </p:cNvPr>
            <p:cNvSpPr txBox="1"/>
            <p:nvPr/>
          </p:nvSpPr>
          <p:spPr>
            <a:xfrm>
              <a:off x="6503624" y="23633045"/>
              <a:ext cx="1656360" cy="1098945"/>
            </a:xfrm>
            <a:prstGeom prst="roundRect">
              <a:avLst>
                <a:gd name="adj" fmla="val 35511"/>
              </a:avLst>
            </a:prstGeom>
            <a:solidFill>
              <a:srgbClr val="E84137"/>
            </a:solidFill>
          </p:spPr>
          <p:txBody>
            <a:bodyPr wrap="square" lIns="9144" tIns="27432" rIns="9144" bIns="27432" rtlCol="0" anchor="ctr">
              <a:noAutofit/>
            </a:bodyPr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Hemophilia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6457123-8368-425E-19BD-55C9F869225E}"/>
                </a:ext>
              </a:extLst>
            </p:cNvPr>
            <p:cNvSpPr txBox="1"/>
            <p:nvPr/>
          </p:nvSpPr>
          <p:spPr>
            <a:xfrm>
              <a:off x="4692971" y="23633045"/>
              <a:ext cx="1656361" cy="1098944"/>
            </a:xfrm>
            <a:prstGeom prst="roundRect">
              <a:avLst>
                <a:gd name="adj" fmla="val 35511"/>
              </a:avLst>
            </a:prstGeom>
            <a:solidFill>
              <a:srgbClr val="613394"/>
            </a:solidFill>
          </p:spPr>
          <p:txBody>
            <a:bodyPr wrap="square" lIns="9144" tIns="27432" rIns="9144" bIns="27432" rtlCol="0" anchor="ctr">
              <a:noAutofit/>
            </a:bodyPr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Von Willebrand Disease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B1138AC-133F-8757-EBD0-BAE3EA8AD456}"/>
                </a:ext>
              </a:extLst>
            </p:cNvPr>
            <p:cNvSpPr txBox="1"/>
            <p:nvPr/>
          </p:nvSpPr>
          <p:spPr>
            <a:xfrm>
              <a:off x="8354105" y="23633045"/>
              <a:ext cx="1829271" cy="1098945"/>
            </a:xfrm>
            <a:prstGeom prst="roundRect">
              <a:avLst>
                <a:gd name="adj" fmla="val 35511"/>
              </a:avLst>
            </a:prstGeom>
            <a:solidFill>
              <a:srgbClr val="C60070"/>
            </a:solidFill>
          </p:spPr>
          <p:txBody>
            <a:bodyPr wrap="square" lIns="9144" tIns="27432" rIns="9144" bIns="27432" rtlCol="0" anchor="ctr">
              <a:noAutofit/>
            </a:bodyPr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Thrombosis/ Thrombo-philia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9C14D85-2C79-CCFD-2155-6FE63FE55D5C}"/>
                </a:ext>
              </a:extLst>
            </p:cNvPr>
            <p:cNvSpPr txBox="1"/>
            <p:nvPr/>
          </p:nvSpPr>
          <p:spPr>
            <a:xfrm>
              <a:off x="10347525" y="23633045"/>
              <a:ext cx="1599851" cy="1098944"/>
            </a:xfrm>
            <a:prstGeom prst="roundRect">
              <a:avLst>
                <a:gd name="adj" fmla="val 35511"/>
              </a:avLst>
            </a:prstGeom>
            <a:solidFill>
              <a:srgbClr val="71BF44"/>
            </a:solidFill>
          </p:spPr>
          <p:txBody>
            <a:bodyPr wrap="square" lIns="9144" tIns="27432" rIns="9144" bIns="27432" rtlCol="0" anchor="ctr">
              <a:no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Rare Blood Disorders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AB395F5-4EFC-3231-2BCC-E2C7B0BB8498}"/>
                </a:ext>
              </a:extLst>
            </p:cNvPr>
            <p:cNvSpPr txBox="1"/>
            <p:nvPr/>
          </p:nvSpPr>
          <p:spPr>
            <a:xfrm>
              <a:off x="12229914" y="23633045"/>
              <a:ext cx="1714291" cy="1098944"/>
            </a:xfrm>
            <a:prstGeom prst="roundRect">
              <a:avLst>
                <a:gd name="adj" fmla="val 35511"/>
              </a:avLst>
            </a:prstGeom>
            <a:solidFill>
              <a:srgbClr val="F78F1E"/>
            </a:solidFill>
          </p:spPr>
          <p:txBody>
            <a:bodyPr wrap="square" lIns="9144" tIns="27432" rIns="9144" bIns="27432" rtlCol="0" anchor="ctr">
              <a:noAutofit/>
            </a:bodyPr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Congenital Platelet Disorders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9C16945-E30D-237B-FC45-6BFE5F37F4A8}"/>
                </a:ext>
              </a:extLst>
            </p:cNvPr>
            <p:cNvSpPr txBox="1"/>
            <p:nvPr/>
          </p:nvSpPr>
          <p:spPr>
            <a:xfrm>
              <a:off x="3036072" y="23633045"/>
              <a:ext cx="1510046" cy="1098944"/>
            </a:xfrm>
            <a:prstGeom prst="roundRect">
              <a:avLst>
                <a:gd name="adj" fmla="val 35511"/>
              </a:avLst>
            </a:prstGeom>
            <a:solidFill>
              <a:srgbClr val="FDB813"/>
            </a:solidFill>
          </p:spPr>
          <p:txBody>
            <a:bodyPr wrap="square" lIns="9144" tIns="27432" rIns="9144" bIns="27432" rtlCol="0" anchor="ctr">
              <a:noAutofit/>
            </a:bodyPr>
            <a:lstStyle/>
            <a:p>
              <a:pPr algn="ctr"/>
              <a:r>
                <a:rPr lang="en-US" sz="2000" b="1">
                  <a:solidFill>
                    <a:schemeClr val="bg1"/>
                  </a:solidFill>
                </a:rPr>
                <a:t>Bleeding NOS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CBDDE26-8126-9554-E350-F9581E3CCBE5}"/>
                </a:ext>
              </a:extLst>
            </p:cNvPr>
            <p:cNvSpPr txBox="1"/>
            <p:nvPr/>
          </p:nvSpPr>
          <p:spPr>
            <a:xfrm>
              <a:off x="709685" y="23633045"/>
              <a:ext cx="2161269" cy="1098944"/>
            </a:xfrm>
            <a:prstGeom prst="roundRect">
              <a:avLst>
                <a:gd name="adj" fmla="val 35511"/>
              </a:avLst>
            </a:prstGeom>
            <a:solidFill>
              <a:srgbClr val="00B6DE"/>
            </a:solidFill>
          </p:spPr>
          <p:txBody>
            <a:bodyPr wrap="square" lIns="9144" tIns="27432" rIns="9144" bIns="27432" rtlCol="0" anchor="ctr">
              <a:no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Non-Neoplastic Hematologic Conditions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6CAAD51-3B23-9E53-745E-D48FBB0769DE}"/>
                </a:ext>
              </a:extLst>
            </p:cNvPr>
            <p:cNvSpPr txBox="1"/>
            <p:nvPr/>
          </p:nvSpPr>
          <p:spPr>
            <a:xfrm>
              <a:off x="12229914" y="25053681"/>
              <a:ext cx="1714291" cy="915202"/>
            </a:xfrm>
            <a:prstGeom prst="roundRect">
              <a:avLst>
                <a:gd name="adj" fmla="val 35511"/>
              </a:avLst>
            </a:prstGeom>
            <a:solidFill>
              <a:srgbClr val="F78F1E"/>
            </a:solidFill>
          </p:spPr>
          <p:txBody>
            <a:bodyPr wrap="square" lIns="9144" tIns="27432" rIns="9144" bIns="27432" rtlCol="0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GT Module</a:t>
              </a:r>
            </a:p>
          </p:txBody>
        </p:sp>
        <p:cxnSp>
          <p:nvCxnSpPr>
            <p:cNvPr id="62" name="Connector: Elbow 61">
              <a:extLst>
                <a:ext uri="{FF2B5EF4-FFF2-40B4-BE49-F238E27FC236}">
                  <a16:creationId xmlns:a16="http://schemas.microsoft.com/office/drawing/2014/main" id="{5275F4C2-BF4B-A56B-693E-230D707F85F1}"/>
                </a:ext>
              </a:extLst>
            </p:cNvPr>
            <p:cNvCxnSpPr>
              <a:cxnSpLocks/>
              <a:stCxn id="9" idx="2"/>
              <a:endCxn id="37" idx="0"/>
            </p:cNvCxnSpPr>
            <p:nvPr/>
          </p:nvCxnSpPr>
          <p:spPr>
            <a:xfrm rot="5400000">
              <a:off x="4274517" y="20577999"/>
              <a:ext cx="570849" cy="5539242"/>
            </a:xfrm>
            <a:prstGeom prst="bentConnector3">
              <a:avLst/>
            </a:prstGeom>
            <a:ln w="19050">
              <a:solidFill>
                <a:srgbClr val="1A267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or: Elbow 62">
              <a:extLst>
                <a:ext uri="{FF2B5EF4-FFF2-40B4-BE49-F238E27FC236}">
                  <a16:creationId xmlns:a16="http://schemas.microsoft.com/office/drawing/2014/main" id="{7721F4DF-2D4A-D889-348E-FC508CBC00B0}"/>
                </a:ext>
              </a:extLst>
            </p:cNvPr>
            <p:cNvCxnSpPr>
              <a:cxnSpLocks/>
              <a:stCxn id="9" idx="2"/>
              <a:endCxn id="31" idx="0"/>
            </p:cNvCxnSpPr>
            <p:nvPr/>
          </p:nvCxnSpPr>
          <p:spPr>
            <a:xfrm rot="16200000" flipH="1">
              <a:off x="9922887" y="20468871"/>
              <a:ext cx="570849" cy="5757498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1A267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71287FB0-F2FE-B280-D75D-8527C8897E57}"/>
                </a:ext>
              </a:extLst>
            </p:cNvPr>
            <p:cNvCxnSpPr>
              <a:cxnSpLocks/>
              <a:stCxn id="31" idx="2"/>
              <a:endCxn id="38" idx="0"/>
            </p:cNvCxnSpPr>
            <p:nvPr/>
          </p:nvCxnSpPr>
          <p:spPr>
            <a:xfrm>
              <a:off x="13087060" y="24731989"/>
              <a:ext cx="0" cy="321692"/>
            </a:xfrm>
            <a:prstGeom prst="line">
              <a:avLst/>
            </a:prstGeom>
            <a:ln w="19050">
              <a:solidFill>
                <a:srgbClr val="1A267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FC737A06-0D05-3876-C745-74A69AA9D847}"/>
                </a:ext>
              </a:extLst>
            </p:cNvPr>
            <p:cNvCxnSpPr>
              <a:cxnSpLocks/>
            </p:cNvCxnSpPr>
            <p:nvPr/>
          </p:nvCxnSpPr>
          <p:spPr>
            <a:xfrm>
              <a:off x="3791095" y="23347177"/>
              <a:ext cx="0" cy="274320"/>
            </a:xfrm>
            <a:prstGeom prst="straightConnector1">
              <a:avLst/>
            </a:prstGeom>
            <a:ln w="19050">
              <a:solidFill>
                <a:srgbClr val="1A267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8BAB8588-939F-E13E-DCE4-7053911A776D}"/>
                </a:ext>
              </a:extLst>
            </p:cNvPr>
            <p:cNvCxnSpPr>
              <a:cxnSpLocks/>
            </p:cNvCxnSpPr>
            <p:nvPr/>
          </p:nvCxnSpPr>
          <p:spPr>
            <a:xfrm>
              <a:off x="5535475" y="23347177"/>
              <a:ext cx="0" cy="274320"/>
            </a:xfrm>
            <a:prstGeom prst="straightConnector1">
              <a:avLst/>
            </a:prstGeom>
            <a:ln w="19050">
              <a:solidFill>
                <a:srgbClr val="1A267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9719CADE-97C9-8BA7-04BF-F27682FE95FF}"/>
                </a:ext>
              </a:extLst>
            </p:cNvPr>
            <p:cNvCxnSpPr>
              <a:cxnSpLocks/>
            </p:cNvCxnSpPr>
            <p:nvPr/>
          </p:nvCxnSpPr>
          <p:spPr>
            <a:xfrm>
              <a:off x="7331804" y="23347177"/>
              <a:ext cx="0" cy="274320"/>
            </a:xfrm>
            <a:prstGeom prst="straightConnector1">
              <a:avLst/>
            </a:prstGeom>
            <a:ln w="19050">
              <a:solidFill>
                <a:srgbClr val="1A267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34685A45-58D1-A7DE-18A7-BC27C4C22780}"/>
                </a:ext>
              </a:extLst>
            </p:cNvPr>
            <p:cNvCxnSpPr>
              <a:cxnSpLocks/>
            </p:cNvCxnSpPr>
            <p:nvPr/>
          </p:nvCxnSpPr>
          <p:spPr>
            <a:xfrm>
              <a:off x="9281333" y="23347177"/>
              <a:ext cx="0" cy="274320"/>
            </a:xfrm>
            <a:prstGeom prst="straightConnector1">
              <a:avLst/>
            </a:prstGeom>
            <a:ln w="19050">
              <a:solidFill>
                <a:srgbClr val="1A267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7A645066-F445-E319-8CA1-9F55FFD56B08}"/>
                </a:ext>
              </a:extLst>
            </p:cNvPr>
            <p:cNvCxnSpPr>
              <a:cxnSpLocks/>
            </p:cNvCxnSpPr>
            <p:nvPr/>
          </p:nvCxnSpPr>
          <p:spPr>
            <a:xfrm>
              <a:off x="11147450" y="23347177"/>
              <a:ext cx="0" cy="274320"/>
            </a:xfrm>
            <a:prstGeom prst="straightConnector1">
              <a:avLst/>
            </a:prstGeom>
            <a:ln w="19050">
              <a:solidFill>
                <a:srgbClr val="1A267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52436F8F-5889-D13B-4EA2-1CA4C8ECA614}"/>
              </a:ext>
            </a:extLst>
          </p:cNvPr>
          <p:cNvSpPr/>
          <p:nvPr/>
        </p:nvSpPr>
        <p:spPr>
          <a:xfrm>
            <a:off x="31063598" y="7352055"/>
            <a:ext cx="18143456" cy="13958931"/>
          </a:xfrm>
          <a:prstGeom prst="roundRect">
            <a:avLst>
              <a:gd name="adj" fmla="val 1847"/>
            </a:avLst>
          </a:prstGeom>
          <a:noFill/>
          <a:ln w="571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1DA2F07B-23E2-87BF-4B42-F77EF9969CB8}"/>
              </a:ext>
            </a:extLst>
          </p:cNvPr>
          <p:cNvGrpSpPr/>
          <p:nvPr/>
        </p:nvGrpSpPr>
        <p:grpSpPr>
          <a:xfrm>
            <a:off x="15898398" y="26852579"/>
            <a:ext cx="13926150" cy="4603835"/>
            <a:chOff x="15389733" y="26876358"/>
            <a:chExt cx="13830391" cy="3975829"/>
          </a:xfrm>
        </p:grpSpPr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67D24D90-6C53-FF14-A29D-CA3AC8AEF7E7}"/>
                </a:ext>
              </a:extLst>
            </p:cNvPr>
            <p:cNvSpPr/>
            <p:nvPr/>
          </p:nvSpPr>
          <p:spPr>
            <a:xfrm>
              <a:off x="17649469" y="26876358"/>
              <a:ext cx="11549805" cy="39758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tIns="448423" rIns="182880" bIns="448423">
              <a:noAutofit/>
            </a:bodyPr>
            <a:lstStyle/>
            <a:p>
              <a:pPr defTabSz="16000172">
                <a:defRPr/>
              </a:pPr>
              <a:r>
                <a:rPr lang="en-US" altLang="en-US" sz="4400" b="1" dirty="0">
                  <a:ln w="0"/>
                  <a:solidFill>
                    <a:schemeClr val="accent6"/>
                  </a:solidFill>
                </a:rPr>
                <a:t>Heavy Menstrual Bleeding Events</a:t>
              </a:r>
              <a:r>
                <a:rPr lang="en-US" altLang="en-US" sz="4400" b="1" dirty="0">
                  <a:ln w="0"/>
                  <a:solidFill>
                    <a:schemeClr val="tx1"/>
                  </a:solidFill>
                </a:rPr>
                <a:t> </a:t>
              </a:r>
              <a:r>
                <a:rPr lang="en-US" altLang="en-US" sz="3600" dirty="0">
                  <a:ln w="0"/>
                  <a:solidFill>
                    <a:schemeClr val="tx1"/>
                  </a:solidFill>
                </a:rPr>
                <a:t>over</a:t>
              </a:r>
              <a:r>
                <a:rPr lang="en-US" altLang="en-US" sz="4400" b="1" dirty="0">
                  <a:ln w="0"/>
                  <a:solidFill>
                    <a:schemeClr val="tx1"/>
                  </a:solidFill>
                </a:rPr>
                <a:t> </a:t>
              </a:r>
              <a:r>
                <a:rPr lang="en-US" altLang="en-US" sz="4400" b="1" dirty="0">
                  <a:ln w="0"/>
                  <a:solidFill>
                    <a:schemeClr val="accent6"/>
                  </a:solidFill>
                </a:rPr>
                <a:t>9 months </a:t>
              </a:r>
              <a:r>
                <a:rPr lang="en-US" altLang="en-US" sz="3600" dirty="0">
                  <a:ln w="0"/>
                  <a:solidFill>
                    <a:schemeClr val="tx1"/>
                  </a:solidFill>
                </a:rPr>
                <a:t>in </a:t>
              </a:r>
              <a:r>
                <a:rPr lang="en-US" altLang="en-US" sz="4400" b="1" dirty="0">
                  <a:ln w="0"/>
                  <a:solidFill>
                    <a:schemeClr val="accent6"/>
                  </a:solidFill>
                </a:rPr>
                <a:t>3 participants</a:t>
              </a:r>
              <a:r>
                <a:rPr lang="en-US" altLang="en-US" sz="3600" dirty="0">
                  <a:ln w="0"/>
                  <a:solidFill>
                    <a:schemeClr val="tx1"/>
                  </a:solidFill>
                </a:rPr>
                <a:t>,</a:t>
              </a:r>
              <a:r>
                <a:rPr lang="en-US" altLang="en-US" sz="4000" dirty="0">
                  <a:ln w="0"/>
                  <a:solidFill>
                    <a:schemeClr val="tx1"/>
                  </a:solidFill>
                </a:rPr>
                <a:t> </a:t>
              </a:r>
              <a:r>
                <a:rPr lang="en-US" altLang="en-US" sz="3600" dirty="0">
                  <a:ln w="0"/>
                  <a:solidFill>
                    <a:schemeClr val="tx1"/>
                  </a:solidFill>
                </a:rPr>
                <a:t>with durations ranging from </a:t>
              </a:r>
              <a:r>
                <a:rPr lang="en-US" altLang="en-US" sz="4000" b="1" dirty="0">
                  <a:ln w="0"/>
                  <a:solidFill>
                    <a:schemeClr val="tx1"/>
                  </a:solidFill>
                </a:rPr>
                <a:t>6 to 22 days</a:t>
              </a:r>
              <a:r>
                <a:rPr lang="en-US" altLang="en-US" sz="3600" dirty="0">
                  <a:ln w="0"/>
                  <a:solidFill>
                    <a:schemeClr val="tx1"/>
                  </a:solidFill>
                </a:rPr>
                <a:t>, all requiring clinical intervention with Recombinant Factor </a:t>
              </a:r>
              <a:r>
                <a:rPr lang="en-US" altLang="en-US" sz="3600" dirty="0" err="1">
                  <a:ln w="0"/>
                  <a:solidFill>
                    <a:schemeClr val="tx1"/>
                  </a:solidFill>
                </a:rPr>
                <a:t>VIIa</a:t>
              </a:r>
              <a:r>
                <a:rPr lang="en-US" altLang="en-US" sz="3600" dirty="0">
                  <a:ln w="0"/>
                  <a:solidFill>
                    <a:schemeClr val="tx1"/>
                  </a:solidFill>
                </a:rPr>
                <a:t>, hormonal therapy, or antifibrinolytics. One event required an additional platelet transfusion.</a:t>
              </a:r>
              <a:endParaRPr lang="en-CA" altLang="en-US" sz="4000" dirty="0">
                <a:ln w="0"/>
                <a:solidFill>
                  <a:schemeClr val="tx1"/>
                </a:solidFill>
              </a:endParaRPr>
            </a:p>
          </p:txBody>
        </p:sp>
        <p:sp>
          <p:nvSpPr>
            <p:cNvPr id="105" name="Rectangle: Rounded Corners 104">
              <a:extLst>
                <a:ext uri="{FF2B5EF4-FFF2-40B4-BE49-F238E27FC236}">
                  <a16:creationId xmlns:a16="http://schemas.microsoft.com/office/drawing/2014/main" id="{597C07F6-A78A-A269-6EFB-0975CB1051CC}"/>
                </a:ext>
              </a:extLst>
            </p:cNvPr>
            <p:cNvSpPr/>
            <p:nvPr/>
          </p:nvSpPr>
          <p:spPr>
            <a:xfrm>
              <a:off x="15389733" y="26904125"/>
              <a:ext cx="13830391" cy="3679254"/>
            </a:xfrm>
            <a:prstGeom prst="roundRect">
              <a:avLst>
                <a:gd name="adj" fmla="val 2668"/>
              </a:avLst>
            </a:prstGeom>
            <a:noFill/>
            <a:ln w="57150"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1ACECAAB-95D0-8CF1-EBB5-08C5707FBF17}"/>
                </a:ext>
              </a:extLst>
            </p:cNvPr>
            <p:cNvSpPr/>
            <p:nvPr/>
          </p:nvSpPr>
          <p:spPr>
            <a:xfrm>
              <a:off x="15933663" y="27729272"/>
              <a:ext cx="1515580" cy="2270002"/>
            </a:xfrm>
            <a:prstGeom prst="roundRect">
              <a:avLst>
                <a:gd name="adj" fmla="val 5697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48423" tIns="448423" rIns="448423" bIns="448423" anchor="ctr">
              <a:noAutofit/>
            </a:bodyPr>
            <a:lstStyle/>
            <a:p>
              <a:pPr algn="ctr" defTabSz="16000172">
                <a:defRPr/>
              </a:pPr>
              <a:r>
                <a:rPr lang="en-CA" altLang="en-US" sz="9600" dirty="0">
                  <a:ln w="0"/>
                  <a:solidFill>
                    <a:schemeClr val="bg1"/>
                  </a:solidFill>
                </a:rPr>
                <a:t>6</a:t>
              </a:r>
              <a:endParaRPr lang="en-CA" altLang="en-US" sz="9600" dirty="0">
                <a:ln w="0"/>
                <a:solidFill>
                  <a:schemeClr val="bg1"/>
                </a:solidFill>
                <a:cs typeface="Arial"/>
              </a:endParaRPr>
            </a:p>
          </p:txBody>
        </p:sp>
      </p:grpSp>
      <p:sp>
        <p:nvSpPr>
          <p:cNvPr id="125" name="Rectangle: Rounded Corners 124">
            <a:extLst>
              <a:ext uri="{FF2B5EF4-FFF2-40B4-BE49-F238E27FC236}">
                <a16:creationId xmlns:a16="http://schemas.microsoft.com/office/drawing/2014/main" id="{865B76EE-62E5-0006-CD1C-096763A90163}"/>
              </a:ext>
            </a:extLst>
          </p:cNvPr>
          <p:cNvSpPr/>
          <p:nvPr/>
        </p:nvSpPr>
        <p:spPr>
          <a:xfrm>
            <a:off x="16480911" y="23175762"/>
            <a:ext cx="4890316" cy="2338204"/>
          </a:xfrm>
          <a:prstGeom prst="roundRect">
            <a:avLst>
              <a:gd name="adj" fmla="val 3808"/>
            </a:avLst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8423" tIns="448423" rIns="274320" bIns="448423" anchor="ctr">
            <a:noAutofit/>
          </a:bodyPr>
          <a:lstStyle/>
          <a:p>
            <a:pPr marL="0" marR="0" lvl="0" indent="0" algn="l" defTabSz="160001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en-US" sz="5400" b="1" i="0" u="none" strike="noStrike" kern="0" cap="none" spc="0" normalizeH="0" baseline="0" noProof="0">
                <a:ln w="0"/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ATBR</a:t>
            </a:r>
            <a:r>
              <a:rPr lang="en-US" altLang="en-US" sz="5400" b="1">
                <a:ln w="0"/>
                <a:solidFill>
                  <a:schemeClr val="tx1"/>
                </a:solidFill>
                <a:latin typeface="Arial"/>
              </a:rPr>
              <a:t>:</a:t>
            </a:r>
            <a:r>
              <a:rPr kumimoji="0" lang="en-US" altLang="en-US" sz="5400" b="1" i="0" u="none" strike="noStrike" kern="0" cap="none" spc="0" normalizeH="0" baseline="0" noProof="0">
                <a:ln w="0"/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 </a:t>
            </a:r>
            <a:r>
              <a:rPr kumimoji="0" lang="en-US" altLang="en-US" sz="5400" b="1" i="0" u="none" strike="noStrike" kern="0" cap="none" spc="0" normalizeH="0" baseline="0" noProof="0">
                <a:ln w="0"/>
                <a:solidFill>
                  <a:schemeClr val="bg2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51.9 </a:t>
            </a:r>
          </a:p>
          <a:p>
            <a:pPr defTabSz="16000172">
              <a:defRPr/>
            </a:pPr>
            <a:r>
              <a:rPr kumimoji="0" lang="en-US" altLang="en-US" sz="2800" b="0" i="0" u="none" strike="noStrike" kern="0" cap="none" spc="0" normalizeH="0" baseline="0" noProof="0">
                <a:ln w="0"/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Annualized Treated </a:t>
            </a:r>
            <a:br>
              <a:rPr lang="en-US" altLang="en-US" sz="2800" b="0" i="0" u="none" strike="noStrike" kern="0" cap="none" spc="0" normalizeH="0" baseline="0" noProof="0">
                <a:ln w="0"/>
                <a:effectLst/>
                <a:uLnTx/>
                <a:uFillTx/>
                <a:latin typeface="Arial"/>
              </a:rPr>
            </a:br>
            <a:r>
              <a:rPr kumimoji="0" lang="en-US" altLang="en-US" sz="2800" b="0" i="0" u="none" strike="noStrike" kern="0" cap="none" spc="0" normalizeH="0" baseline="0" noProof="0">
                <a:ln w="0"/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Bleeding </a:t>
            </a:r>
            <a:r>
              <a:rPr lang="en-US" altLang="en-US" sz="2800">
                <a:ln w="0"/>
                <a:solidFill>
                  <a:schemeClr val="tx1"/>
                </a:solidFill>
                <a:latin typeface="Arial"/>
              </a:rPr>
              <a:t>R</a:t>
            </a:r>
            <a:r>
              <a:rPr kumimoji="0" lang="en-US" altLang="en-US" sz="2800" b="0" i="0" u="none" strike="noStrike" kern="0" cap="none" spc="0" normalizeH="0" baseline="0" noProof="0">
                <a:ln w="0"/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ate</a:t>
            </a:r>
            <a:r>
              <a:rPr lang="en-US" altLang="en-US" sz="2800">
                <a:ln w="0"/>
                <a:solidFill>
                  <a:schemeClr val="tx1"/>
                </a:solidFill>
                <a:latin typeface="Arial"/>
              </a:rPr>
              <a:t> (Mean)</a:t>
            </a:r>
            <a:endParaRPr lang="en-US" altLang="en-US" sz="2800" b="0" i="0" u="none" strike="noStrike" kern="0" cap="none" spc="0" normalizeH="0" baseline="0" noProof="0">
              <a:ln w="0"/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30" name="Rectangle: Rounded Corners 129">
            <a:extLst>
              <a:ext uri="{FF2B5EF4-FFF2-40B4-BE49-F238E27FC236}">
                <a16:creationId xmlns:a16="http://schemas.microsoft.com/office/drawing/2014/main" id="{817B757F-5576-3AF0-2544-4573BA55E3BA}"/>
              </a:ext>
            </a:extLst>
          </p:cNvPr>
          <p:cNvSpPr/>
          <p:nvPr/>
        </p:nvSpPr>
        <p:spPr>
          <a:xfrm>
            <a:off x="22706677" y="21052199"/>
            <a:ext cx="6766560" cy="1632181"/>
          </a:xfrm>
          <a:prstGeom prst="roundRect">
            <a:avLst>
              <a:gd name="adj" fmla="val 3808"/>
            </a:avLst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8423" tIns="448423" rIns="274320" bIns="448423" anchor="ctr">
            <a:noAutofit/>
          </a:bodyPr>
          <a:lstStyle/>
          <a:p>
            <a:pPr defTabSz="16000172">
              <a:defRPr/>
            </a:pPr>
            <a:r>
              <a:rPr lang="en-US" altLang="en-US" sz="5400" b="1">
                <a:ln w="0"/>
                <a:solidFill>
                  <a:schemeClr val="tx1"/>
                </a:solidFill>
              </a:rPr>
              <a:t>ABR &gt;10: </a:t>
            </a:r>
            <a:r>
              <a:rPr lang="en-US" altLang="en-US" sz="5400" b="1">
                <a:ln w="0"/>
                <a:solidFill>
                  <a:schemeClr val="bg2"/>
                </a:solidFill>
              </a:rPr>
              <a:t>56%</a:t>
            </a:r>
          </a:p>
          <a:p>
            <a:pPr defTabSz="16000172">
              <a:defRPr/>
            </a:pPr>
            <a:r>
              <a:rPr lang="en-US" sz="2800">
                <a:ln w="0"/>
                <a:solidFill>
                  <a:schemeClr val="tx1"/>
                </a:solidFill>
                <a:ea typeface="+mn-lt"/>
                <a:cs typeface="+mn-lt"/>
              </a:rPr>
              <a:t>Severe Bleeding Burden:</a:t>
            </a:r>
            <a:r>
              <a:rPr lang="en-US" sz="2800">
                <a:ln w="0"/>
                <a:solidFill>
                  <a:schemeClr val="tx1"/>
                </a:solidFill>
              </a:rPr>
              <a:t> </a:t>
            </a:r>
            <a:r>
              <a:rPr lang="en-US" altLang="en-US" sz="2800">
                <a:ln w="0"/>
                <a:solidFill>
                  <a:schemeClr val="tx1"/>
                </a:solidFill>
              </a:rPr>
              <a:t>19 of 34 participants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32" name="Rectangle: Rounded Corners 131">
            <a:extLst>
              <a:ext uri="{FF2B5EF4-FFF2-40B4-BE49-F238E27FC236}">
                <a16:creationId xmlns:a16="http://schemas.microsoft.com/office/drawing/2014/main" id="{E7182CE4-5265-6302-BD5D-7D531401E88E}"/>
              </a:ext>
            </a:extLst>
          </p:cNvPr>
          <p:cNvSpPr/>
          <p:nvPr/>
        </p:nvSpPr>
        <p:spPr>
          <a:xfrm>
            <a:off x="22706677" y="23175762"/>
            <a:ext cx="6766560" cy="2515106"/>
          </a:xfrm>
          <a:prstGeom prst="roundRect">
            <a:avLst>
              <a:gd name="adj" fmla="val 3808"/>
            </a:avLst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182880" rIns="91440" bIns="182880" anchor="t">
            <a:noAutofit/>
          </a:bodyPr>
          <a:lstStyle/>
          <a:p>
            <a:pPr defTabSz="16000172">
              <a:defRPr/>
            </a:pPr>
            <a:r>
              <a:rPr kumimoji="0" lang="en-US" altLang="en-US" sz="3600" b="1" i="0" u="none" strike="noStrike" kern="0" cap="none" spc="0" normalizeH="0" baseline="0" noProof="0" dirty="0">
                <a:ln w="0"/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1 participant reported </a:t>
            </a:r>
            <a:r>
              <a:rPr lang="en-US" altLang="en-US" sz="3600" b="1" dirty="0">
                <a:ln w="0"/>
                <a:solidFill>
                  <a:schemeClr val="tx1"/>
                </a:solidFill>
                <a:latin typeface="Arial"/>
              </a:rPr>
              <a:t>breakthrough ABR</a:t>
            </a:r>
            <a:r>
              <a:rPr kumimoji="0" lang="en-US" altLang="en-US" sz="3600" b="1" i="0" u="none" strike="noStrike" kern="0" cap="none" spc="0" normalizeH="0" baseline="0" noProof="0" dirty="0">
                <a:ln w="0"/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 </a:t>
            </a:r>
            <a:r>
              <a:rPr lang="en-US" altLang="en-US" sz="3600" b="1" dirty="0">
                <a:ln w="0"/>
                <a:solidFill>
                  <a:schemeClr val="tx1"/>
                </a:solidFill>
                <a:latin typeface="Arial"/>
              </a:rPr>
              <a:t>of 30.4</a:t>
            </a:r>
            <a:r>
              <a:rPr kumimoji="0" lang="en-US" altLang="en-US" sz="3600" b="1" i="0" u="none" strike="noStrike" kern="0" cap="none" spc="0" normalizeH="0" baseline="0" noProof="0" dirty="0">
                <a:ln w="0"/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 and ATBR </a:t>
            </a:r>
            <a:r>
              <a:rPr lang="en-US" altLang="en-US" sz="3600" b="1" dirty="0">
                <a:ln w="0"/>
                <a:solidFill>
                  <a:schemeClr val="tx1"/>
                </a:solidFill>
                <a:latin typeface="Arial"/>
              </a:rPr>
              <a:t>of </a:t>
            </a:r>
            <a:r>
              <a:rPr kumimoji="0" lang="en-US" altLang="en-US" sz="3600" b="1" i="0" u="none" strike="noStrike" kern="0" cap="none" spc="0" normalizeH="0" baseline="0" noProof="0" dirty="0">
                <a:ln w="0"/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26.1 </a:t>
            </a:r>
            <a:r>
              <a:rPr kumimoji="0" lang="en-US" altLang="en-US" sz="3200" b="0" i="0" u="none" strike="noStrike" kern="0" cap="none" spc="0" normalizeH="0" baseline="0" noProof="0" dirty="0">
                <a:ln w="0"/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despite off-label recombinant factor </a:t>
            </a:r>
            <a:r>
              <a:rPr kumimoji="0" lang="en-US" altLang="en-US" sz="3200" b="0" i="0" u="none" strike="noStrike" kern="0" cap="none" spc="0" normalizeH="0" baseline="0" noProof="0" dirty="0" err="1">
                <a:ln w="0"/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VIIa</a:t>
            </a:r>
            <a:r>
              <a:rPr kumimoji="0" lang="en-US" altLang="en-US" sz="3200" b="0" i="0" u="none" strike="noStrike" kern="0" cap="none" spc="0" normalizeH="0" baseline="0" noProof="0" dirty="0">
                <a:ln w="0"/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 prophylaxis </a:t>
            </a:r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E3B196F5-5568-4151-D3A8-E6956EF3243F}"/>
              </a:ext>
            </a:extLst>
          </p:cNvPr>
          <p:cNvGrpSpPr/>
          <p:nvPr/>
        </p:nvGrpSpPr>
        <p:grpSpPr>
          <a:xfrm>
            <a:off x="15924204" y="12834327"/>
            <a:ext cx="13864645" cy="5508418"/>
            <a:chOff x="15391008" y="11903654"/>
            <a:chExt cx="13864645" cy="6373220"/>
          </a:xfrm>
        </p:grpSpPr>
        <p:sp>
          <p:nvSpPr>
            <p:cNvPr id="103" name="Rectangle: Rounded Corners 102">
              <a:extLst>
                <a:ext uri="{FF2B5EF4-FFF2-40B4-BE49-F238E27FC236}">
                  <a16:creationId xmlns:a16="http://schemas.microsoft.com/office/drawing/2014/main" id="{0A395A3A-78F0-5F1F-3452-70D9CEC84182}"/>
                </a:ext>
              </a:extLst>
            </p:cNvPr>
            <p:cNvSpPr/>
            <p:nvPr/>
          </p:nvSpPr>
          <p:spPr>
            <a:xfrm>
              <a:off x="15391008" y="11903654"/>
              <a:ext cx="13864645" cy="6373220"/>
            </a:xfrm>
            <a:prstGeom prst="roundRect">
              <a:avLst>
                <a:gd name="adj" fmla="val 2668"/>
              </a:avLst>
            </a:prstGeom>
            <a:noFill/>
            <a:ln w="57150"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BA8E6B38-C36A-D31E-A188-5C3C4E286F4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1198639" y="13685574"/>
              <a:ext cx="1956659" cy="1828800"/>
              <a:chOff x="17435625" y="20216202"/>
              <a:chExt cx="618506" cy="618507"/>
            </a:xfrm>
          </p:grpSpPr>
          <p:pic>
            <p:nvPicPr>
              <p:cNvPr id="91" name="Graphic 90" descr="Water with solid fill">
                <a:extLst>
                  <a:ext uri="{FF2B5EF4-FFF2-40B4-BE49-F238E27FC236}">
                    <a16:creationId xmlns:a16="http://schemas.microsoft.com/office/drawing/2014/main" id="{5F803AC2-6224-7CE1-350A-CFA7F4EED9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7435625" y="20216202"/>
                <a:ext cx="618506" cy="618507"/>
              </a:xfrm>
              <a:prstGeom prst="rect">
                <a:avLst/>
              </a:prstGeom>
            </p:spPr>
          </p:pic>
          <p:pic>
            <p:nvPicPr>
              <p:cNvPr id="89" name="Graphic 88" descr="Water with solid fill">
                <a:extLst>
                  <a:ext uri="{FF2B5EF4-FFF2-40B4-BE49-F238E27FC236}">
                    <a16:creationId xmlns:a16="http://schemas.microsoft.com/office/drawing/2014/main" id="{17BE01CD-6554-6F82-A717-C618F61A0B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7664929" y="20406048"/>
                <a:ext cx="384048" cy="384048"/>
              </a:xfrm>
              <a:prstGeom prst="rect">
                <a:avLst/>
              </a:prstGeom>
            </p:spPr>
          </p:pic>
        </p:grp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D18721CD-0372-4E72-53D9-DB0A2C64D782}"/>
                </a:ext>
              </a:extLst>
            </p:cNvPr>
            <p:cNvSpPr txBox="1"/>
            <p:nvPr/>
          </p:nvSpPr>
          <p:spPr>
            <a:xfrm>
              <a:off x="20766149" y="15637771"/>
              <a:ext cx="2757714" cy="19389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16000172">
                <a:spcAft>
                  <a:spcPts val="1200"/>
                </a:spcAft>
                <a:defRPr/>
              </a:pPr>
              <a:r>
                <a:rPr lang="en-US" altLang="en-US" sz="4800" b="1">
                  <a:ln w="0"/>
                  <a:solidFill>
                    <a:srgbClr val="E84137"/>
                  </a:solidFill>
                </a:rPr>
                <a:t>158</a:t>
              </a:r>
              <a:r>
                <a:rPr lang="en-US" altLang="en-US" sz="3600">
                  <a:ln w="0"/>
                  <a:solidFill>
                    <a:srgbClr val="E84137"/>
                  </a:solidFill>
                </a:rPr>
                <a:t>  bleeding events</a:t>
              </a:r>
            </a:p>
          </p:txBody>
        </p:sp>
        <p:pic>
          <p:nvPicPr>
            <p:cNvPr id="96" name="Graphic 95" descr="Group of people with solid fill">
              <a:extLst>
                <a:ext uri="{FF2B5EF4-FFF2-40B4-BE49-F238E27FC236}">
                  <a16:creationId xmlns:a16="http://schemas.microsoft.com/office/drawing/2014/main" id="{EBE3994D-9C79-5F50-203E-59AE7EA58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7065400" y="13780842"/>
              <a:ext cx="1828800" cy="1828800"/>
            </a:xfrm>
            <a:prstGeom prst="rect">
              <a:avLst/>
            </a:prstGeom>
          </p:spPr>
        </p:pic>
        <p:pic>
          <p:nvPicPr>
            <p:cNvPr id="98" name="Graphic 97" descr="IV with solid fill">
              <a:extLst>
                <a:ext uri="{FF2B5EF4-FFF2-40B4-BE49-F238E27FC236}">
                  <a16:creationId xmlns:a16="http://schemas.microsoft.com/office/drawing/2014/main" id="{11B06E11-FD16-05A2-D88B-35437AD7F3C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5740906" y="13639854"/>
              <a:ext cx="1920240" cy="1920240"/>
            </a:xfrm>
            <a:prstGeom prst="rect">
              <a:avLst/>
            </a:prstGeom>
          </p:spPr>
        </p:pic>
        <p:cxnSp>
          <p:nvCxnSpPr>
            <p:cNvPr id="119" name="Straight Arrow Connector 118">
              <a:extLst>
                <a:ext uri="{FF2B5EF4-FFF2-40B4-BE49-F238E27FC236}">
                  <a16:creationId xmlns:a16="http://schemas.microsoft.com/office/drawing/2014/main" id="{92D03114-96C2-B993-101D-5C6FA4688C2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24226088" y="15553122"/>
              <a:ext cx="0" cy="1097280"/>
            </a:xfrm>
            <a:prstGeom prst="straightConnector1">
              <a:avLst/>
            </a:prstGeom>
            <a:ln w="76200">
              <a:solidFill>
                <a:schemeClr val="tx1">
                  <a:lumMod val="25000"/>
                  <a:lumOff val="75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>
              <a:extLst>
                <a:ext uri="{FF2B5EF4-FFF2-40B4-BE49-F238E27FC236}">
                  <a16:creationId xmlns:a16="http://schemas.microsoft.com/office/drawing/2014/main" id="{544D4C96-1311-EC0E-4E8D-6572873257C0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20001763" y="15553122"/>
              <a:ext cx="0" cy="1097280"/>
            </a:xfrm>
            <a:prstGeom prst="straightConnector1">
              <a:avLst/>
            </a:prstGeom>
            <a:ln w="76200">
              <a:solidFill>
                <a:schemeClr val="tx1">
                  <a:lumMod val="25000"/>
                  <a:lumOff val="75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C0A8BB76-96E6-A4B3-0083-98C8DBC3E720}"/>
                </a:ext>
              </a:extLst>
            </p:cNvPr>
            <p:cNvSpPr txBox="1"/>
            <p:nvPr/>
          </p:nvSpPr>
          <p:spPr>
            <a:xfrm>
              <a:off x="15972138" y="15685405"/>
              <a:ext cx="4015325" cy="1462152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ctr" defTabSz="16000172">
                <a:spcAft>
                  <a:spcPts val="1200"/>
                </a:spcAft>
                <a:defRPr/>
              </a:pPr>
              <a:r>
                <a:rPr lang="en-US" altLang="en-US" sz="4800" b="1">
                  <a:ln w="0"/>
                  <a:solidFill>
                    <a:schemeClr val="tx1"/>
                  </a:solidFill>
                </a:rPr>
                <a:t>34 </a:t>
              </a:r>
              <a:br>
                <a:rPr lang="en-US" altLang="en-US" sz="4800" b="1">
                  <a:ln w="0"/>
                </a:rPr>
              </a:br>
              <a:r>
                <a:rPr lang="en-US" altLang="en-US" sz="3600">
                  <a:ln w="0"/>
                  <a:solidFill>
                    <a:schemeClr val="tx1"/>
                  </a:solidFill>
                </a:rPr>
                <a:t>participants</a:t>
              </a:r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FEE3D8BF-F481-EC27-77B3-097B32FCC7C7}"/>
                </a:ext>
              </a:extLst>
            </p:cNvPr>
            <p:cNvSpPr txBox="1"/>
            <p:nvPr/>
          </p:nvSpPr>
          <p:spPr>
            <a:xfrm>
              <a:off x="24890379" y="15590137"/>
              <a:ext cx="3621295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16000172">
                <a:spcAft>
                  <a:spcPts val="1200"/>
                </a:spcAft>
                <a:defRPr/>
              </a:pPr>
              <a:r>
                <a:rPr lang="en-US" altLang="en-US" sz="4800" b="1">
                  <a:ln w="0"/>
                  <a:solidFill>
                    <a:srgbClr val="1A2674"/>
                  </a:solidFill>
                </a:rPr>
                <a:t>55% </a:t>
              </a:r>
              <a:r>
                <a:rPr lang="en-US" altLang="en-US" sz="3600">
                  <a:ln w="0"/>
                  <a:solidFill>
                    <a:srgbClr val="1A2674"/>
                  </a:solidFill>
                </a:rPr>
                <a:t>required treatment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8DB6CA2-C80B-D69B-F83B-594032610FF8}"/>
              </a:ext>
            </a:extLst>
          </p:cNvPr>
          <p:cNvSpPr txBox="1"/>
          <p:nvPr/>
        </p:nvSpPr>
        <p:spPr>
          <a:xfrm>
            <a:off x="16901055" y="21007672"/>
            <a:ext cx="5183916" cy="135421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16000172">
              <a:defRPr/>
            </a:pPr>
            <a:r>
              <a:rPr lang="en-US" altLang="en-US" sz="5400" b="1">
                <a:ln w="0"/>
                <a:solidFill>
                  <a:schemeClr val="tx1"/>
                </a:solidFill>
              </a:rPr>
              <a:t>ABR: </a:t>
            </a:r>
            <a:r>
              <a:rPr lang="en-US" altLang="en-US" sz="5400" b="1">
                <a:ln w="0"/>
                <a:solidFill>
                  <a:schemeClr val="bg2"/>
                </a:solidFill>
              </a:rPr>
              <a:t>72.0 </a:t>
            </a:r>
          </a:p>
          <a:p>
            <a:pPr defTabSz="16000172">
              <a:defRPr/>
            </a:pPr>
            <a:r>
              <a:rPr lang="en-US" altLang="en-US" sz="2800">
                <a:ln w="0"/>
                <a:solidFill>
                  <a:schemeClr val="tx1"/>
                </a:solidFill>
              </a:rPr>
              <a:t>Annualized Bleed Rate (Mean)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ED8421-E73A-FEDC-3AEF-6452A54220A3}"/>
              </a:ext>
            </a:extLst>
          </p:cNvPr>
          <p:cNvSpPr txBox="1"/>
          <p:nvPr/>
        </p:nvSpPr>
        <p:spPr>
          <a:xfrm>
            <a:off x="15904335" y="18762483"/>
            <a:ext cx="13864645" cy="1021556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pPr defTabSz="16000172">
              <a:defRPr/>
            </a:pPr>
            <a:r>
              <a:rPr lang="en-US" altLang="en-US" sz="5400" b="1" dirty="0">
                <a:ln w="0"/>
                <a:solidFill>
                  <a:srgbClr val="003465"/>
                </a:solidFill>
              </a:rPr>
              <a:t>High Frequency of Bleeding Events</a:t>
            </a:r>
          </a:p>
        </p:txBody>
      </p:sp>
      <p:sp>
        <p:nvSpPr>
          <p:cNvPr id="131" name="Rectangle: Rounded Corners 130">
            <a:extLst>
              <a:ext uri="{FF2B5EF4-FFF2-40B4-BE49-F238E27FC236}">
                <a16:creationId xmlns:a16="http://schemas.microsoft.com/office/drawing/2014/main" id="{77649331-6AD4-26E8-C5B3-E167C4FA828D}"/>
              </a:ext>
            </a:extLst>
          </p:cNvPr>
          <p:cNvSpPr/>
          <p:nvPr/>
        </p:nvSpPr>
        <p:spPr>
          <a:xfrm>
            <a:off x="15898397" y="18735358"/>
            <a:ext cx="13864645" cy="7770037"/>
          </a:xfrm>
          <a:prstGeom prst="roundRect">
            <a:avLst>
              <a:gd name="adj" fmla="val 3808"/>
            </a:avLst>
          </a:prstGeom>
          <a:noFill/>
          <a:ln w="571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8423" tIns="448423" rIns="274320" bIns="448423" anchor="ctr">
            <a:noAutofit/>
          </a:bodyPr>
          <a:lstStyle/>
          <a:p>
            <a:pPr defTabSz="16000172">
              <a:defRPr/>
            </a:pPr>
            <a:endParaRPr lang="en-US" altLang="en-US" sz="3600">
              <a:ln w="0"/>
              <a:solidFill>
                <a:srgbClr val="18589F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AA4A1D8-5BE6-3D40-072A-F4B461D03211}"/>
              </a:ext>
            </a:extLst>
          </p:cNvPr>
          <p:cNvSpPr/>
          <p:nvPr/>
        </p:nvSpPr>
        <p:spPr>
          <a:xfrm>
            <a:off x="15958192" y="7418763"/>
            <a:ext cx="13804850" cy="5011763"/>
          </a:xfrm>
          <a:prstGeom prst="roundRect">
            <a:avLst>
              <a:gd name="adj" fmla="val 6408"/>
            </a:avLst>
          </a:prstGeom>
          <a:noFill/>
          <a:ln w="571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182880" rIns="182880" bIns="182880" anchor="ctr">
            <a:noAutofit/>
          </a:bodyPr>
          <a:lstStyle/>
          <a:p>
            <a:pPr defTabSz="16000172">
              <a:spcAft>
                <a:spcPts val="1200"/>
              </a:spcAft>
              <a:buClr>
                <a:srgbClr val="0E5DAB"/>
              </a:buClr>
              <a:defRPr/>
            </a:pPr>
            <a:endParaRPr lang="en-US" altLang="en-US" sz="4000" dirty="0">
              <a:ln w="0"/>
              <a:solidFill>
                <a:schemeClr val="tx1"/>
              </a:solidFill>
              <a:cs typeface="Arial"/>
            </a:endParaRPr>
          </a:p>
          <a:p>
            <a:pPr marL="571500" indent="-571500" defTabSz="16000172">
              <a:spcAft>
                <a:spcPts val="1200"/>
              </a:spcAft>
              <a:buClr>
                <a:srgbClr val="0E5DAB"/>
              </a:buClr>
              <a:buFont typeface="Arial" panose="020B0604020202020204" pitchFamily="34" charset="0"/>
              <a:buChar char="■"/>
              <a:defRPr/>
            </a:pPr>
            <a:endParaRPr lang="en-US" altLang="en-US" sz="1100" dirty="0">
              <a:ln w="0"/>
              <a:solidFill>
                <a:schemeClr val="tx1"/>
              </a:solidFill>
            </a:endParaRPr>
          </a:p>
          <a:p>
            <a:pPr marL="571500" indent="-571500" defTabSz="16000172">
              <a:spcAft>
                <a:spcPts val="1200"/>
              </a:spcAft>
              <a:buClr>
                <a:srgbClr val="0E5DAB"/>
              </a:buClr>
              <a:buFont typeface="Arial" panose="020B0604020202020204" pitchFamily="34" charset="0"/>
              <a:buChar char="■"/>
              <a:defRPr/>
            </a:pPr>
            <a:r>
              <a:rPr lang="en-US" altLang="en-US" sz="4000" dirty="0">
                <a:ln w="0"/>
                <a:solidFill>
                  <a:schemeClr val="tx1"/>
                </a:solidFill>
              </a:rPr>
              <a:t>Interim Analysis: 34 participants </a:t>
            </a:r>
            <a:endParaRPr lang="en-US" altLang="en-US" sz="4000" dirty="0">
              <a:ln w="0"/>
              <a:solidFill>
                <a:schemeClr val="tx1"/>
              </a:solidFill>
              <a:cs typeface="Arial"/>
            </a:endParaRPr>
          </a:p>
          <a:p>
            <a:pPr marL="571500" indent="-571500" defTabSz="16000172">
              <a:spcAft>
                <a:spcPts val="1200"/>
              </a:spcAft>
              <a:buClr>
                <a:srgbClr val="0E5DAB"/>
              </a:buClr>
              <a:buFont typeface="Arial" panose="020B0604020202020204" pitchFamily="34" charset="0"/>
              <a:buChar char="■"/>
              <a:defRPr/>
            </a:pPr>
            <a:r>
              <a:rPr lang="en-US" sz="4000" dirty="0">
                <a:ln w="0"/>
                <a:solidFill>
                  <a:schemeClr val="tx1"/>
                </a:solidFill>
                <a:ea typeface="+mn-lt"/>
                <a:cs typeface="+mn-lt"/>
              </a:rPr>
              <a:t>Demographics: 22 females (65%), 12 males (35%)</a:t>
            </a:r>
          </a:p>
          <a:p>
            <a:pPr marL="571500" indent="-571500" defTabSz="16000172">
              <a:spcAft>
                <a:spcPts val="1200"/>
              </a:spcAft>
              <a:buClr>
                <a:srgbClr val="0E5DAB"/>
              </a:buClr>
              <a:buFont typeface="Arial" panose="020B0604020202020204" pitchFamily="34" charset="0"/>
              <a:buChar char="■"/>
              <a:defRPr/>
            </a:pPr>
            <a:r>
              <a:rPr lang="en-US" sz="4000" dirty="0">
                <a:ln w="0"/>
                <a:solidFill>
                  <a:schemeClr val="tx1"/>
                </a:solidFill>
                <a:ea typeface="+mn-lt"/>
                <a:cs typeface="+mn-lt"/>
              </a:rPr>
              <a:t>Age range: 3-77 years (median: 24 years)</a:t>
            </a:r>
          </a:p>
          <a:p>
            <a:pPr marL="571500" indent="-571500" defTabSz="16000172">
              <a:spcAft>
                <a:spcPts val="1200"/>
              </a:spcAft>
              <a:buClr>
                <a:srgbClr val="0E5DAB"/>
              </a:buClr>
              <a:buFont typeface="Arial" panose="020B0604020202020204" pitchFamily="34" charset="0"/>
              <a:buChar char="■"/>
              <a:defRPr/>
            </a:pPr>
            <a:r>
              <a:rPr lang="en-US" sz="4000" dirty="0">
                <a:ln w="0"/>
                <a:solidFill>
                  <a:schemeClr val="tx1"/>
                </a:solidFill>
                <a:ea typeface="+mn-lt"/>
                <a:cs typeface="+mn-lt"/>
              </a:rPr>
              <a:t>Median follow-up duration: 85 days (range: 15–97 days)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F196647-E0B5-C8FD-AF6E-1230247A846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6094771" y="1394091"/>
            <a:ext cx="4156323" cy="164684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F9405F3-A47D-A3FD-F222-B18C9B773744}"/>
              </a:ext>
            </a:extLst>
          </p:cNvPr>
          <p:cNvSpPr txBox="1"/>
          <p:nvPr/>
        </p:nvSpPr>
        <p:spPr>
          <a:xfrm>
            <a:off x="15961613" y="12894837"/>
            <a:ext cx="13823815" cy="1021556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en-US" sz="5400" b="1" dirty="0">
                <a:ln w="0"/>
                <a:solidFill>
                  <a:srgbClr val="003466"/>
                </a:solidFill>
              </a:rPr>
              <a:t>Significant Bleeding Burden</a:t>
            </a:r>
            <a:endParaRPr lang="en-US" sz="5400" b="1" dirty="0">
              <a:solidFill>
                <a:srgbClr val="003466"/>
              </a:solidFill>
            </a:endParaRPr>
          </a:p>
        </p:txBody>
      </p:sp>
      <p:sp>
        <p:nvSpPr>
          <p:cNvPr id="3" name="Rounded Rectangle 12">
            <a:extLst>
              <a:ext uri="{FF2B5EF4-FFF2-40B4-BE49-F238E27FC236}">
                <a16:creationId xmlns:a16="http://schemas.microsoft.com/office/drawing/2014/main" id="{CD66F7B7-9D55-E7F4-04AD-217EC5369565}"/>
              </a:ext>
            </a:extLst>
          </p:cNvPr>
          <p:cNvSpPr/>
          <p:nvPr/>
        </p:nvSpPr>
        <p:spPr bwMode="auto">
          <a:xfrm>
            <a:off x="403705" y="12399000"/>
            <a:ext cx="14047142" cy="1303508"/>
          </a:xfrm>
          <a:prstGeom prst="rect">
            <a:avLst/>
          </a:prstGeom>
          <a:solidFill>
            <a:srgbClr val="003466"/>
          </a:solidFill>
          <a:ln>
            <a:solidFill>
              <a:srgbClr val="003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6000172">
              <a:defRPr/>
            </a:pPr>
            <a:r>
              <a:rPr lang="fr-CA" sz="5400" dirty="0">
                <a:solidFill>
                  <a:schemeClr val="bg1"/>
                </a:solidFill>
              </a:rPr>
              <a:t>OBJECTIVES</a:t>
            </a:r>
            <a:endParaRPr lang="en-CA" sz="54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847207-D86E-D265-863F-9FD364D2AD24}"/>
              </a:ext>
            </a:extLst>
          </p:cNvPr>
          <p:cNvSpPr txBox="1"/>
          <p:nvPr/>
        </p:nvSpPr>
        <p:spPr>
          <a:xfrm>
            <a:off x="42680712" y="31855256"/>
            <a:ext cx="7719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bg1"/>
                </a:solidFill>
              </a:rPr>
              <a:t>ISTH 2025, June 21-28, 2025 — Abstract ID #PB1594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271F8F-7658-46F3-97EC-89DEDBB147DB}"/>
              </a:ext>
            </a:extLst>
          </p:cNvPr>
          <p:cNvSpPr txBox="1"/>
          <p:nvPr/>
        </p:nvSpPr>
        <p:spPr>
          <a:xfrm>
            <a:off x="40947761" y="13747418"/>
            <a:ext cx="72251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Treated Bleed Events (n=87) </a:t>
            </a:r>
          </a:p>
          <a:p>
            <a:r>
              <a:rPr lang="en-US" sz="3600" b="1" dirty="0"/>
              <a:t>Untreated Bleed Events (n=71)</a:t>
            </a:r>
            <a:endParaRPr lang="en-US" sz="1600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4A32DF6-7203-3CF5-15E3-86CA919673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1515093"/>
              </p:ext>
            </p:extLst>
          </p:nvPr>
        </p:nvGraphicFramePr>
        <p:xfrm>
          <a:off x="31023296" y="8807529"/>
          <a:ext cx="18143456" cy="12163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USANZ Poster 2014 Templat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758CBE4C191D49952E34CDE5654089" ma:contentTypeVersion="4" ma:contentTypeDescription="Create a new document." ma:contentTypeScope="" ma:versionID="5a0ce3fa1e5c4ac93b76705ce06daed5">
  <xsd:schema xmlns:xsd="http://www.w3.org/2001/XMLSchema" xmlns:xs="http://www.w3.org/2001/XMLSchema" xmlns:p="http://schemas.microsoft.com/office/2006/metadata/properties" xmlns:ns2="37a5540b-5621-4071-bd2c-4664cb02fcbc" targetNamespace="http://schemas.microsoft.com/office/2006/metadata/properties" ma:root="true" ma:fieldsID="83f2ca5a6c411706a949471380a577b2" ns2:_="">
    <xsd:import namespace="37a5540b-5621-4071-bd2c-4664cb02fc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5540b-5621-4071-bd2c-4664cb02fc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7525F7-0215-4A98-9C11-0EFAEE1D161F}">
  <ds:schemaRefs>
    <ds:schemaRef ds:uri="77b18fdd-ceb3-4952-afe5-94ba3d57bdfb"/>
    <ds:schemaRef ds:uri="ac21ba82-4e04-45d3-a1c2-375febe1ee1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2D40172-2AD3-4AD3-BA63-3221149A60D7}">
  <ds:schemaRefs>
    <ds:schemaRef ds:uri="37a5540b-5621-4071-bd2c-4664cb02fcb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13582EF-AA7D-489A-A97C-0B6179C761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637</Words>
  <Application>Microsoft Macintosh PowerPoint</Application>
  <PresentationFormat>Custom</PresentationFormat>
  <Paragraphs>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USANZ Poster 2014 Template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Hilary Summer Markoe</cp:lastModifiedBy>
  <cp:revision>36</cp:revision>
  <dcterms:modified xsi:type="dcterms:W3CDTF">2025-05-23T15:45:03Z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0x010100A8758CBE4C191D49952E34CDE5654089</vt:lpwstr>
  </property>
  <property fmtid="{D5CDD505-2E9C-101B-9397-08002B2CF9AE}" pid="3" name="MediaServiceImageTags">
    <vt:lpwstr/>
  </property>
</Properties>
</file>