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1F_AF4D423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7" r:id="rId4"/>
  </p:sldMasterIdLst>
  <p:notesMasterIdLst>
    <p:notesMasterId r:id="rId6"/>
  </p:notesMasterIdLst>
  <p:handoutMasterIdLst>
    <p:handoutMasterId r:id="rId7"/>
  </p:handoutMasterIdLst>
  <p:sldIdLst>
    <p:sldId id="287" r:id="rId5"/>
  </p:sldIdLst>
  <p:sldSz cx="50399950" cy="32399288"/>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342" userDrawn="1">
          <p15:clr>
            <a:srgbClr val="A4A3A4"/>
          </p15:clr>
        </p15:guide>
        <p15:guide id="2" pos="20002" userDrawn="1">
          <p15:clr>
            <a:srgbClr val="A4A3A4"/>
          </p15:clr>
        </p15:guide>
        <p15:guide id="4" orient="horz" pos="1178" userDrawn="1">
          <p15:clr>
            <a:srgbClr val="A4A3A4"/>
          </p15:clr>
        </p15:guide>
        <p15:guide id="5" orient="horz" pos="827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A3E028-277D-9145-DCA6-B342E810DF0C}" name="Ella Spraggan" initials="ES" userId="S::Ella.Spraggan@ashfieldmedcomms.com::09107aa0-99b6-4b62-85e3-c5814df94a5b" providerId="AD"/>
  <p188:author id="{056C887D-BEA2-1060-76F5-F3AE1FEB6352}" name="Ashfield Medcomms " initials="ES" userId="Ashfield Medcomms " providerId="None"/>
  <p188:author id="{984D7ECF-0C7C-7FA3-F589-D762CFCE9489}" name="Ashfield" initials="AMC" userId="Ashfiel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Rebecca Fox" initials="RF" lastIdx="2" clrIdx="6">
    <p:extLst>
      <p:ext uri="{19B8F6BF-5375-455C-9EA6-DF929625EA0E}">
        <p15:presenceInfo xmlns:p15="http://schemas.microsoft.com/office/powerpoint/2012/main" userId="S::Rebecca.Fox@ashfieldhealth.com::28464159-b75f-448b-a6d4-cba8bdf00ae7" providerId="AD"/>
      </p:ext>
    </p:extLst>
  </p:cmAuthor>
  <p:cmAuthor id="1" name="Rhiannon Owen" initials="RO" lastIdx="13" clrIdx="0">
    <p:extLst>
      <p:ext uri="{19B8F6BF-5375-455C-9EA6-DF929625EA0E}">
        <p15:presenceInfo xmlns:p15="http://schemas.microsoft.com/office/powerpoint/2012/main" userId="S-1-5-21-3415842553-1114698219-1032229874-19181" providerId="AD"/>
      </p:ext>
    </p:extLst>
  </p:cmAuthor>
  <p:cmAuthor id="2" name="Becky" initials="Becky" lastIdx="9" clrIdx="1">
    <p:extLst>
      <p:ext uri="{19B8F6BF-5375-455C-9EA6-DF929625EA0E}">
        <p15:presenceInfo xmlns:p15="http://schemas.microsoft.com/office/powerpoint/2012/main" userId="Becky" providerId="None"/>
      </p:ext>
    </p:extLst>
  </p:cmAuthor>
  <p:cmAuthor id="3" name="Madeleine Wilde" initials="MW" lastIdx="8" clrIdx="2">
    <p:extLst>
      <p:ext uri="{19B8F6BF-5375-455C-9EA6-DF929625EA0E}">
        <p15:presenceInfo xmlns:p15="http://schemas.microsoft.com/office/powerpoint/2012/main" userId="S::Madeleine.Wilde@ashfieldhealth.com::013d94b0-8169-47a5-86b6-691c91552fe8" providerId="AD"/>
      </p:ext>
    </p:extLst>
  </p:cmAuthor>
  <p:cmAuthor id="4" name="Helen Miller" initials="HM" lastIdx="1" clrIdx="3">
    <p:extLst>
      <p:ext uri="{19B8F6BF-5375-455C-9EA6-DF929625EA0E}">
        <p15:presenceInfo xmlns:p15="http://schemas.microsoft.com/office/powerpoint/2012/main" userId="S::Helen.Miller@ashfieldhealth.com::1f4951c1-46d3-4216-b325-4dac00a8698d" providerId="AD"/>
      </p:ext>
    </p:extLst>
  </p:cmAuthor>
  <p:cmAuthor id="5" name="Megan Unwin" initials="MU" lastIdx="1" clrIdx="4">
    <p:extLst>
      <p:ext uri="{19B8F6BF-5375-455C-9EA6-DF929625EA0E}">
        <p15:presenceInfo xmlns:p15="http://schemas.microsoft.com/office/powerpoint/2012/main" userId="S::Megan.Unwin@ashfieldhealth.com::03e14ec6-5a6f-4b80-947a-8d71ee222372" providerId="AD"/>
      </p:ext>
    </p:extLst>
  </p:cmAuthor>
  <p:cmAuthor id="6" name="Helen Miller" initials="HM [2]" lastIdx="2" clrIdx="5">
    <p:extLst>
      <p:ext uri="{19B8F6BF-5375-455C-9EA6-DF929625EA0E}">
        <p15:presenceInfo xmlns:p15="http://schemas.microsoft.com/office/powerpoint/2012/main" userId="S::helen.miller@gcc-global.com::1f4951c1-46d3-4216-b325-4dac00a869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1CD"/>
    <a:srgbClr val="658FF7"/>
    <a:srgbClr val="7D0096"/>
    <a:srgbClr val="009964"/>
    <a:srgbClr val="CDD2E1"/>
    <a:srgbClr val="DEEDFE"/>
    <a:srgbClr val="00C07B"/>
    <a:srgbClr val="338F6F"/>
    <a:srgbClr val="CAECD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BFC80B4-9F71-4C41-AF48-AD75F4DE9765}">
  <a:tblStyle styleId="{1BFC80B4-9F71-4C41-AF48-AD75F4DE9765}"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a:tcStyle>
        <a:tcBdr/>
        <a:fill>
          <a:solidFill>
            <a:srgbClr val="CAECDD"/>
          </a:solidFill>
        </a:fill>
      </a:tcStyle>
    </a:band1H>
    <a:band2H>
      <a:tcTxStyle/>
      <a:tcStyle>
        <a:tcBdr/>
      </a:tcStyle>
    </a:band2H>
    <a:band1V>
      <a:tcTxStyle/>
      <a:tcStyle>
        <a:tcBdr/>
        <a:fill>
          <a:solidFill>
            <a:srgbClr val="CAECDD"/>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71" autoAdjust="0"/>
    <p:restoredTop sz="95465" autoAdjust="0"/>
  </p:normalViewPr>
  <p:slideViewPr>
    <p:cSldViewPr snapToGrid="0">
      <p:cViewPr varScale="1">
        <p:scale>
          <a:sx n="27" d="100"/>
          <a:sy n="27" d="100"/>
        </p:scale>
        <p:origin x="520" y="248"/>
      </p:cViewPr>
      <p:guideLst>
        <p:guide pos="31342"/>
        <p:guide pos="20002"/>
        <p:guide orient="horz" pos="1178"/>
        <p:guide orient="horz" pos="8277"/>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0"/>
    </p:cViewPr>
  </p:sorterViewPr>
  <p:notesViewPr>
    <p:cSldViewPr snapToGrid="0" showGuides="1">
      <p:cViewPr varScale="1">
        <p:scale>
          <a:sx n="70" d="100"/>
          <a:sy n="70" d="100"/>
        </p:scale>
        <p:origin x="5512" y="232"/>
      </p:cViewPr>
      <p:guideLst/>
    </p:cSldViewPr>
  </p:notes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1F_AF4D4232.xml><?xml version="1.0" encoding="utf-8"?>
<p188:cmLst xmlns:a="http://schemas.openxmlformats.org/drawingml/2006/main" xmlns:r="http://schemas.openxmlformats.org/officeDocument/2006/relationships" xmlns:p188="http://schemas.microsoft.com/office/powerpoint/2018/8/main">
  <p188:cm id="{F4F40F2A-8A09-44A7-B306-87EA5F53E0D0}" authorId="{056C887D-BEA2-1060-76F5-F3AE1FEB6352}" created="2023-04-27T15:07:20.453">
    <ac:txMkLst xmlns:ac="http://schemas.microsoft.com/office/drawing/2013/main/command">
      <pc:docMk xmlns:pc="http://schemas.microsoft.com/office/powerpoint/2013/main/command"/>
      <pc:sldMk xmlns:pc="http://schemas.microsoft.com/office/powerpoint/2013/main/command" cId="2941076018" sldId="287"/>
      <ac:spMk id="152" creationId="{E7F58249-CC88-437C-A52E-57E241D137D5}"/>
      <ac:txMk cp="0" len="1162">
        <ac:context len="1163" hash="3459614984"/>
      </ac:txMk>
    </ac:txMkLst>
    <p188:pos x="16976172" y="776788"/>
    <p188:txBody>
      <a:bodyPr/>
      <a:lstStyle/>
      <a:p>
        <a:r>
          <a:rPr lang="en-GB"/>
          <a:t>Dear authors, we have included the most recent COI information we hold for you. Please may you review and inform us of any additional disclosures to be included? Many thanks.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210182-D11A-2142-89E4-FDECB04F4B82}"/>
              </a:ext>
            </a:extLst>
          </p:cNvPr>
          <p:cNvSpPr>
            <a:spLocks noGrp="1"/>
          </p:cNvSpPr>
          <p:nvPr>
            <p:ph type="hdr" sz="quarter"/>
          </p:nvPr>
        </p:nvSpPr>
        <p:spPr>
          <a:xfrm>
            <a:off x="0" y="0"/>
            <a:ext cx="2946058" cy="497265"/>
          </a:xfrm>
          <a:prstGeom prst="rect">
            <a:avLst/>
          </a:prstGeom>
        </p:spPr>
        <p:txBody>
          <a:bodyPr vert="horz" lIns="62975" tIns="31487" rIns="62975" bIns="31487" rtlCol="0"/>
          <a:lstStyle>
            <a:lvl1pPr algn="l">
              <a:defRPr sz="800"/>
            </a:lvl1pPr>
          </a:lstStyle>
          <a:p>
            <a:endParaRPr lang="en-GB" dirty="0"/>
          </a:p>
        </p:txBody>
      </p:sp>
      <p:sp>
        <p:nvSpPr>
          <p:cNvPr id="3" name="Date Placeholder 2">
            <a:extLst>
              <a:ext uri="{FF2B5EF4-FFF2-40B4-BE49-F238E27FC236}">
                <a16:creationId xmlns:a16="http://schemas.microsoft.com/office/drawing/2014/main" id="{7D525600-8087-D546-A9B6-57E9CEEB7B1D}"/>
              </a:ext>
            </a:extLst>
          </p:cNvPr>
          <p:cNvSpPr>
            <a:spLocks noGrp="1"/>
          </p:cNvSpPr>
          <p:nvPr>
            <p:ph type="dt" sz="quarter" idx="1"/>
          </p:nvPr>
        </p:nvSpPr>
        <p:spPr>
          <a:xfrm>
            <a:off x="3850530" y="0"/>
            <a:ext cx="2946058" cy="497265"/>
          </a:xfrm>
          <a:prstGeom prst="rect">
            <a:avLst/>
          </a:prstGeom>
        </p:spPr>
        <p:txBody>
          <a:bodyPr vert="horz" lIns="62975" tIns="31487" rIns="62975" bIns="31487" rtlCol="0"/>
          <a:lstStyle>
            <a:lvl1pPr algn="r">
              <a:defRPr sz="800"/>
            </a:lvl1pPr>
          </a:lstStyle>
          <a:p>
            <a:fld id="{16C6A3BF-CAFE-5E4D-9D2B-9FEB9363CF54}" type="datetimeFigureOut">
              <a:rPr lang="en-GB" smtClean="0"/>
              <a:t>05/05/2023</a:t>
            </a:fld>
            <a:endParaRPr lang="en-GB" dirty="0"/>
          </a:p>
        </p:txBody>
      </p:sp>
      <p:sp>
        <p:nvSpPr>
          <p:cNvPr id="4" name="Footer Placeholder 3">
            <a:extLst>
              <a:ext uri="{FF2B5EF4-FFF2-40B4-BE49-F238E27FC236}">
                <a16:creationId xmlns:a16="http://schemas.microsoft.com/office/drawing/2014/main" id="{5FD05A55-8B6D-3C40-B7E0-FE65D2AFBF0D}"/>
              </a:ext>
            </a:extLst>
          </p:cNvPr>
          <p:cNvSpPr>
            <a:spLocks noGrp="1"/>
          </p:cNvSpPr>
          <p:nvPr>
            <p:ph type="ftr" sz="quarter" idx="2"/>
          </p:nvPr>
        </p:nvSpPr>
        <p:spPr>
          <a:xfrm>
            <a:off x="0" y="9429373"/>
            <a:ext cx="2946058" cy="497265"/>
          </a:xfrm>
          <a:prstGeom prst="rect">
            <a:avLst/>
          </a:prstGeom>
        </p:spPr>
        <p:txBody>
          <a:bodyPr vert="horz" lIns="62975" tIns="31487" rIns="62975" bIns="31487" rtlCol="0" anchor="b"/>
          <a:lstStyle>
            <a:lvl1pPr algn="l">
              <a:defRPr sz="800"/>
            </a:lvl1pPr>
          </a:lstStyle>
          <a:p>
            <a:endParaRPr lang="en-GB" dirty="0"/>
          </a:p>
        </p:txBody>
      </p:sp>
      <p:sp>
        <p:nvSpPr>
          <p:cNvPr id="5" name="Slide Number Placeholder 4">
            <a:extLst>
              <a:ext uri="{FF2B5EF4-FFF2-40B4-BE49-F238E27FC236}">
                <a16:creationId xmlns:a16="http://schemas.microsoft.com/office/drawing/2014/main" id="{A5CB35A5-5E8E-7342-AEB9-390F4212DF52}"/>
              </a:ext>
            </a:extLst>
          </p:cNvPr>
          <p:cNvSpPr>
            <a:spLocks noGrp="1"/>
          </p:cNvSpPr>
          <p:nvPr>
            <p:ph type="sldNum" sz="quarter" idx="3"/>
          </p:nvPr>
        </p:nvSpPr>
        <p:spPr>
          <a:xfrm>
            <a:off x="3850530" y="9429373"/>
            <a:ext cx="2946058" cy="497265"/>
          </a:xfrm>
          <a:prstGeom prst="rect">
            <a:avLst/>
          </a:prstGeom>
        </p:spPr>
        <p:txBody>
          <a:bodyPr vert="horz" lIns="62975" tIns="31487" rIns="62975" bIns="31487" rtlCol="0" anchor="b"/>
          <a:lstStyle>
            <a:lvl1pPr algn="r">
              <a:defRPr sz="800"/>
            </a:lvl1pPr>
          </a:lstStyle>
          <a:p>
            <a:fld id="{4B790B92-2C40-414C-AADC-6DC1BE42A6E0}" type="slidenum">
              <a:rPr lang="en-GB" smtClean="0"/>
              <a:t>‹#›</a:t>
            </a:fld>
            <a:endParaRPr lang="en-GB" dirty="0"/>
          </a:p>
        </p:txBody>
      </p:sp>
    </p:spTree>
    <p:extLst>
      <p:ext uri="{BB962C8B-B14F-4D97-AF65-F5344CB8AC3E}">
        <p14:creationId xmlns:p14="http://schemas.microsoft.com/office/powerpoint/2010/main" val="210223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5557" tIns="47779" rIns="95557" bIns="47779"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9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5557" tIns="47779" rIns="95557" bIns="47779"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9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793750" y="1239838"/>
            <a:ext cx="5210175" cy="33512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5"/>
            <a:ext cx="5438140" cy="3908614"/>
          </a:xfrm>
          <a:prstGeom prst="rect">
            <a:avLst/>
          </a:prstGeom>
          <a:noFill/>
          <a:ln>
            <a:noFill/>
          </a:ln>
        </p:spPr>
        <p:txBody>
          <a:bodyPr spcFirstLastPara="1" wrap="square" lIns="95557" tIns="47779" rIns="95557" bIns="47779" anchor="t" anchorCtr="0">
            <a:noAutofit/>
          </a:bodyPr>
          <a:lstStyle>
            <a:lvl1pPr marL="457200" marR="0" lvl="0"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1pPr>
            <a:lvl2pPr marL="914400" marR="0" lvl="1"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2pPr>
            <a:lvl3pPr marL="1371600" marR="0" lvl="2"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3pPr>
            <a:lvl4pPr marL="1828800" marR="0" lvl="3"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4pPr>
            <a:lvl5pPr marL="2286000" marR="0" lvl="4"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5557" tIns="47779" rIns="95557" bIns="47779"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9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5557" tIns="47779" rIns="95557" bIns="47779" anchor="b" anchorCtr="0">
            <a:noAutofit/>
          </a:bodyPr>
          <a:lstStyle/>
          <a:p>
            <a:pPr algn="r"/>
            <a:fld id="{00000000-1234-1234-1234-123412341234}" type="slidenum">
              <a:rPr lang="en-GB" sz="1200" smtClean="0">
                <a:solidFill>
                  <a:schemeClr val="dk1"/>
                </a:solidFill>
                <a:latin typeface="Calibri"/>
                <a:ea typeface="Calibri"/>
                <a:cs typeface="Calibri"/>
                <a:sym typeface="Calibri"/>
              </a:rPr>
              <a:pPr algn="r"/>
              <a:t>‹#›</a:t>
            </a:fld>
            <a:endParaRPr lang="en-GB" sz="1200"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53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1239838"/>
            <a:ext cx="5210175" cy="33512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GB" sz="1200">
                <a:solidFill>
                  <a:schemeClr val="dk1"/>
                </a:solidFill>
                <a:latin typeface="Calibri"/>
                <a:ea typeface="Calibri"/>
                <a:cs typeface="Calibri"/>
                <a:sym typeface="Calibri"/>
              </a:rPr>
              <a:pPr algn="r"/>
              <a:t>1</a:t>
            </a:fld>
            <a:endParaRPr lang="en-GB"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6219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4 Columns">
    <p:spTree>
      <p:nvGrpSpPr>
        <p:cNvPr id="1" name=""/>
        <p:cNvGrpSpPr/>
        <p:nvPr/>
      </p:nvGrpSpPr>
      <p:grpSpPr>
        <a:xfrm>
          <a:off x="0" y="0"/>
          <a:ext cx="0" cy="0"/>
          <a:chOff x="0" y="0"/>
          <a:chExt cx="0" cy="0"/>
        </a:xfrm>
      </p:grpSpPr>
      <p:sp>
        <p:nvSpPr>
          <p:cNvPr id="69" name="Text Placeholder 68">
            <a:extLst>
              <a:ext uri="{FF2B5EF4-FFF2-40B4-BE49-F238E27FC236}">
                <a16:creationId xmlns:a16="http://schemas.microsoft.com/office/drawing/2014/main" id="{FC15CE7D-2933-4736-B473-03D7ABA6A73F}"/>
              </a:ext>
            </a:extLst>
          </p:cNvPr>
          <p:cNvSpPr>
            <a:spLocks noGrp="1"/>
          </p:cNvSpPr>
          <p:nvPr>
            <p:ph type="body" sz="quarter" idx="17"/>
          </p:nvPr>
        </p:nvSpPr>
        <p:spPr>
          <a:xfrm>
            <a:off x="12935097" y="1595115"/>
            <a:ext cx="11959563" cy="2003860"/>
          </a:xfrm>
          <a:prstGeom prst="rect">
            <a:avLst/>
          </a:prstGeom>
          <a:solidFill>
            <a:schemeClr val="tx2"/>
          </a:solidFill>
        </p:spPr>
        <p:txBody>
          <a:bodyPr wrap="square" lIns="252000" tIns="504000" rIns="252000" bIns="180000">
            <a:spAutoFit/>
          </a:bodyPr>
          <a:lstStyle>
            <a:lvl1pPr marL="318341" indent="-318341">
              <a:lnSpc>
                <a:spcPct val="100000"/>
              </a:lnSpc>
              <a:spcBef>
                <a:spcPts val="0"/>
              </a:spcBef>
              <a:spcAft>
                <a:spcPts val="797"/>
              </a:spcAft>
              <a:defRPr sz="2400">
                <a:solidFill>
                  <a:schemeClr val="bg1"/>
                </a:solidFill>
              </a:defRPr>
            </a:lvl1pPr>
            <a:lvl2pPr marL="638091" indent="-319750">
              <a:lnSpc>
                <a:spcPct val="100000"/>
              </a:lnSpc>
              <a:spcBef>
                <a:spcPts val="0"/>
              </a:spcBef>
              <a:spcAft>
                <a:spcPts val="797"/>
              </a:spcAft>
              <a:buFont typeface="Arial" panose="020B0604020202020204" pitchFamily="34" charset="0"/>
              <a:buChar char="–"/>
              <a:defRPr sz="2400">
                <a:solidFill>
                  <a:schemeClr val="bg1"/>
                </a:solidFill>
              </a:defRPr>
            </a:lvl2pPr>
            <a:lvl3pPr marL="956432" indent="-318341">
              <a:lnSpc>
                <a:spcPct val="100000"/>
              </a:lnSpc>
              <a:spcBef>
                <a:spcPts val="0"/>
              </a:spcBef>
              <a:spcAft>
                <a:spcPts val="797"/>
              </a:spcAft>
              <a:defRPr sz="2400">
                <a:solidFill>
                  <a:schemeClr val="bg1"/>
                </a:solidFill>
              </a:defRPr>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a:xfrm flipH="1">
            <a:off x="526862" y="1825077"/>
            <a:ext cx="11352649" cy="2489237"/>
          </a:xfrm>
          <a:prstGeom prst="rect">
            <a:avLst/>
          </a:prstGeom>
        </p:spPr>
        <p:txBody>
          <a:bodyPr lIns="0" tIns="0" rIns="0" bIns="0" anchor="t">
            <a:noAutofit/>
          </a:bodyPr>
          <a:lstStyle>
            <a:lvl1pPr>
              <a:lnSpc>
                <a:spcPct val="100000"/>
              </a:lnSpc>
              <a:defRPr lang="en-US" sz="4800" b="1" i="0" u="none" strike="noStrike" cap="none" dirty="0">
                <a:solidFill>
                  <a:schemeClr val="bg1"/>
                </a:solidFill>
                <a:latin typeface="+mn-lt"/>
                <a:ea typeface="Arial"/>
                <a:cs typeface="Arial" panose="020B0604020202020204" pitchFamily="34" charset="0"/>
                <a:sym typeface="Arial"/>
              </a:defRPr>
            </a:lvl1pPr>
          </a:lstStyle>
          <a:p>
            <a:r>
              <a:rPr lang="en-US"/>
              <a:t>Click to edit Master title style</a:t>
            </a:r>
            <a:endParaRPr lang="en-GB" dirty="0"/>
          </a:p>
        </p:txBody>
      </p:sp>
      <p:cxnSp>
        <p:nvCxnSpPr>
          <p:cNvPr id="10" name="Straight Connector 9">
            <a:extLst>
              <a:ext uri="{FF2B5EF4-FFF2-40B4-BE49-F238E27FC236}">
                <a16:creationId xmlns:a16="http://schemas.microsoft.com/office/drawing/2014/main" id="{2B903E1A-7F18-8A4E-913F-715C1B05C7F1}"/>
              </a:ext>
            </a:extLst>
          </p:cNvPr>
          <p:cNvCxnSpPr>
            <a:cxnSpLocks/>
          </p:cNvCxnSpPr>
          <p:nvPr/>
        </p:nvCxnSpPr>
        <p:spPr>
          <a:xfrm>
            <a:off x="1022400" y="1412117"/>
            <a:ext cx="281061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4DFB53A0-E3ED-FC40-9599-D850C5E06EFD}"/>
              </a:ext>
            </a:extLst>
          </p:cNvPr>
          <p:cNvSpPr>
            <a:spLocks noGrp="1"/>
          </p:cNvSpPr>
          <p:nvPr>
            <p:ph type="body" sz="quarter" idx="13" hasCustomPrompt="1"/>
          </p:nvPr>
        </p:nvSpPr>
        <p:spPr>
          <a:xfrm>
            <a:off x="1022400" y="837972"/>
            <a:ext cx="679673" cy="367665"/>
          </a:xfrm>
          <a:prstGeom prst="rect">
            <a:avLst/>
          </a:prstGeom>
        </p:spPr>
        <p:txBody>
          <a:bodyPr wrap="none" lIns="0" tIns="0" rIns="0" bIns="0" anchor="ctr">
            <a:spAutoFit/>
          </a:bodyPr>
          <a:lstStyle>
            <a:lvl1pPr marL="0" indent="0">
              <a:lnSpc>
                <a:spcPct val="100000"/>
              </a:lnSpc>
              <a:buNone/>
              <a:defRPr lang="en-US" sz="2389" b="1" i="0" u="none" strike="noStrike" cap="none" dirty="0">
                <a:solidFill>
                  <a:schemeClr val="bg1"/>
                </a:solidFill>
                <a:latin typeface="Arial"/>
                <a:ea typeface="Arial"/>
                <a:cs typeface="Arial"/>
                <a:sym typeface="Arial"/>
              </a:defRPr>
            </a:lvl1pPr>
          </a:lstStyle>
          <a:p>
            <a:pPr lvl="0"/>
            <a:r>
              <a:rPr lang="en-GB" dirty="0"/>
              <a:t>0000</a:t>
            </a:r>
            <a:endParaRPr lang="en-US" dirty="0"/>
          </a:p>
        </p:txBody>
      </p:sp>
      <p:sp>
        <p:nvSpPr>
          <p:cNvPr id="18" name="Text Placeholder 17">
            <a:extLst>
              <a:ext uri="{FF2B5EF4-FFF2-40B4-BE49-F238E27FC236}">
                <a16:creationId xmlns:a16="http://schemas.microsoft.com/office/drawing/2014/main" id="{BD49AA3E-4FCC-484A-A6C6-F74A86436A5D}"/>
              </a:ext>
            </a:extLst>
          </p:cNvPr>
          <p:cNvSpPr>
            <a:spLocks noGrp="1"/>
          </p:cNvSpPr>
          <p:nvPr>
            <p:ph type="body" sz="quarter" idx="14"/>
          </p:nvPr>
        </p:nvSpPr>
        <p:spPr>
          <a:xfrm>
            <a:off x="526862" y="8107072"/>
            <a:ext cx="11352649" cy="1877597"/>
          </a:xfrm>
          <a:prstGeom prst="rect">
            <a:avLst/>
          </a:prstGeom>
        </p:spPr>
        <p:txBody>
          <a:bodyPr lIns="0" tIns="0" rIns="0" bIns="0">
            <a:noAutofit/>
          </a:bodyPr>
          <a:lstStyle>
            <a:lvl1pPr marL="0" indent="0">
              <a:lnSpc>
                <a:spcPct val="100000"/>
              </a:lnSpc>
              <a:spcBef>
                <a:spcPts val="0"/>
              </a:spcBef>
              <a:spcAft>
                <a:spcPts val="780"/>
              </a:spcAft>
              <a:buNone/>
              <a:defRPr sz="2800">
                <a:solidFill>
                  <a:schemeClr val="bg1"/>
                </a:solidFill>
              </a:defRPr>
            </a:lvl1pPr>
          </a:lstStyle>
          <a:p>
            <a:pPr lvl="0"/>
            <a:r>
              <a:rPr lang="en-US"/>
              <a:t>Click to edit Master text styles</a:t>
            </a:r>
          </a:p>
        </p:txBody>
      </p:sp>
      <p:sp>
        <p:nvSpPr>
          <p:cNvPr id="49" name="Text Placeholder 20">
            <a:extLst>
              <a:ext uri="{FF2B5EF4-FFF2-40B4-BE49-F238E27FC236}">
                <a16:creationId xmlns:a16="http://schemas.microsoft.com/office/drawing/2014/main" id="{857BCCA3-1211-458D-A57D-2559928D5A91}"/>
              </a:ext>
            </a:extLst>
          </p:cNvPr>
          <p:cNvSpPr>
            <a:spLocks noGrp="1"/>
          </p:cNvSpPr>
          <p:nvPr>
            <p:ph type="body" sz="quarter" idx="16"/>
          </p:nvPr>
        </p:nvSpPr>
        <p:spPr>
          <a:xfrm>
            <a:off x="526862" y="30382292"/>
            <a:ext cx="11352649" cy="1536214"/>
          </a:xfrm>
          <a:prstGeom prst="rect">
            <a:avLst/>
          </a:prstGeom>
        </p:spPr>
        <p:txBody>
          <a:bodyPr lIns="0" tIns="0" rIns="0" bIns="0" anchor="b">
            <a:noAutofit/>
          </a:bodyPr>
          <a:lstStyle>
            <a:lvl1pPr marL="0" indent="0">
              <a:buNone/>
              <a:defRPr sz="2800">
                <a:solidFill>
                  <a:schemeClr val="bg1"/>
                </a:solidFill>
              </a:defRPr>
            </a:lvl1pPr>
          </a:lstStyle>
          <a:p>
            <a:pPr lvl="0"/>
            <a:r>
              <a:rPr lang="en-US"/>
              <a:t>Click to edit Master text styles</a:t>
            </a:r>
          </a:p>
        </p:txBody>
      </p:sp>
      <p:sp>
        <p:nvSpPr>
          <p:cNvPr id="72" name="Text Placeholder 71">
            <a:extLst>
              <a:ext uri="{FF2B5EF4-FFF2-40B4-BE49-F238E27FC236}">
                <a16:creationId xmlns:a16="http://schemas.microsoft.com/office/drawing/2014/main" id="{F8FC7B3E-ACF1-4259-BD18-E9A9A03AC59C}"/>
              </a:ext>
            </a:extLst>
          </p:cNvPr>
          <p:cNvSpPr>
            <a:spLocks noGrp="1"/>
          </p:cNvSpPr>
          <p:nvPr>
            <p:ph type="body" sz="quarter" idx="18"/>
          </p:nvPr>
        </p:nvSpPr>
        <p:spPr>
          <a:xfrm>
            <a:off x="12935097" y="6843347"/>
            <a:ext cx="11959563" cy="2271730"/>
          </a:xfrm>
          <a:prstGeom prst="rect">
            <a:avLst/>
          </a:prstGeom>
          <a:solidFill>
            <a:schemeClr val="accent3">
              <a:lumMod val="20000"/>
              <a:lumOff val="80000"/>
            </a:schemeClr>
          </a:solidFill>
        </p:spPr>
        <p:txBody>
          <a:bodyPr wrap="square" lIns="252000" tIns="180000" rIns="252000" bIns="180000">
            <a:spAutoFit/>
          </a:bodyPr>
          <a:lstStyle>
            <a:lvl1pPr marL="0" indent="0">
              <a:lnSpc>
                <a:spcPct val="100000"/>
              </a:lnSpc>
              <a:spcBef>
                <a:spcPts val="0"/>
              </a:spcBef>
              <a:spcAft>
                <a:spcPts val="797"/>
              </a:spcAft>
              <a:buNone/>
              <a:defRPr sz="3200" b="1">
                <a:solidFill>
                  <a:schemeClr val="tx2"/>
                </a:solidFill>
              </a:defRPr>
            </a:lvl1pPr>
            <a:lvl2pPr marL="318341" indent="-318341">
              <a:lnSpc>
                <a:spcPct val="100000"/>
              </a:lnSpc>
              <a:spcBef>
                <a:spcPts val="0"/>
              </a:spcBef>
              <a:spcAft>
                <a:spcPts val="797"/>
              </a:spcAft>
              <a:buClr>
                <a:schemeClr val="tx2"/>
              </a:buClr>
              <a:defRPr sz="2400">
                <a:solidFill>
                  <a:schemeClr val="tx1"/>
                </a:solidFill>
              </a:defRPr>
            </a:lvl2pPr>
            <a:lvl3pPr marL="638091" indent="-319750">
              <a:lnSpc>
                <a:spcPct val="100000"/>
              </a:lnSpc>
              <a:spcBef>
                <a:spcPts val="0"/>
              </a:spcBef>
              <a:spcAft>
                <a:spcPts val="797"/>
              </a:spcAft>
              <a:buClr>
                <a:schemeClr val="tx2"/>
              </a:buClr>
              <a:buFont typeface="Arial" panose="020B0604020202020204" pitchFamily="34" charset="0"/>
              <a:buChar char="–"/>
              <a:defRPr sz="2400">
                <a:solidFill>
                  <a:schemeClr val="tx1"/>
                </a:solidFill>
              </a:defRPr>
            </a:lvl3pPr>
            <a:lvl4pPr marL="956432" indent="-318341">
              <a:lnSpc>
                <a:spcPct val="100000"/>
              </a:lnSpc>
              <a:spcBef>
                <a:spcPts val="0"/>
              </a:spcBef>
              <a:spcAft>
                <a:spcPts val="797"/>
              </a:spcAft>
              <a:buClr>
                <a:schemeClr val="tx2"/>
              </a:buClr>
              <a:defRPr sz="2400">
                <a:solidFill>
                  <a:schemeClr val="tx1"/>
                </a:solidFill>
              </a:defRPr>
            </a:lvl4pPr>
            <a:lvl5pPr marL="5585837" indent="0">
              <a:lnSpc>
                <a:spcPct val="100000"/>
              </a:lnSpc>
              <a:spcBef>
                <a:spcPts val="0"/>
              </a:spcBef>
              <a:spcAft>
                <a:spcPts val="797"/>
              </a:spcAft>
              <a:buNone/>
              <a:defRPr sz="1693"/>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3" name="Text Placeholder 71">
            <a:extLst>
              <a:ext uri="{FF2B5EF4-FFF2-40B4-BE49-F238E27FC236}">
                <a16:creationId xmlns:a16="http://schemas.microsoft.com/office/drawing/2014/main" id="{EB5CD2C3-EB5E-442E-BDAC-B5145F3A4C86}"/>
              </a:ext>
            </a:extLst>
          </p:cNvPr>
          <p:cNvSpPr>
            <a:spLocks noGrp="1"/>
          </p:cNvSpPr>
          <p:nvPr>
            <p:ph type="body" sz="quarter" idx="19"/>
          </p:nvPr>
        </p:nvSpPr>
        <p:spPr>
          <a:xfrm>
            <a:off x="25422663" y="479084"/>
            <a:ext cx="11959563" cy="2271730"/>
          </a:xfrm>
          <a:prstGeom prst="rect">
            <a:avLst/>
          </a:prstGeom>
          <a:solidFill>
            <a:schemeClr val="accent3">
              <a:lumMod val="20000"/>
              <a:lumOff val="80000"/>
            </a:schemeClr>
          </a:solidFill>
        </p:spPr>
        <p:txBody>
          <a:bodyPr lIns="252000" tIns="180000" rIns="252000" bIns="180000">
            <a:spAutoFit/>
          </a:bodyPr>
          <a:lstStyle>
            <a:lvl1pPr marL="0" indent="0">
              <a:lnSpc>
                <a:spcPct val="100000"/>
              </a:lnSpc>
              <a:spcBef>
                <a:spcPts val="0"/>
              </a:spcBef>
              <a:spcAft>
                <a:spcPts val="797"/>
              </a:spcAft>
              <a:buNone/>
              <a:defRPr sz="3200" b="1">
                <a:solidFill>
                  <a:schemeClr val="tx2"/>
                </a:solidFill>
              </a:defRPr>
            </a:lvl1pPr>
            <a:lvl2pPr marL="318341" indent="-318341">
              <a:lnSpc>
                <a:spcPct val="100000"/>
              </a:lnSpc>
              <a:spcBef>
                <a:spcPts val="0"/>
              </a:spcBef>
              <a:spcAft>
                <a:spcPts val="797"/>
              </a:spcAft>
              <a:buClr>
                <a:schemeClr val="tx2"/>
              </a:buClr>
              <a:defRPr sz="2400">
                <a:solidFill>
                  <a:schemeClr val="tx1"/>
                </a:solidFill>
              </a:defRPr>
            </a:lvl2pPr>
            <a:lvl3pPr marL="638091" indent="-319750">
              <a:lnSpc>
                <a:spcPct val="100000"/>
              </a:lnSpc>
              <a:spcBef>
                <a:spcPts val="0"/>
              </a:spcBef>
              <a:spcAft>
                <a:spcPts val="797"/>
              </a:spcAft>
              <a:buClr>
                <a:schemeClr val="tx2"/>
              </a:buClr>
              <a:buFont typeface="Arial" panose="020B0604020202020204" pitchFamily="34" charset="0"/>
              <a:buChar char="–"/>
              <a:defRPr sz="2400">
                <a:solidFill>
                  <a:schemeClr val="tx1"/>
                </a:solidFill>
              </a:defRPr>
            </a:lvl3pPr>
            <a:lvl4pPr marL="956432" indent="-318341">
              <a:lnSpc>
                <a:spcPct val="100000"/>
              </a:lnSpc>
              <a:spcBef>
                <a:spcPts val="0"/>
              </a:spcBef>
              <a:spcAft>
                <a:spcPts val="797"/>
              </a:spcAft>
              <a:buClr>
                <a:schemeClr val="tx2"/>
              </a:buClr>
              <a:defRPr sz="2400">
                <a:solidFill>
                  <a:schemeClr val="tx1"/>
                </a:solidFill>
              </a:defRPr>
            </a:lvl4pPr>
            <a:lvl5pPr marL="5585837" indent="0">
              <a:lnSpc>
                <a:spcPct val="100000"/>
              </a:lnSpc>
              <a:spcBef>
                <a:spcPts val="0"/>
              </a:spcBef>
              <a:spcAft>
                <a:spcPts val="797"/>
              </a:spcAft>
              <a:buNone/>
              <a:defRPr sz="1693"/>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4" name="Text Placeholder 71">
            <a:extLst>
              <a:ext uri="{FF2B5EF4-FFF2-40B4-BE49-F238E27FC236}">
                <a16:creationId xmlns:a16="http://schemas.microsoft.com/office/drawing/2014/main" id="{A8A750AD-01B8-4604-BDCA-5B532DA843B7}"/>
              </a:ext>
            </a:extLst>
          </p:cNvPr>
          <p:cNvSpPr>
            <a:spLocks noGrp="1"/>
          </p:cNvSpPr>
          <p:nvPr>
            <p:ph type="body" sz="quarter" idx="20"/>
          </p:nvPr>
        </p:nvSpPr>
        <p:spPr>
          <a:xfrm>
            <a:off x="37910225" y="479084"/>
            <a:ext cx="11959563" cy="2271730"/>
          </a:xfrm>
          <a:prstGeom prst="rect">
            <a:avLst/>
          </a:prstGeom>
          <a:solidFill>
            <a:schemeClr val="accent3">
              <a:lumMod val="20000"/>
              <a:lumOff val="80000"/>
            </a:schemeClr>
          </a:solidFill>
        </p:spPr>
        <p:txBody>
          <a:bodyPr wrap="square" lIns="252000" tIns="180000" rIns="252000" bIns="180000">
            <a:spAutoFit/>
          </a:bodyPr>
          <a:lstStyle>
            <a:lvl1pPr marL="0" indent="0">
              <a:lnSpc>
                <a:spcPct val="100000"/>
              </a:lnSpc>
              <a:spcBef>
                <a:spcPts val="0"/>
              </a:spcBef>
              <a:spcAft>
                <a:spcPts val="797"/>
              </a:spcAft>
              <a:buNone/>
              <a:defRPr sz="3200" b="1">
                <a:solidFill>
                  <a:schemeClr val="tx2"/>
                </a:solidFill>
              </a:defRPr>
            </a:lvl1pPr>
            <a:lvl2pPr marL="318341" indent="-318341">
              <a:lnSpc>
                <a:spcPct val="100000"/>
              </a:lnSpc>
              <a:spcBef>
                <a:spcPts val="0"/>
              </a:spcBef>
              <a:spcAft>
                <a:spcPts val="797"/>
              </a:spcAft>
              <a:buClr>
                <a:schemeClr val="tx2"/>
              </a:buClr>
              <a:defRPr sz="2400">
                <a:solidFill>
                  <a:schemeClr val="tx1"/>
                </a:solidFill>
              </a:defRPr>
            </a:lvl2pPr>
            <a:lvl3pPr marL="638091" indent="-319750">
              <a:lnSpc>
                <a:spcPct val="100000"/>
              </a:lnSpc>
              <a:spcBef>
                <a:spcPts val="0"/>
              </a:spcBef>
              <a:spcAft>
                <a:spcPts val="797"/>
              </a:spcAft>
              <a:buClr>
                <a:schemeClr val="tx2"/>
              </a:buClr>
              <a:buFont typeface="Arial" panose="020B0604020202020204" pitchFamily="34" charset="0"/>
              <a:buChar char="–"/>
              <a:defRPr sz="2400">
                <a:solidFill>
                  <a:schemeClr val="tx1"/>
                </a:solidFill>
              </a:defRPr>
            </a:lvl3pPr>
            <a:lvl4pPr marL="956432" indent="-318341">
              <a:lnSpc>
                <a:spcPct val="100000"/>
              </a:lnSpc>
              <a:spcBef>
                <a:spcPts val="0"/>
              </a:spcBef>
              <a:spcAft>
                <a:spcPts val="797"/>
              </a:spcAft>
              <a:buClr>
                <a:schemeClr val="tx2"/>
              </a:buClr>
              <a:defRPr sz="2400">
                <a:solidFill>
                  <a:schemeClr val="tx1"/>
                </a:solidFill>
              </a:defRPr>
            </a:lvl4pPr>
            <a:lvl5pPr marL="5585837" indent="0">
              <a:lnSpc>
                <a:spcPct val="100000"/>
              </a:lnSpc>
              <a:spcBef>
                <a:spcPts val="0"/>
              </a:spcBef>
              <a:spcAft>
                <a:spcPts val="797"/>
              </a:spcAft>
              <a:buNone/>
              <a:defRPr sz="1693"/>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Rectangle 11">
            <a:extLst>
              <a:ext uri="{FF2B5EF4-FFF2-40B4-BE49-F238E27FC236}">
                <a16:creationId xmlns:a16="http://schemas.microsoft.com/office/drawing/2014/main" id="{CD727E46-1C85-4817-BDAB-217D9A719DC4}"/>
              </a:ext>
            </a:extLst>
          </p:cNvPr>
          <p:cNvSpPr/>
          <p:nvPr/>
        </p:nvSpPr>
        <p:spPr>
          <a:xfrm>
            <a:off x="12935045" y="29514350"/>
            <a:ext cx="30084285" cy="28849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36912" tIns="236912" rIns="169224" rtlCol="0" anchor="t"/>
          <a:lstStyle/>
          <a:p>
            <a:pPr defTabSz="2221336">
              <a:lnSpc>
                <a:spcPct val="100000"/>
              </a:lnSpc>
              <a:buClrTx/>
            </a:pPr>
            <a:endParaRPr lang="en-GB" sz="2185" kern="1200" dirty="0">
              <a:solidFill>
                <a:schemeClr val="tx1"/>
              </a:solidFill>
              <a:latin typeface="+mj-lt"/>
              <a:cs typeface="Arial" panose="020B0604020202020204" pitchFamily="34" charset="0"/>
            </a:endParaRPr>
          </a:p>
        </p:txBody>
      </p:sp>
      <p:sp>
        <p:nvSpPr>
          <p:cNvPr id="13" name="Rectangle 12">
            <a:extLst>
              <a:ext uri="{FF2B5EF4-FFF2-40B4-BE49-F238E27FC236}">
                <a16:creationId xmlns:a16="http://schemas.microsoft.com/office/drawing/2014/main" id="{BC6EEA48-F16C-4B8F-BDE1-522B495EF387}"/>
              </a:ext>
            </a:extLst>
          </p:cNvPr>
          <p:cNvSpPr/>
          <p:nvPr/>
        </p:nvSpPr>
        <p:spPr>
          <a:xfrm>
            <a:off x="43423367" y="29514350"/>
            <a:ext cx="6976582" cy="28849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36912" tIns="236912" rIns="169224" rtlCol="0" anchor="t"/>
          <a:lstStyle/>
          <a:p>
            <a:pPr defTabSz="2221336">
              <a:lnSpc>
                <a:spcPct val="100000"/>
              </a:lnSpc>
              <a:buClrTx/>
            </a:pPr>
            <a:endParaRPr lang="en-GB" sz="2185" kern="1200" dirty="0">
              <a:solidFill>
                <a:schemeClr val="tx1"/>
              </a:solidFill>
              <a:latin typeface="+mj-lt"/>
              <a:cs typeface="Arial" panose="020B0604020202020204" pitchFamily="34" charset="0"/>
            </a:endParaRPr>
          </a:p>
        </p:txBody>
      </p:sp>
      <p:sp>
        <p:nvSpPr>
          <p:cNvPr id="17" name="TextBox 16">
            <a:extLst>
              <a:ext uri="{FF2B5EF4-FFF2-40B4-BE49-F238E27FC236}">
                <a16:creationId xmlns:a16="http://schemas.microsoft.com/office/drawing/2014/main" id="{4C3A6B2B-51F9-47CA-8ACC-FB868583B57F}"/>
              </a:ext>
            </a:extLst>
          </p:cNvPr>
          <p:cNvSpPr txBox="1"/>
          <p:nvPr/>
        </p:nvSpPr>
        <p:spPr>
          <a:xfrm>
            <a:off x="12935046" y="28981554"/>
            <a:ext cx="36935912" cy="514738"/>
          </a:xfrm>
          <a:prstGeom prst="rect">
            <a:avLst/>
          </a:prstGeom>
          <a:noFill/>
        </p:spPr>
        <p:txBody>
          <a:bodyPr wrap="square" tIns="72000" bIns="72000" anchor="ctr" anchorCtr="0">
            <a:spAutoFit/>
          </a:bodyPr>
          <a:lstStyle/>
          <a:p>
            <a:pPr algn="ctr"/>
            <a:r>
              <a:rPr lang="en-GB" sz="2400" b="1" dirty="0">
                <a:effectLst/>
                <a:latin typeface="+mj-lt"/>
                <a:ea typeface="Yu Mincho" panose="02020400000000000000" pitchFamily="18" charset="-128"/>
                <a:cs typeface="Times New Roman" panose="02020603050405020304" pitchFamily="18" charset="0"/>
              </a:rPr>
              <a:t>Presented at the 2022 American Society of Hematology Annual Meeting </a:t>
            </a:r>
            <a:r>
              <a:rPr lang="en-GB" sz="2400" b="1" dirty="0">
                <a:effectLst/>
                <a:latin typeface="+mj-lt"/>
                <a:ea typeface="Yu Mincho" panose="02020400000000000000" pitchFamily="18" charset="-128"/>
              </a:rPr>
              <a:t>│</a:t>
            </a:r>
            <a:r>
              <a:rPr lang="en-GB" sz="2400" b="1" dirty="0">
                <a:effectLst/>
                <a:latin typeface="+mj-lt"/>
                <a:ea typeface="Yu Mincho" panose="02020400000000000000" pitchFamily="18" charset="-128"/>
                <a:cs typeface="Times New Roman" panose="02020603050405020304" pitchFamily="18" charset="0"/>
              </a:rPr>
              <a:t> December 10</a:t>
            </a:r>
            <a:r>
              <a:rPr lang="en-GB" sz="2400" b="1" dirty="0">
                <a:effectLst/>
                <a:latin typeface="+mj-lt"/>
                <a:ea typeface="Yu Mincho" panose="02020400000000000000" pitchFamily="18" charset="-128"/>
              </a:rPr>
              <a:t>–</a:t>
            </a:r>
            <a:r>
              <a:rPr lang="en-GB" sz="2400" b="1" dirty="0">
                <a:effectLst/>
                <a:latin typeface="+mj-lt"/>
                <a:ea typeface="Yu Mincho" panose="02020400000000000000" pitchFamily="18" charset="-128"/>
                <a:cs typeface="Times New Roman" panose="02020603050405020304" pitchFamily="18" charset="0"/>
              </a:rPr>
              <a:t>13, 2022</a:t>
            </a:r>
            <a:endParaRPr lang="en-GB" sz="2400" b="1" dirty="0">
              <a:latin typeface="+mj-lt"/>
            </a:endParaRPr>
          </a:p>
        </p:txBody>
      </p:sp>
    </p:spTree>
    <p:extLst>
      <p:ext uri="{BB962C8B-B14F-4D97-AF65-F5344CB8AC3E}">
        <p14:creationId xmlns:p14="http://schemas.microsoft.com/office/powerpoint/2010/main" val="1430350247"/>
      </p:ext>
    </p:extLst>
  </p:cSld>
  <p:clrMapOvr>
    <a:masterClrMapping/>
  </p:clrMapOvr>
  <p:extLst>
    <p:ext uri="{DCECCB84-F9BA-43D5-87BE-67443E8EF086}">
      <p15:sldGuideLst xmlns:p15="http://schemas.microsoft.com/office/powerpoint/2012/main">
        <p15:guide id="1" orient="horz" pos="18590">
          <p15:clr>
            <a:srgbClr val="FBAE40"/>
          </p15:clr>
        </p15:guide>
        <p15:guide id="2" orient="horz" pos="20106">
          <p15:clr>
            <a:srgbClr val="FBAE40"/>
          </p15:clr>
        </p15:guide>
        <p15:guide id="3" orient="horz" pos="302">
          <p15:clr>
            <a:srgbClr val="FBAE40"/>
          </p15:clr>
        </p15:guide>
        <p15:guide id="4" pos="15681">
          <p15:clr>
            <a:srgbClr val="FBAE40"/>
          </p15:clr>
        </p15:guide>
        <p15:guide id="5" pos="16016">
          <p15:clr>
            <a:srgbClr val="FBAE40"/>
          </p15:clr>
        </p15:guide>
        <p15:guide id="8" pos="31415">
          <p15:clr>
            <a:srgbClr val="FBAE40"/>
          </p15:clr>
        </p15:guide>
        <p15:guide id="9" pos="7484">
          <p15:clr>
            <a:srgbClr val="FBAE40"/>
          </p15:clr>
        </p15:guide>
        <p15:guide id="10" pos="8148">
          <p15:clr>
            <a:srgbClr val="FBAE40"/>
          </p15:clr>
        </p15:guide>
        <p15:guide id="11" pos="332">
          <p15:clr>
            <a:srgbClr val="FBAE40"/>
          </p15:clr>
        </p15:guide>
        <p15:guide id="12" pos="7816">
          <p15:clr>
            <a:srgbClr val="FBAE40"/>
          </p15:clr>
        </p15:guide>
        <p15:guide id="13" orient="horz" pos="18240">
          <p15:clr>
            <a:srgbClr val="FBAE40"/>
          </p15:clr>
        </p15:guide>
        <p15:guide id="14" pos="23548">
          <p15:clr>
            <a:srgbClr val="FBAE40"/>
          </p15:clr>
        </p15:guide>
        <p15:guide id="15" pos="238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3 Columns">
    <p:spTree>
      <p:nvGrpSpPr>
        <p:cNvPr id="1" name=""/>
        <p:cNvGrpSpPr/>
        <p:nvPr/>
      </p:nvGrpSpPr>
      <p:grpSpPr>
        <a:xfrm>
          <a:off x="0" y="0"/>
          <a:ext cx="0" cy="0"/>
          <a:chOff x="0" y="0"/>
          <a:chExt cx="0" cy="0"/>
        </a:xfrm>
      </p:grpSpPr>
      <p:sp>
        <p:nvSpPr>
          <p:cNvPr id="69" name="Text Placeholder 68">
            <a:extLst>
              <a:ext uri="{FF2B5EF4-FFF2-40B4-BE49-F238E27FC236}">
                <a16:creationId xmlns:a16="http://schemas.microsoft.com/office/drawing/2014/main" id="{FC15CE7D-2933-4736-B473-03D7ABA6A73F}"/>
              </a:ext>
            </a:extLst>
          </p:cNvPr>
          <p:cNvSpPr>
            <a:spLocks noGrp="1"/>
          </p:cNvSpPr>
          <p:nvPr>
            <p:ph type="body" sz="quarter" idx="17"/>
          </p:nvPr>
        </p:nvSpPr>
        <p:spPr>
          <a:xfrm>
            <a:off x="12935097" y="1595115"/>
            <a:ext cx="18204345" cy="2003860"/>
          </a:xfrm>
          <a:prstGeom prst="rect">
            <a:avLst/>
          </a:prstGeom>
          <a:solidFill>
            <a:schemeClr val="tx2"/>
          </a:solidFill>
        </p:spPr>
        <p:txBody>
          <a:bodyPr wrap="square" lIns="252000" tIns="504000" rIns="252000" bIns="180000">
            <a:spAutoFit/>
          </a:bodyPr>
          <a:lstStyle>
            <a:lvl1pPr marL="318341" indent="-318341">
              <a:lnSpc>
                <a:spcPct val="100000"/>
              </a:lnSpc>
              <a:spcBef>
                <a:spcPts val="0"/>
              </a:spcBef>
              <a:spcAft>
                <a:spcPts val="797"/>
              </a:spcAft>
              <a:defRPr sz="2400">
                <a:solidFill>
                  <a:schemeClr val="bg1"/>
                </a:solidFill>
              </a:defRPr>
            </a:lvl1pPr>
            <a:lvl2pPr marL="638091" indent="-319750">
              <a:lnSpc>
                <a:spcPct val="100000"/>
              </a:lnSpc>
              <a:spcBef>
                <a:spcPts val="0"/>
              </a:spcBef>
              <a:spcAft>
                <a:spcPts val="797"/>
              </a:spcAft>
              <a:buFont typeface="Arial" panose="020B0604020202020204" pitchFamily="34" charset="0"/>
              <a:buChar char="–"/>
              <a:defRPr sz="2400">
                <a:solidFill>
                  <a:schemeClr val="bg1"/>
                </a:solidFill>
              </a:defRPr>
            </a:lvl2pPr>
            <a:lvl3pPr marL="956432" indent="-318341">
              <a:lnSpc>
                <a:spcPct val="100000"/>
              </a:lnSpc>
              <a:spcBef>
                <a:spcPts val="0"/>
              </a:spcBef>
              <a:spcAft>
                <a:spcPts val="797"/>
              </a:spcAft>
              <a:defRPr sz="2400">
                <a:solidFill>
                  <a:schemeClr val="bg1"/>
                </a:solidFill>
              </a:defRPr>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a:xfrm flipH="1">
            <a:off x="526862" y="1825077"/>
            <a:ext cx="11352649" cy="2489237"/>
          </a:xfrm>
          <a:prstGeom prst="rect">
            <a:avLst/>
          </a:prstGeom>
        </p:spPr>
        <p:txBody>
          <a:bodyPr lIns="0" tIns="0" rIns="0" bIns="0" anchor="t">
            <a:noAutofit/>
          </a:bodyPr>
          <a:lstStyle>
            <a:lvl1pPr>
              <a:lnSpc>
                <a:spcPct val="100000"/>
              </a:lnSpc>
              <a:defRPr lang="en-US" sz="4800" b="1" i="0" u="none" strike="noStrike" cap="none" dirty="0">
                <a:solidFill>
                  <a:schemeClr val="bg1"/>
                </a:solidFill>
                <a:latin typeface="+mn-lt"/>
                <a:ea typeface="Arial"/>
                <a:cs typeface="Arial" panose="020B0604020202020204" pitchFamily="34" charset="0"/>
                <a:sym typeface="Arial"/>
              </a:defRPr>
            </a:lvl1pPr>
          </a:lstStyle>
          <a:p>
            <a:r>
              <a:rPr lang="en-US"/>
              <a:t>Click to edit Master title style</a:t>
            </a:r>
            <a:endParaRPr lang="en-GB" dirty="0"/>
          </a:p>
        </p:txBody>
      </p:sp>
      <p:cxnSp>
        <p:nvCxnSpPr>
          <p:cNvPr id="10" name="Straight Connector 9">
            <a:extLst>
              <a:ext uri="{FF2B5EF4-FFF2-40B4-BE49-F238E27FC236}">
                <a16:creationId xmlns:a16="http://schemas.microsoft.com/office/drawing/2014/main" id="{2B903E1A-7F18-8A4E-913F-715C1B05C7F1}"/>
              </a:ext>
            </a:extLst>
          </p:cNvPr>
          <p:cNvCxnSpPr>
            <a:cxnSpLocks/>
          </p:cNvCxnSpPr>
          <p:nvPr/>
        </p:nvCxnSpPr>
        <p:spPr>
          <a:xfrm>
            <a:off x="1022400" y="1091277"/>
            <a:ext cx="281061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4DFB53A0-E3ED-FC40-9599-D850C5E06EFD}"/>
              </a:ext>
            </a:extLst>
          </p:cNvPr>
          <p:cNvSpPr>
            <a:spLocks noGrp="1"/>
          </p:cNvSpPr>
          <p:nvPr>
            <p:ph type="body" sz="quarter" idx="13" hasCustomPrompt="1"/>
          </p:nvPr>
        </p:nvSpPr>
        <p:spPr>
          <a:xfrm>
            <a:off x="1008128" y="491981"/>
            <a:ext cx="679673" cy="367665"/>
          </a:xfrm>
          <a:prstGeom prst="rect">
            <a:avLst/>
          </a:prstGeom>
        </p:spPr>
        <p:txBody>
          <a:bodyPr wrap="none" lIns="0" tIns="0" rIns="0" bIns="0" anchor="ctr">
            <a:spAutoFit/>
          </a:bodyPr>
          <a:lstStyle>
            <a:lvl1pPr marL="0" indent="0">
              <a:lnSpc>
                <a:spcPct val="100000"/>
              </a:lnSpc>
              <a:buNone/>
              <a:defRPr lang="en-US" sz="2389" b="1" i="0" u="none" strike="noStrike" cap="none" dirty="0">
                <a:solidFill>
                  <a:schemeClr val="bg1"/>
                </a:solidFill>
                <a:latin typeface="Arial"/>
                <a:ea typeface="Arial"/>
                <a:cs typeface="Arial"/>
                <a:sym typeface="Arial"/>
              </a:defRPr>
            </a:lvl1pPr>
          </a:lstStyle>
          <a:p>
            <a:pPr lvl="0"/>
            <a:r>
              <a:rPr lang="en-GB" dirty="0"/>
              <a:t>0000</a:t>
            </a:r>
            <a:endParaRPr lang="en-US" dirty="0"/>
          </a:p>
        </p:txBody>
      </p:sp>
      <p:sp>
        <p:nvSpPr>
          <p:cNvPr id="18" name="Text Placeholder 17">
            <a:extLst>
              <a:ext uri="{FF2B5EF4-FFF2-40B4-BE49-F238E27FC236}">
                <a16:creationId xmlns:a16="http://schemas.microsoft.com/office/drawing/2014/main" id="{BD49AA3E-4FCC-484A-A6C6-F74A86436A5D}"/>
              </a:ext>
            </a:extLst>
          </p:cNvPr>
          <p:cNvSpPr>
            <a:spLocks noGrp="1"/>
          </p:cNvSpPr>
          <p:nvPr>
            <p:ph type="body" sz="quarter" idx="14"/>
          </p:nvPr>
        </p:nvSpPr>
        <p:spPr>
          <a:xfrm>
            <a:off x="526862" y="8107072"/>
            <a:ext cx="11352649" cy="1877597"/>
          </a:xfrm>
          <a:prstGeom prst="rect">
            <a:avLst/>
          </a:prstGeom>
        </p:spPr>
        <p:txBody>
          <a:bodyPr lIns="0" tIns="0" rIns="0" bIns="0">
            <a:noAutofit/>
          </a:bodyPr>
          <a:lstStyle>
            <a:lvl1pPr marL="0" indent="0">
              <a:lnSpc>
                <a:spcPct val="100000"/>
              </a:lnSpc>
              <a:spcBef>
                <a:spcPts val="0"/>
              </a:spcBef>
              <a:spcAft>
                <a:spcPts val="780"/>
              </a:spcAft>
              <a:buNone/>
              <a:defRPr sz="2800">
                <a:solidFill>
                  <a:schemeClr val="bg1"/>
                </a:solidFill>
              </a:defRPr>
            </a:lvl1pPr>
          </a:lstStyle>
          <a:p>
            <a:pPr lvl="0"/>
            <a:r>
              <a:rPr lang="en-US"/>
              <a:t>Click to edit Master text styles</a:t>
            </a:r>
          </a:p>
        </p:txBody>
      </p:sp>
      <p:sp>
        <p:nvSpPr>
          <p:cNvPr id="49" name="Text Placeholder 20">
            <a:extLst>
              <a:ext uri="{FF2B5EF4-FFF2-40B4-BE49-F238E27FC236}">
                <a16:creationId xmlns:a16="http://schemas.microsoft.com/office/drawing/2014/main" id="{857BCCA3-1211-458D-A57D-2559928D5A91}"/>
              </a:ext>
            </a:extLst>
          </p:cNvPr>
          <p:cNvSpPr>
            <a:spLocks noGrp="1"/>
          </p:cNvSpPr>
          <p:nvPr>
            <p:ph type="body" sz="quarter" idx="16"/>
          </p:nvPr>
        </p:nvSpPr>
        <p:spPr>
          <a:xfrm>
            <a:off x="526862" y="30382292"/>
            <a:ext cx="11352649" cy="1536214"/>
          </a:xfrm>
          <a:prstGeom prst="rect">
            <a:avLst/>
          </a:prstGeom>
        </p:spPr>
        <p:txBody>
          <a:bodyPr lIns="0" tIns="0" rIns="0" bIns="0" anchor="b">
            <a:noAutofit/>
          </a:bodyPr>
          <a:lstStyle>
            <a:lvl1pPr marL="0" indent="0">
              <a:buNone/>
              <a:defRPr sz="2800">
                <a:solidFill>
                  <a:schemeClr val="bg1"/>
                </a:solidFill>
              </a:defRPr>
            </a:lvl1pPr>
          </a:lstStyle>
          <a:p>
            <a:pPr lvl="0"/>
            <a:r>
              <a:rPr lang="en-US"/>
              <a:t>Click to edit Master text styles</a:t>
            </a:r>
          </a:p>
        </p:txBody>
      </p:sp>
      <p:sp>
        <p:nvSpPr>
          <p:cNvPr id="72" name="Text Placeholder 71">
            <a:extLst>
              <a:ext uri="{FF2B5EF4-FFF2-40B4-BE49-F238E27FC236}">
                <a16:creationId xmlns:a16="http://schemas.microsoft.com/office/drawing/2014/main" id="{F8FC7B3E-ACF1-4259-BD18-E9A9A03AC59C}"/>
              </a:ext>
            </a:extLst>
          </p:cNvPr>
          <p:cNvSpPr>
            <a:spLocks noGrp="1"/>
          </p:cNvSpPr>
          <p:nvPr>
            <p:ph type="body" sz="quarter" idx="18"/>
          </p:nvPr>
        </p:nvSpPr>
        <p:spPr>
          <a:xfrm>
            <a:off x="12935097" y="6843347"/>
            <a:ext cx="18204345" cy="2271730"/>
          </a:xfrm>
          <a:prstGeom prst="rect">
            <a:avLst/>
          </a:prstGeom>
          <a:solidFill>
            <a:schemeClr val="accent3">
              <a:lumMod val="20000"/>
              <a:lumOff val="80000"/>
            </a:schemeClr>
          </a:solidFill>
        </p:spPr>
        <p:txBody>
          <a:bodyPr wrap="square" lIns="252000" tIns="180000" rIns="252000" bIns="180000">
            <a:spAutoFit/>
          </a:bodyPr>
          <a:lstStyle>
            <a:lvl1pPr marL="0" indent="0">
              <a:lnSpc>
                <a:spcPct val="100000"/>
              </a:lnSpc>
              <a:spcBef>
                <a:spcPts val="0"/>
              </a:spcBef>
              <a:spcAft>
                <a:spcPts val="797"/>
              </a:spcAft>
              <a:buNone/>
              <a:defRPr sz="3200" b="1">
                <a:solidFill>
                  <a:schemeClr val="tx2"/>
                </a:solidFill>
              </a:defRPr>
            </a:lvl1pPr>
            <a:lvl2pPr marL="318341" indent="-318341">
              <a:lnSpc>
                <a:spcPct val="100000"/>
              </a:lnSpc>
              <a:spcBef>
                <a:spcPts val="0"/>
              </a:spcBef>
              <a:spcAft>
                <a:spcPts val="797"/>
              </a:spcAft>
              <a:buClr>
                <a:schemeClr val="tx2"/>
              </a:buClr>
              <a:defRPr sz="2400">
                <a:solidFill>
                  <a:schemeClr val="tx1"/>
                </a:solidFill>
              </a:defRPr>
            </a:lvl2pPr>
            <a:lvl3pPr marL="638091" indent="-319750">
              <a:lnSpc>
                <a:spcPct val="100000"/>
              </a:lnSpc>
              <a:spcBef>
                <a:spcPts val="0"/>
              </a:spcBef>
              <a:spcAft>
                <a:spcPts val="797"/>
              </a:spcAft>
              <a:buClr>
                <a:schemeClr val="tx2"/>
              </a:buClr>
              <a:buFont typeface="Arial" panose="020B0604020202020204" pitchFamily="34" charset="0"/>
              <a:buChar char="–"/>
              <a:defRPr sz="2400">
                <a:solidFill>
                  <a:schemeClr val="tx1"/>
                </a:solidFill>
              </a:defRPr>
            </a:lvl3pPr>
            <a:lvl4pPr marL="956432" indent="-318341">
              <a:lnSpc>
                <a:spcPct val="100000"/>
              </a:lnSpc>
              <a:spcBef>
                <a:spcPts val="0"/>
              </a:spcBef>
              <a:spcAft>
                <a:spcPts val="797"/>
              </a:spcAft>
              <a:buClr>
                <a:schemeClr val="tx2"/>
              </a:buClr>
              <a:defRPr sz="2400">
                <a:solidFill>
                  <a:schemeClr val="tx1"/>
                </a:solidFill>
              </a:defRPr>
            </a:lvl4pPr>
            <a:lvl5pPr marL="5585837" indent="0">
              <a:lnSpc>
                <a:spcPct val="100000"/>
              </a:lnSpc>
              <a:spcBef>
                <a:spcPts val="0"/>
              </a:spcBef>
              <a:spcAft>
                <a:spcPts val="797"/>
              </a:spcAft>
              <a:buNone/>
              <a:defRPr sz="1693"/>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4" name="Text Placeholder 71">
            <a:extLst>
              <a:ext uri="{FF2B5EF4-FFF2-40B4-BE49-F238E27FC236}">
                <a16:creationId xmlns:a16="http://schemas.microsoft.com/office/drawing/2014/main" id="{A8A750AD-01B8-4604-BDCA-5B532DA843B7}"/>
              </a:ext>
            </a:extLst>
          </p:cNvPr>
          <p:cNvSpPr>
            <a:spLocks noGrp="1"/>
          </p:cNvSpPr>
          <p:nvPr>
            <p:ph type="body" sz="quarter" idx="20"/>
          </p:nvPr>
        </p:nvSpPr>
        <p:spPr>
          <a:xfrm>
            <a:off x="31668433" y="479084"/>
            <a:ext cx="18201356" cy="2147081"/>
          </a:xfrm>
          <a:prstGeom prst="rect">
            <a:avLst/>
          </a:prstGeom>
          <a:solidFill>
            <a:schemeClr val="accent3">
              <a:lumMod val="20000"/>
              <a:lumOff val="80000"/>
            </a:schemeClr>
          </a:solidFill>
        </p:spPr>
        <p:txBody>
          <a:bodyPr wrap="square" lIns="252000" tIns="180000" rIns="252000" bIns="180000">
            <a:spAutoFit/>
          </a:bodyPr>
          <a:lstStyle>
            <a:lvl1pPr marL="0" indent="0">
              <a:lnSpc>
                <a:spcPct val="100000"/>
              </a:lnSpc>
              <a:spcBef>
                <a:spcPts val="0"/>
              </a:spcBef>
              <a:spcAft>
                <a:spcPts val="797"/>
              </a:spcAft>
              <a:buNone/>
              <a:defRPr sz="3200" b="1">
                <a:solidFill>
                  <a:schemeClr val="tx2"/>
                </a:solidFill>
              </a:defRPr>
            </a:lvl1pPr>
            <a:lvl2pPr marL="318341" indent="-318341">
              <a:lnSpc>
                <a:spcPct val="100000"/>
              </a:lnSpc>
              <a:spcBef>
                <a:spcPts val="0"/>
              </a:spcBef>
              <a:spcAft>
                <a:spcPts val="797"/>
              </a:spcAft>
              <a:buClr>
                <a:schemeClr val="tx2"/>
              </a:buClr>
              <a:defRPr sz="2130">
                <a:solidFill>
                  <a:schemeClr val="tx1"/>
                </a:solidFill>
              </a:defRPr>
            </a:lvl2pPr>
            <a:lvl3pPr marL="638091" indent="-319750">
              <a:lnSpc>
                <a:spcPct val="100000"/>
              </a:lnSpc>
              <a:spcBef>
                <a:spcPts val="0"/>
              </a:spcBef>
              <a:spcAft>
                <a:spcPts val="797"/>
              </a:spcAft>
              <a:buClr>
                <a:schemeClr val="tx2"/>
              </a:buClr>
              <a:buFont typeface="Arial" panose="020B0604020202020204" pitchFamily="34" charset="0"/>
              <a:buChar char="–"/>
              <a:defRPr sz="2130">
                <a:solidFill>
                  <a:schemeClr val="tx1"/>
                </a:solidFill>
              </a:defRPr>
            </a:lvl3pPr>
            <a:lvl4pPr marL="956432" indent="-318341">
              <a:lnSpc>
                <a:spcPct val="100000"/>
              </a:lnSpc>
              <a:spcBef>
                <a:spcPts val="0"/>
              </a:spcBef>
              <a:spcAft>
                <a:spcPts val="797"/>
              </a:spcAft>
              <a:buClr>
                <a:schemeClr val="tx2"/>
              </a:buClr>
              <a:defRPr sz="2130">
                <a:solidFill>
                  <a:schemeClr val="tx1"/>
                </a:solidFill>
              </a:defRPr>
            </a:lvl4pPr>
            <a:lvl5pPr marL="5585837" indent="0">
              <a:lnSpc>
                <a:spcPct val="100000"/>
              </a:lnSpc>
              <a:spcBef>
                <a:spcPts val="0"/>
              </a:spcBef>
              <a:spcAft>
                <a:spcPts val="797"/>
              </a:spcAft>
              <a:buNone/>
              <a:defRPr sz="1693"/>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Rectangle 11">
            <a:extLst>
              <a:ext uri="{FF2B5EF4-FFF2-40B4-BE49-F238E27FC236}">
                <a16:creationId xmlns:a16="http://schemas.microsoft.com/office/drawing/2014/main" id="{CD727E46-1C85-4817-BDAB-217D9A719DC4}"/>
              </a:ext>
            </a:extLst>
          </p:cNvPr>
          <p:cNvSpPr/>
          <p:nvPr/>
        </p:nvSpPr>
        <p:spPr>
          <a:xfrm>
            <a:off x="12935045" y="29514350"/>
            <a:ext cx="30254406" cy="28849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36912" tIns="236912" rIns="169224" rtlCol="0" anchor="t"/>
          <a:lstStyle/>
          <a:p>
            <a:pPr defTabSz="2221336">
              <a:lnSpc>
                <a:spcPct val="100000"/>
              </a:lnSpc>
              <a:buClrTx/>
            </a:pPr>
            <a:endParaRPr lang="en-GB" sz="2185" kern="1200" dirty="0">
              <a:solidFill>
                <a:schemeClr val="tx1"/>
              </a:solidFill>
              <a:latin typeface="+mj-lt"/>
              <a:cs typeface="Arial" panose="020B0604020202020204" pitchFamily="34" charset="0"/>
            </a:endParaRPr>
          </a:p>
        </p:txBody>
      </p:sp>
      <p:sp>
        <p:nvSpPr>
          <p:cNvPr id="13" name="Rectangle 12">
            <a:extLst>
              <a:ext uri="{FF2B5EF4-FFF2-40B4-BE49-F238E27FC236}">
                <a16:creationId xmlns:a16="http://schemas.microsoft.com/office/drawing/2014/main" id="{BC6EEA48-F16C-4B8F-BDE1-522B495EF387}"/>
              </a:ext>
            </a:extLst>
          </p:cNvPr>
          <p:cNvSpPr/>
          <p:nvPr/>
        </p:nvSpPr>
        <p:spPr>
          <a:xfrm>
            <a:off x="43572223" y="29514350"/>
            <a:ext cx="6827725" cy="28849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36912" tIns="236912" rIns="169224" rtlCol="0" anchor="t"/>
          <a:lstStyle/>
          <a:p>
            <a:pPr defTabSz="2221336">
              <a:lnSpc>
                <a:spcPct val="100000"/>
              </a:lnSpc>
              <a:buClrTx/>
            </a:pPr>
            <a:endParaRPr lang="en-GB" sz="2185" kern="1200" dirty="0">
              <a:solidFill>
                <a:schemeClr val="tx1"/>
              </a:solidFill>
              <a:latin typeface="+mj-lt"/>
              <a:cs typeface="Arial" panose="020B0604020202020204" pitchFamily="34" charset="0"/>
            </a:endParaRPr>
          </a:p>
        </p:txBody>
      </p:sp>
      <p:sp>
        <p:nvSpPr>
          <p:cNvPr id="17" name="TextBox 16">
            <a:extLst>
              <a:ext uri="{FF2B5EF4-FFF2-40B4-BE49-F238E27FC236}">
                <a16:creationId xmlns:a16="http://schemas.microsoft.com/office/drawing/2014/main" id="{4C3A6B2B-51F9-47CA-8ACC-FB868583B57F}"/>
              </a:ext>
            </a:extLst>
          </p:cNvPr>
          <p:cNvSpPr txBox="1"/>
          <p:nvPr/>
        </p:nvSpPr>
        <p:spPr>
          <a:xfrm>
            <a:off x="12935046" y="28981554"/>
            <a:ext cx="36935912" cy="514738"/>
          </a:xfrm>
          <a:prstGeom prst="rect">
            <a:avLst/>
          </a:prstGeom>
          <a:noFill/>
        </p:spPr>
        <p:txBody>
          <a:bodyPr wrap="square" tIns="72000" bIns="72000" anchor="ctr" anchorCtr="0">
            <a:spAutoFit/>
          </a:bodyPr>
          <a:lstStyle/>
          <a:p>
            <a:pPr algn="ctr"/>
            <a:r>
              <a:rPr lang="en-GB" sz="2400" b="1" dirty="0">
                <a:effectLst/>
                <a:latin typeface="+mj-lt"/>
                <a:ea typeface="Yu Mincho" panose="02020400000000000000" pitchFamily="18" charset="-128"/>
                <a:cs typeface="Times New Roman" panose="02020603050405020304" pitchFamily="18" charset="0"/>
              </a:rPr>
              <a:t>Presented at the 2022 American Society of Hematology Annual Meeting </a:t>
            </a:r>
            <a:r>
              <a:rPr lang="en-GB" sz="2400" b="1" dirty="0">
                <a:effectLst/>
                <a:latin typeface="+mj-lt"/>
                <a:ea typeface="Yu Mincho" panose="02020400000000000000" pitchFamily="18" charset="-128"/>
              </a:rPr>
              <a:t>│</a:t>
            </a:r>
            <a:r>
              <a:rPr lang="en-GB" sz="2400" b="1" dirty="0">
                <a:effectLst/>
                <a:latin typeface="+mj-lt"/>
                <a:ea typeface="Yu Mincho" panose="02020400000000000000" pitchFamily="18" charset="-128"/>
                <a:cs typeface="Times New Roman" panose="02020603050405020304" pitchFamily="18" charset="0"/>
              </a:rPr>
              <a:t> December 10</a:t>
            </a:r>
            <a:r>
              <a:rPr lang="en-GB" sz="2400" b="1" dirty="0">
                <a:effectLst/>
                <a:latin typeface="+mj-lt"/>
                <a:ea typeface="Yu Mincho" panose="02020400000000000000" pitchFamily="18" charset="-128"/>
              </a:rPr>
              <a:t>–</a:t>
            </a:r>
            <a:r>
              <a:rPr lang="en-GB" sz="2400" b="1" dirty="0">
                <a:effectLst/>
                <a:latin typeface="+mj-lt"/>
                <a:ea typeface="Yu Mincho" panose="02020400000000000000" pitchFamily="18" charset="-128"/>
                <a:cs typeface="Times New Roman" panose="02020603050405020304" pitchFamily="18" charset="0"/>
              </a:rPr>
              <a:t>13, 2022</a:t>
            </a:r>
            <a:endParaRPr lang="en-GB" sz="2400" b="1" dirty="0">
              <a:latin typeface="+mj-lt"/>
            </a:endParaRPr>
          </a:p>
        </p:txBody>
      </p:sp>
    </p:spTree>
    <p:extLst>
      <p:ext uri="{BB962C8B-B14F-4D97-AF65-F5344CB8AC3E}">
        <p14:creationId xmlns:p14="http://schemas.microsoft.com/office/powerpoint/2010/main" val="1314792677"/>
      </p:ext>
    </p:extLst>
  </p:cSld>
  <p:clrMapOvr>
    <a:masterClrMapping/>
  </p:clrMapOvr>
  <p:extLst>
    <p:ext uri="{DCECCB84-F9BA-43D5-87BE-67443E8EF086}">
      <p15:sldGuideLst xmlns:p15="http://schemas.microsoft.com/office/powerpoint/2012/main">
        <p15:guide id="1" orient="horz" pos="18590">
          <p15:clr>
            <a:srgbClr val="FBAE40"/>
          </p15:clr>
        </p15:guide>
        <p15:guide id="2" orient="horz" pos="20106">
          <p15:clr>
            <a:srgbClr val="FBAE40"/>
          </p15:clr>
        </p15:guide>
        <p15:guide id="3" orient="horz" pos="302">
          <p15:clr>
            <a:srgbClr val="FBAE40"/>
          </p15:clr>
        </p15:guide>
        <p15:guide id="4" pos="19615">
          <p15:clr>
            <a:srgbClr val="FBAE40"/>
          </p15:clr>
        </p15:guide>
        <p15:guide id="5" pos="19949">
          <p15:clr>
            <a:srgbClr val="FBAE40"/>
          </p15:clr>
        </p15:guide>
        <p15:guide id="8" pos="31415">
          <p15:clr>
            <a:srgbClr val="FBAE40"/>
          </p15:clr>
        </p15:guide>
        <p15:guide id="9" pos="7484">
          <p15:clr>
            <a:srgbClr val="FBAE40"/>
          </p15:clr>
        </p15:guide>
        <p15:guide id="10" pos="8148">
          <p15:clr>
            <a:srgbClr val="FBAE40"/>
          </p15:clr>
        </p15:guide>
        <p15:guide id="11" pos="332">
          <p15:clr>
            <a:srgbClr val="FBAE40"/>
          </p15:clr>
        </p15:guide>
        <p15:guide id="12" pos="7816">
          <p15:clr>
            <a:srgbClr val="FBAE40"/>
          </p15:clr>
        </p15:guide>
        <p15:guide id="13" orient="horz" pos="182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flipH="1">
            <a:off x="526865" y="1825078"/>
            <a:ext cx="11352649" cy="2489237"/>
          </a:xfrm>
          <a:prstGeom prst="rect">
            <a:avLst/>
          </a:prstGeom>
        </p:spPr>
        <p:txBody>
          <a:bodyPr lIns="0" tIns="0" rIns="0" bIns="0" anchor="t">
            <a:noAutofit/>
          </a:bodyPr>
          <a:lstStyle>
            <a:lvl1pPr>
              <a:lnSpc>
                <a:spcPct val="100000"/>
              </a:lnSpc>
              <a:defRPr lang="en-US" sz="3731" b="1" i="0" u="none" strike="noStrike" cap="none" dirty="0">
                <a:solidFill>
                  <a:schemeClr val="bg1"/>
                </a:solidFill>
                <a:latin typeface="+mn-lt"/>
                <a:ea typeface="Arial"/>
                <a:cs typeface="Arial" panose="020B0604020202020204" pitchFamily="34" charset="0"/>
                <a:sym typeface="Arial"/>
              </a:defRPr>
            </a:lvl1pPr>
          </a:lstStyle>
          <a:p>
            <a:r>
              <a:rPr lang="en-US" dirty="0"/>
              <a:t>Click to edit Master title style</a:t>
            </a:r>
            <a:endParaRPr lang="en-GB" dirty="0"/>
          </a:p>
        </p:txBody>
      </p:sp>
      <p:sp>
        <p:nvSpPr>
          <p:cNvPr id="18" name="Text Placeholder 17">
            <a:extLst>
              <a:ext uri="{FF2B5EF4-FFF2-40B4-BE49-F238E27FC236}">
                <a16:creationId xmlns:a16="http://schemas.microsoft.com/office/drawing/2014/main" id="{BD49AA3E-4FCC-484A-A6C6-F74A86436A5D}"/>
              </a:ext>
            </a:extLst>
          </p:cNvPr>
          <p:cNvSpPr>
            <a:spLocks noGrp="1"/>
          </p:cNvSpPr>
          <p:nvPr>
            <p:ph type="body" sz="quarter" idx="14"/>
          </p:nvPr>
        </p:nvSpPr>
        <p:spPr>
          <a:xfrm>
            <a:off x="526865" y="4675533"/>
            <a:ext cx="11352649" cy="1877597"/>
          </a:xfrm>
          <a:prstGeom prst="rect">
            <a:avLst/>
          </a:prstGeom>
        </p:spPr>
        <p:txBody>
          <a:bodyPr lIns="0" tIns="0" rIns="0" bIns="0">
            <a:noAutofit/>
          </a:bodyPr>
          <a:lstStyle>
            <a:lvl1pPr marL="0" indent="0">
              <a:lnSpc>
                <a:spcPct val="100000"/>
              </a:lnSpc>
              <a:spcBef>
                <a:spcPts val="0"/>
              </a:spcBef>
              <a:spcAft>
                <a:spcPts val="835"/>
              </a:spcAft>
              <a:buNone/>
              <a:defRPr sz="2345">
                <a:solidFill>
                  <a:schemeClr val="bg1"/>
                </a:solidFill>
              </a:defRPr>
            </a:lvl1pPr>
          </a:lstStyle>
          <a:p>
            <a:pPr lvl="0"/>
            <a:r>
              <a:rPr lang="en-US" dirty="0"/>
              <a:t>Click to edit Master text styles</a:t>
            </a:r>
          </a:p>
        </p:txBody>
      </p:sp>
      <p:sp>
        <p:nvSpPr>
          <p:cNvPr id="49" name="Text Placeholder 20">
            <a:extLst>
              <a:ext uri="{FF2B5EF4-FFF2-40B4-BE49-F238E27FC236}">
                <a16:creationId xmlns:a16="http://schemas.microsoft.com/office/drawing/2014/main" id="{857BCCA3-1211-458D-A57D-2559928D5A91}"/>
              </a:ext>
            </a:extLst>
          </p:cNvPr>
          <p:cNvSpPr>
            <a:spLocks noGrp="1"/>
          </p:cNvSpPr>
          <p:nvPr>
            <p:ph type="body" sz="quarter" idx="16"/>
          </p:nvPr>
        </p:nvSpPr>
        <p:spPr>
          <a:xfrm>
            <a:off x="526865" y="29359360"/>
            <a:ext cx="11352649" cy="1536214"/>
          </a:xfrm>
          <a:prstGeom prst="rect">
            <a:avLst/>
          </a:prstGeom>
        </p:spPr>
        <p:txBody>
          <a:bodyPr lIns="0" tIns="0" rIns="0" bIns="0">
            <a:noAutofit/>
          </a:bodyPr>
          <a:lstStyle>
            <a:lvl1pPr marL="0" indent="0">
              <a:buNone/>
              <a:defRPr sz="1919">
                <a:solidFill>
                  <a:schemeClr val="bg1"/>
                </a:solidFill>
              </a:defRPr>
            </a:lvl1pPr>
          </a:lstStyle>
          <a:p>
            <a:pPr lvl="0"/>
            <a:r>
              <a:rPr lang="en-US" dirty="0"/>
              <a:t>Click to edit Master text styles</a:t>
            </a:r>
          </a:p>
        </p:txBody>
      </p:sp>
      <p:sp>
        <p:nvSpPr>
          <p:cNvPr id="72" name="Text Placeholder 71">
            <a:extLst>
              <a:ext uri="{FF2B5EF4-FFF2-40B4-BE49-F238E27FC236}">
                <a16:creationId xmlns:a16="http://schemas.microsoft.com/office/drawing/2014/main" id="{F8FC7B3E-ACF1-4259-BD18-E9A9A03AC59C}"/>
              </a:ext>
            </a:extLst>
          </p:cNvPr>
          <p:cNvSpPr>
            <a:spLocks noGrp="1"/>
          </p:cNvSpPr>
          <p:nvPr>
            <p:ph type="body" sz="quarter" idx="18"/>
          </p:nvPr>
        </p:nvSpPr>
        <p:spPr>
          <a:xfrm>
            <a:off x="12935094" y="5842941"/>
            <a:ext cx="18202104" cy="2693639"/>
          </a:xfrm>
          <a:prstGeom prst="rect">
            <a:avLst/>
          </a:prstGeom>
          <a:solidFill>
            <a:schemeClr val="accent3">
              <a:lumMod val="20000"/>
              <a:lumOff val="80000"/>
            </a:schemeClr>
          </a:solidFill>
        </p:spPr>
        <p:txBody>
          <a:bodyPr lIns="180000" tIns="180000" rIns="180000" bIns="180000">
            <a:noAutofit/>
          </a:bodyPr>
          <a:lstStyle>
            <a:lvl1pPr marL="0" indent="0">
              <a:lnSpc>
                <a:spcPct val="100000"/>
              </a:lnSpc>
              <a:spcBef>
                <a:spcPts val="0"/>
              </a:spcBef>
              <a:spcAft>
                <a:spcPts val="853"/>
              </a:spcAft>
              <a:buNone/>
              <a:defRPr sz="2366" b="1">
                <a:solidFill>
                  <a:schemeClr val="tx2"/>
                </a:solidFill>
              </a:defRPr>
            </a:lvl1pPr>
            <a:lvl2pPr marL="191218" indent="-191218">
              <a:lnSpc>
                <a:spcPct val="100000"/>
              </a:lnSpc>
              <a:spcBef>
                <a:spcPts val="0"/>
              </a:spcBef>
              <a:spcAft>
                <a:spcPts val="853"/>
              </a:spcAft>
              <a:buClr>
                <a:schemeClr val="accent2"/>
              </a:buClr>
              <a:defRPr sz="1812">
                <a:solidFill>
                  <a:schemeClr val="tx2"/>
                </a:solidFill>
              </a:defRPr>
            </a:lvl2pPr>
            <a:lvl3pPr marL="475505" indent="-284288">
              <a:lnSpc>
                <a:spcPct val="100000"/>
              </a:lnSpc>
              <a:spcBef>
                <a:spcPts val="0"/>
              </a:spcBef>
              <a:spcAft>
                <a:spcPts val="853"/>
              </a:spcAft>
              <a:buClr>
                <a:schemeClr val="accent2"/>
              </a:buClr>
              <a:buFont typeface="Arial" panose="020B0604020202020204" pitchFamily="34" charset="0"/>
              <a:buChar char="–"/>
              <a:defRPr sz="1812">
                <a:solidFill>
                  <a:schemeClr val="tx2"/>
                </a:solidFill>
              </a:defRPr>
            </a:lvl3pPr>
            <a:lvl4pPr marL="666723" indent="-191218">
              <a:lnSpc>
                <a:spcPct val="100000"/>
              </a:lnSpc>
              <a:spcBef>
                <a:spcPts val="0"/>
              </a:spcBef>
              <a:spcAft>
                <a:spcPts val="853"/>
              </a:spcAft>
              <a:buClr>
                <a:schemeClr val="accent2"/>
              </a:buClr>
              <a:defRPr sz="1812">
                <a:solidFill>
                  <a:schemeClr val="tx2"/>
                </a:solidFill>
              </a:defRPr>
            </a:lvl4pPr>
            <a:lvl5pPr marL="5978229" indent="0">
              <a:lnSpc>
                <a:spcPct val="100000"/>
              </a:lnSpc>
              <a:spcBef>
                <a:spcPts val="0"/>
              </a:spcBef>
              <a:spcAft>
                <a:spcPts val="853"/>
              </a:spcAft>
              <a:buNone/>
              <a:defRPr sz="1812"/>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74" name="Text Placeholder 71">
            <a:extLst>
              <a:ext uri="{FF2B5EF4-FFF2-40B4-BE49-F238E27FC236}">
                <a16:creationId xmlns:a16="http://schemas.microsoft.com/office/drawing/2014/main" id="{A8A750AD-01B8-4604-BDCA-5B532DA843B7}"/>
              </a:ext>
            </a:extLst>
          </p:cNvPr>
          <p:cNvSpPr>
            <a:spLocks noGrp="1"/>
          </p:cNvSpPr>
          <p:nvPr>
            <p:ph type="body" sz="quarter" idx="20"/>
          </p:nvPr>
        </p:nvSpPr>
        <p:spPr>
          <a:xfrm>
            <a:off x="31667683" y="692106"/>
            <a:ext cx="18202104" cy="2693639"/>
          </a:xfrm>
          <a:prstGeom prst="rect">
            <a:avLst/>
          </a:prstGeom>
          <a:solidFill>
            <a:schemeClr val="accent3">
              <a:lumMod val="20000"/>
              <a:lumOff val="80000"/>
            </a:schemeClr>
          </a:solidFill>
        </p:spPr>
        <p:txBody>
          <a:bodyPr lIns="180000" tIns="180000" rIns="180000" bIns="180000">
            <a:noAutofit/>
          </a:bodyPr>
          <a:lstStyle>
            <a:lvl1pPr marL="0" indent="0">
              <a:lnSpc>
                <a:spcPct val="100000"/>
              </a:lnSpc>
              <a:spcBef>
                <a:spcPts val="0"/>
              </a:spcBef>
              <a:spcAft>
                <a:spcPts val="853"/>
              </a:spcAft>
              <a:buNone/>
              <a:defRPr sz="2366" b="1">
                <a:solidFill>
                  <a:schemeClr val="tx2"/>
                </a:solidFill>
              </a:defRPr>
            </a:lvl1pPr>
            <a:lvl2pPr marL="191218" indent="-191218">
              <a:lnSpc>
                <a:spcPct val="100000"/>
              </a:lnSpc>
              <a:spcBef>
                <a:spcPts val="0"/>
              </a:spcBef>
              <a:spcAft>
                <a:spcPts val="853"/>
              </a:spcAft>
              <a:buClr>
                <a:schemeClr val="accent2"/>
              </a:buClr>
              <a:defRPr sz="1812">
                <a:solidFill>
                  <a:schemeClr val="tx2"/>
                </a:solidFill>
              </a:defRPr>
            </a:lvl2pPr>
            <a:lvl3pPr marL="475505" indent="-284288">
              <a:lnSpc>
                <a:spcPct val="100000"/>
              </a:lnSpc>
              <a:spcBef>
                <a:spcPts val="0"/>
              </a:spcBef>
              <a:spcAft>
                <a:spcPts val="853"/>
              </a:spcAft>
              <a:buClr>
                <a:schemeClr val="accent2"/>
              </a:buClr>
              <a:buFont typeface="Arial" panose="020B0604020202020204" pitchFamily="34" charset="0"/>
              <a:buChar char="–"/>
              <a:defRPr sz="1812">
                <a:solidFill>
                  <a:schemeClr val="tx2"/>
                </a:solidFill>
              </a:defRPr>
            </a:lvl3pPr>
            <a:lvl4pPr marL="666723" indent="-191218">
              <a:lnSpc>
                <a:spcPct val="100000"/>
              </a:lnSpc>
              <a:spcBef>
                <a:spcPts val="0"/>
              </a:spcBef>
              <a:spcAft>
                <a:spcPts val="853"/>
              </a:spcAft>
              <a:buClr>
                <a:schemeClr val="accent2"/>
              </a:buClr>
              <a:defRPr sz="1812">
                <a:solidFill>
                  <a:schemeClr val="tx2"/>
                </a:solidFill>
              </a:defRPr>
            </a:lvl4pPr>
            <a:lvl5pPr marL="5978229" indent="0">
              <a:lnSpc>
                <a:spcPct val="100000"/>
              </a:lnSpc>
              <a:spcBef>
                <a:spcPts val="0"/>
              </a:spcBef>
              <a:spcAft>
                <a:spcPts val="853"/>
              </a:spcAft>
              <a:buNone/>
              <a:defRPr sz="1812"/>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11" name="Text Placeholder 68">
            <a:extLst>
              <a:ext uri="{FF2B5EF4-FFF2-40B4-BE49-F238E27FC236}">
                <a16:creationId xmlns:a16="http://schemas.microsoft.com/office/drawing/2014/main" id="{E83FD86F-4F9A-4DBE-9EA7-141A2D3431B0}"/>
              </a:ext>
            </a:extLst>
          </p:cNvPr>
          <p:cNvSpPr>
            <a:spLocks noGrp="1"/>
          </p:cNvSpPr>
          <p:nvPr>
            <p:ph type="body" sz="quarter" idx="21"/>
          </p:nvPr>
        </p:nvSpPr>
        <p:spPr>
          <a:xfrm>
            <a:off x="12935094" y="1181682"/>
            <a:ext cx="18202104" cy="1795111"/>
          </a:xfrm>
          <a:prstGeom prst="rect">
            <a:avLst/>
          </a:prstGeom>
          <a:solidFill>
            <a:schemeClr val="accent2"/>
          </a:solidFill>
        </p:spPr>
        <p:txBody>
          <a:bodyPr wrap="square" lIns="180000" tIns="504000" rIns="180000" bIns="180000">
            <a:spAutoFit/>
          </a:bodyPr>
          <a:lstStyle>
            <a:lvl1pPr marL="194602" indent="-194602">
              <a:lnSpc>
                <a:spcPct val="100000"/>
              </a:lnSpc>
              <a:spcBef>
                <a:spcPts val="0"/>
              </a:spcBef>
              <a:spcAft>
                <a:spcPts val="853"/>
              </a:spcAft>
              <a:defRPr sz="1812">
                <a:solidFill>
                  <a:schemeClr val="bg1"/>
                </a:solidFill>
              </a:defRPr>
            </a:lvl1pPr>
            <a:lvl2pPr marL="478890" indent="-284288">
              <a:lnSpc>
                <a:spcPct val="100000"/>
              </a:lnSpc>
              <a:spcBef>
                <a:spcPts val="0"/>
              </a:spcBef>
              <a:spcAft>
                <a:spcPts val="853"/>
              </a:spcAft>
              <a:buFont typeface="Arial" panose="020B0604020202020204" pitchFamily="34" charset="0"/>
              <a:buChar char="–"/>
              <a:defRPr sz="1812">
                <a:solidFill>
                  <a:schemeClr val="bg1"/>
                </a:solidFill>
              </a:defRPr>
            </a:lvl2pPr>
            <a:lvl3pPr marL="665031" indent="-186141">
              <a:lnSpc>
                <a:spcPct val="100000"/>
              </a:lnSpc>
              <a:spcBef>
                <a:spcPts val="0"/>
              </a:spcBef>
              <a:spcAft>
                <a:spcPts val="853"/>
              </a:spcAft>
              <a:defRPr sz="1812">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cxnSp>
        <p:nvCxnSpPr>
          <p:cNvPr id="3" name="Straight Connector 2">
            <a:extLst>
              <a:ext uri="{FF2B5EF4-FFF2-40B4-BE49-F238E27FC236}">
                <a16:creationId xmlns:a16="http://schemas.microsoft.com/office/drawing/2014/main" id="{1448EE50-A2BD-C937-F5A8-45D1B2DA07A7}"/>
              </a:ext>
            </a:extLst>
          </p:cNvPr>
          <p:cNvCxnSpPr>
            <a:cxnSpLocks/>
          </p:cNvCxnSpPr>
          <p:nvPr userDrawn="1"/>
        </p:nvCxnSpPr>
        <p:spPr>
          <a:xfrm>
            <a:off x="1022400" y="1592871"/>
            <a:ext cx="281061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15">
            <a:extLst>
              <a:ext uri="{FF2B5EF4-FFF2-40B4-BE49-F238E27FC236}">
                <a16:creationId xmlns:a16="http://schemas.microsoft.com/office/drawing/2014/main" id="{7D0E7C2A-CC61-99A9-72E4-B93DFAB90A50}"/>
              </a:ext>
            </a:extLst>
          </p:cNvPr>
          <p:cNvSpPr>
            <a:spLocks noGrp="1"/>
          </p:cNvSpPr>
          <p:nvPr>
            <p:ph type="body" sz="quarter" idx="13" hasCustomPrompt="1"/>
          </p:nvPr>
        </p:nvSpPr>
        <p:spPr>
          <a:xfrm>
            <a:off x="1026039" y="1166177"/>
            <a:ext cx="730969" cy="393634"/>
          </a:xfrm>
          <a:prstGeom prst="rect">
            <a:avLst/>
          </a:prstGeom>
        </p:spPr>
        <p:txBody>
          <a:bodyPr wrap="none" lIns="0" tIns="0" rIns="0" bIns="0" anchor="ctr">
            <a:spAutoFit/>
          </a:bodyPr>
          <a:lstStyle>
            <a:lvl1pPr marL="0" indent="0">
              <a:lnSpc>
                <a:spcPct val="100000"/>
              </a:lnSpc>
              <a:buNone/>
              <a:defRPr lang="en-US" sz="2558" b="1" i="0" u="none" strike="noStrike" cap="none" dirty="0">
                <a:solidFill>
                  <a:schemeClr val="bg1"/>
                </a:solidFill>
                <a:latin typeface="Arial"/>
                <a:ea typeface="Arial"/>
                <a:cs typeface="Arial"/>
                <a:sym typeface="Arial"/>
              </a:defRPr>
            </a:lvl1pPr>
          </a:lstStyle>
          <a:p>
            <a:pPr lvl="0"/>
            <a:r>
              <a:rPr lang="en-GB" dirty="0"/>
              <a:t>0000</a:t>
            </a:r>
            <a:endParaRPr lang="en-US" dirty="0"/>
          </a:p>
        </p:txBody>
      </p:sp>
    </p:spTree>
    <p:extLst>
      <p:ext uri="{BB962C8B-B14F-4D97-AF65-F5344CB8AC3E}">
        <p14:creationId xmlns:p14="http://schemas.microsoft.com/office/powerpoint/2010/main" val="3130589394"/>
      </p:ext>
    </p:extLst>
  </p:cSld>
  <p:clrMapOvr>
    <a:masterClrMapping/>
  </p:clrMapOvr>
  <p:extLst>
    <p:ext uri="{DCECCB84-F9BA-43D5-87BE-67443E8EF086}">
      <p15:sldGuideLst xmlns:p15="http://schemas.microsoft.com/office/powerpoint/2012/main">
        <p15:guide id="1" orient="horz" pos="18472">
          <p15:clr>
            <a:srgbClr val="FBAE40"/>
          </p15:clr>
        </p15:guide>
        <p15:guide id="2" orient="horz" pos="20106">
          <p15:clr>
            <a:srgbClr val="FBAE40"/>
          </p15:clr>
        </p15:guide>
        <p15:guide id="3" orient="horz" pos="302">
          <p15:clr>
            <a:srgbClr val="FBAE40"/>
          </p15:clr>
        </p15:guide>
        <p15:guide id="4" pos="19614">
          <p15:clr>
            <a:srgbClr val="FBAE40"/>
          </p15:clr>
        </p15:guide>
        <p15:guide id="5" pos="19945">
          <p15:clr>
            <a:srgbClr val="FBAE40"/>
          </p15:clr>
        </p15:guide>
        <p15:guide id="8" pos="31415">
          <p15:clr>
            <a:srgbClr val="FBAE40"/>
          </p15:clr>
        </p15:guide>
        <p15:guide id="9" pos="7484">
          <p15:clr>
            <a:srgbClr val="FBAE40"/>
          </p15:clr>
        </p15:guide>
        <p15:guide id="10" pos="8148">
          <p15:clr>
            <a:srgbClr val="FBAE40"/>
          </p15:clr>
        </p15:guide>
        <p15:guide id="11" pos="332">
          <p15:clr>
            <a:srgbClr val="FBAE40"/>
          </p15:clr>
        </p15:guide>
        <p15:guide id="12" pos="7816">
          <p15:clr>
            <a:srgbClr val="FBAE40"/>
          </p15:clr>
        </p15:guide>
        <p15:guide id="13" orient="horz" pos="18863">
          <p15:clr>
            <a:srgbClr val="FBAE40"/>
          </p15:clr>
        </p15:guide>
        <p15:guide id="14" orient="horz" pos="19164">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39C53C-4B9B-48D0-9608-15E9A16FF644}"/>
              </a:ext>
            </a:extLst>
          </p:cNvPr>
          <p:cNvSpPr/>
          <p:nvPr/>
        </p:nvSpPr>
        <p:spPr>
          <a:xfrm>
            <a:off x="5" y="-4"/>
            <a:ext cx="12407727" cy="323992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2221336">
              <a:spcBef>
                <a:spcPts val="5830"/>
              </a:spcBef>
              <a:spcAft>
                <a:spcPts val="1458"/>
              </a:spcAft>
              <a:buClrTx/>
            </a:pPr>
            <a:endParaRPr lang="en-GB" sz="972" kern="1200" dirty="0">
              <a:solidFill>
                <a:prstClr val="white"/>
              </a:solidFill>
              <a:latin typeface="+mj-lt"/>
              <a:cs typeface="Arial" panose="020B0604020202020204" pitchFamily="34" charset="0"/>
            </a:endParaRPr>
          </a:p>
        </p:txBody>
      </p:sp>
      <p:sp>
        <p:nvSpPr>
          <p:cNvPr id="2" name="Rectangle 1">
            <a:extLst>
              <a:ext uri="{FF2B5EF4-FFF2-40B4-BE49-F238E27FC236}">
                <a16:creationId xmlns:a16="http://schemas.microsoft.com/office/drawing/2014/main" id="{BD0CCAB6-29E6-BC41-DFE2-ACEB7767E365}"/>
              </a:ext>
            </a:extLst>
          </p:cNvPr>
          <p:cNvSpPr/>
          <p:nvPr userDrawn="1"/>
        </p:nvSpPr>
        <p:spPr>
          <a:xfrm>
            <a:off x="12407736" y="29946113"/>
            <a:ext cx="37992213" cy="2453177"/>
          </a:xfrm>
          <a:prstGeom prst="rect">
            <a:avLst/>
          </a:prstGeom>
          <a:solidFill>
            <a:schemeClr val="accent3">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3533" tIns="253533" rIns="181097" rtlCol="0" anchor="t"/>
          <a:lstStyle/>
          <a:p>
            <a:pPr defTabSz="2377381">
              <a:lnSpc>
                <a:spcPct val="100000"/>
              </a:lnSpc>
              <a:buClrTx/>
            </a:pPr>
            <a:endParaRPr lang="en-GB" sz="2339" kern="1200" dirty="0">
              <a:solidFill>
                <a:schemeClr val="tx1"/>
              </a:solidFill>
              <a:latin typeface="+mj-lt"/>
              <a:cs typeface="Arial" panose="020B0604020202020204" pitchFamily="34" charset="0"/>
            </a:endParaRPr>
          </a:p>
        </p:txBody>
      </p:sp>
      <p:sp>
        <p:nvSpPr>
          <p:cNvPr id="3" name="Rectangle 2">
            <a:extLst>
              <a:ext uri="{FF2B5EF4-FFF2-40B4-BE49-F238E27FC236}">
                <a16:creationId xmlns:a16="http://schemas.microsoft.com/office/drawing/2014/main" id="{3B746FB1-9901-0664-15FF-CB6AE3522570}"/>
              </a:ext>
            </a:extLst>
          </p:cNvPr>
          <p:cNvSpPr/>
          <p:nvPr userDrawn="1"/>
        </p:nvSpPr>
        <p:spPr>
          <a:xfrm>
            <a:off x="7" y="-4"/>
            <a:ext cx="12407727" cy="323992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2377381">
              <a:spcBef>
                <a:spcPts val="6240"/>
              </a:spcBef>
              <a:spcAft>
                <a:spcPts val="1560"/>
              </a:spcAft>
              <a:buClrTx/>
            </a:pPr>
            <a:endParaRPr lang="en-GB" sz="1039" kern="1200" dirty="0">
              <a:solidFill>
                <a:prstClr val="white"/>
              </a:solidFill>
              <a:latin typeface="+mj-lt"/>
              <a:cs typeface="Arial" panose="020B0604020202020204" pitchFamily="34" charset="0"/>
            </a:endParaRPr>
          </a:p>
        </p:txBody>
      </p:sp>
      <p:sp>
        <p:nvSpPr>
          <p:cNvPr id="4" name="Text Placeholder 106">
            <a:extLst>
              <a:ext uri="{FF2B5EF4-FFF2-40B4-BE49-F238E27FC236}">
                <a16:creationId xmlns:a16="http://schemas.microsoft.com/office/drawing/2014/main" id="{B97741C3-0D15-8294-5EC3-AF8733A57844}"/>
              </a:ext>
            </a:extLst>
          </p:cNvPr>
          <p:cNvSpPr txBox="1">
            <a:spLocks/>
          </p:cNvSpPr>
          <p:nvPr userDrawn="1"/>
        </p:nvSpPr>
        <p:spPr>
          <a:xfrm>
            <a:off x="22979295" y="29473935"/>
            <a:ext cx="16849100" cy="327654"/>
          </a:xfrm>
          <a:prstGeom prst="rect">
            <a:avLst/>
          </a:prstGeom>
        </p:spPr>
        <p:txBody>
          <a:bodyPr wrap="none" lIns="0" tIns="0" rIns="0" bIns="0">
            <a:spAutoFit/>
          </a:bodyPr>
          <a:lstStyle>
            <a:lvl1pPr marL="0" indent="0" algn="l" defTabSz="2804190" rtl="0" eaLnBrk="1" latinLnBrk="0" hangingPunct="1">
              <a:lnSpc>
                <a:spcPct val="90000"/>
              </a:lnSpc>
              <a:spcBef>
                <a:spcPts val="3067"/>
              </a:spcBef>
              <a:buFont typeface="Arial" panose="020B0604020202020204" pitchFamily="34" charset="0"/>
              <a:buNone/>
              <a:defRPr sz="2000" b="1" kern="1200">
                <a:solidFill>
                  <a:schemeClr val="tx2"/>
                </a:solidFill>
                <a:latin typeface="+mn-lt"/>
                <a:ea typeface="+mn-ea"/>
                <a:cs typeface="+mn-cs"/>
              </a:defRPr>
            </a:lvl1pPr>
            <a:lvl2pPr marL="2103143" indent="-701048" algn="l" defTabSz="2804190" rtl="0" eaLnBrk="1" latinLnBrk="0" hangingPunct="1">
              <a:lnSpc>
                <a:spcPct val="90000"/>
              </a:lnSpc>
              <a:spcBef>
                <a:spcPts val="1533"/>
              </a:spcBef>
              <a:buFont typeface="Arial" panose="020B0604020202020204" pitchFamily="34" charset="0"/>
              <a:buChar char="•"/>
              <a:defRPr sz="7360" kern="1200">
                <a:solidFill>
                  <a:schemeClr val="tx1"/>
                </a:solidFill>
                <a:latin typeface="+mn-lt"/>
                <a:ea typeface="+mn-ea"/>
                <a:cs typeface="+mn-cs"/>
              </a:defRPr>
            </a:lvl2pPr>
            <a:lvl3pPr marL="3505238" indent="-701048" algn="l" defTabSz="2804190" rtl="0" eaLnBrk="1" latinLnBrk="0" hangingPunct="1">
              <a:lnSpc>
                <a:spcPct val="90000"/>
              </a:lnSpc>
              <a:spcBef>
                <a:spcPts val="1533"/>
              </a:spcBef>
              <a:buFont typeface="Arial" panose="020B0604020202020204" pitchFamily="34" charset="0"/>
              <a:buChar char="•"/>
              <a:defRPr sz="6133" kern="1200">
                <a:solidFill>
                  <a:schemeClr val="tx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a:lstStyle>
          <a:p>
            <a:pPr algn="ctr"/>
            <a:r>
              <a:rPr lang="en-GB" sz="2366" b="1" dirty="0">
                <a:solidFill>
                  <a:schemeClr val="tx1"/>
                </a:solidFill>
              </a:rPr>
              <a:t>Presented at the 2023 International Society on Thrombosis and Haemostasis (ISTH) Annual Meeting June 24</a:t>
            </a:r>
            <a:r>
              <a:rPr lang="en-GB" sz="2366" b="1" dirty="0">
                <a:solidFill>
                  <a:schemeClr val="tx1"/>
                </a:solidFill>
                <a:latin typeface="Arial" panose="020B0604020202020204" pitchFamily="34" charset="0"/>
                <a:cs typeface="Arial" panose="020B0604020202020204" pitchFamily="34" charset="0"/>
              </a:rPr>
              <a:t>–28</a:t>
            </a:r>
            <a:r>
              <a:rPr lang="en-GB" sz="2366" b="1" dirty="0">
                <a:solidFill>
                  <a:schemeClr val="tx1"/>
                </a:solidFill>
              </a:rPr>
              <a:t> 2023</a:t>
            </a:r>
          </a:p>
        </p:txBody>
      </p:sp>
    </p:spTree>
    <p:extLst>
      <p:ext uri="{BB962C8B-B14F-4D97-AF65-F5344CB8AC3E}">
        <p14:creationId xmlns:p14="http://schemas.microsoft.com/office/powerpoint/2010/main" val="219319666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1" r:id="rId3"/>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1F_AF4D4232.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21F54F00-19DE-498F-AE4C-AFB2A69F1D09}"/>
              </a:ext>
            </a:extLst>
          </p:cNvPr>
          <p:cNvSpPr>
            <a:spLocks noGrp="1"/>
          </p:cNvSpPr>
          <p:nvPr>
            <p:ph type="body" sz="quarter" idx="18"/>
          </p:nvPr>
        </p:nvSpPr>
        <p:spPr>
          <a:xfrm>
            <a:off x="13054788" y="6440281"/>
            <a:ext cx="18000000" cy="16275890"/>
          </a:xfrm>
          <a:solidFill>
            <a:schemeClr val="accent3">
              <a:lumMod val="20000"/>
              <a:lumOff val="80000"/>
              <a:alpha val="70000"/>
            </a:schemeClr>
          </a:solidFill>
        </p:spPr>
        <p:txBody>
          <a:bodyPr lIns="192629" tIns="250417" rIns="192629" bIns="250417">
            <a:noAutofit/>
          </a:bodyPr>
          <a:lstStyle/>
          <a:p>
            <a:pPr>
              <a:spcAft>
                <a:spcPts val="1800"/>
              </a:spcAft>
            </a:pPr>
            <a:r>
              <a:rPr lang="en-GB" sz="3200" dirty="0">
                <a:solidFill>
                  <a:schemeClr val="tx1"/>
                </a:solidFill>
              </a:rPr>
              <a:t>ATHN 7 is a longitudinal, observational cohort study conducted at 26 American Thrombosis and Hemostatsis Network (ATHN)-affiliated sites.</a:t>
            </a:r>
            <a:r>
              <a:rPr lang="en-GB" sz="3200" baseline="30000" dirty="0">
                <a:solidFill>
                  <a:schemeClr val="tx1"/>
                </a:solidFill>
              </a:rPr>
              <a:t> </a:t>
            </a:r>
          </a:p>
          <a:p>
            <a:pPr marL="457200" indent="-457200">
              <a:buFont typeface="Arial" panose="020B0604020202020204" pitchFamily="34" charset="0"/>
              <a:buChar char="•"/>
            </a:pPr>
            <a:r>
              <a:rPr lang="en-GB" sz="3000" b="0" dirty="0">
                <a:solidFill>
                  <a:schemeClr val="tx1"/>
                </a:solidFill>
              </a:rPr>
              <a:t>PwHA aged ≥50 years and receiving emicizumab at participating sites were eligible for this analysis. </a:t>
            </a:r>
          </a:p>
          <a:p>
            <a:pPr marL="457200" indent="-457200">
              <a:buFont typeface="Arial" panose="020B0604020202020204" pitchFamily="34" charset="0"/>
              <a:buChar char="•"/>
            </a:pPr>
            <a:r>
              <a:rPr lang="en-GB" sz="3000" b="0" dirty="0">
                <a:solidFill>
                  <a:schemeClr val="tx1"/>
                </a:solidFill>
              </a:rPr>
              <a:t>Clinical information was collected at baseline and at least quarterly through participant interview and medical record review (Figure 1). </a:t>
            </a:r>
          </a:p>
          <a:p>
            <a:pPr marL="457200" indent="-457200">
              <a:buFont typeface="Arial" panose="020B0604020202020204" pitchFamily="34" charset="0"/>
              <a:buChar char="•"/>
            </a:pPr>
            <a:r>
              <a:rPr lang="en-GB" sz="3000" b="0" dirty="0">
                <a:solidFill>
                  <a:schemeClr val="tx1"/>
                </a:solidFill>
              </a:rPr>
              <a:t>Participants were considered to have a comorbidity if they had cardiovascular (CV) risk factors (history of CV disease or current hypertension, diabetes, hyperlipidemia, or obesity), or hepatitis C virus (HCV) and/or human immunodeficiency virus (HIV) infection. </a:t>
            </a:r>
          </a:p>
          <a:p>
            <a:pPr marL="457200" indent="-457200">
              <a:buFont typeface="Arial" panose="020B0604020202020204" pitchFamily="34" charset="0"/>
              <a:buChar char="•"/>
            </a:pPr>
            <a:r>
              <a:rPr lang="en-GB" sz="3000" b="0" dirty="0">
                <a:solidFill>
                  <a:schemeClr val="tx1"/>
                </a:solidFill>
              </a:rPr>
              <a:t>Adverse events (AEs) were documented, including those events designated by the European Haemophilia Safety Surveillance group, as well as AEs of special interest such as thrombotic microangiopathies. </a:t>
            </a:r>
          </a:p>
          <a:p>
            <a:pPr marL="457200" indent="-457200">
              <a:buFont typeface="Arial" panose="020B0604020202020204" pitchFamily="34" charset="0"/>
              <a:buChar char="•"/>
            </a:pPr>
            <a:r>
              <a:rPr lang="en-GB" sz="3000" b="0" dirty="0">
                <a:solidFill>
                  <a:schemeClr val="tx1"/>
                </a:solidFill>
              </a:rPr>
              <a:t>Descriptive statistics of medical history and demographic data, as well as longitudinal data, were used to characterize the study population. </a:t>
            </a:r>
          </a:p>
          <a:p>
            <a:pPr marL="457200" indent="-457200">
              <a:buFont typeface="Arial" panose="020B0604020202020204" pitchFamily="34" charset="0"/>
              <a:buChar char="•"/>
            </a:pPr>
            <a:endParaRPr lang="en-GB" sz="3000" b="0" dirty="0">
              <a:solidFill>
                <a:schemeClr val="tx1"/>
              </a:solidFill>
            </a:endParaRPr>
          </a:p>
          <a:p>
            <a:pPr marL="457200" indent="-457200">
              <a:buFont typeface="Arial" panose="020B0604020202020204" pitchFamily="34" charset="0"/>
              <a:buChar char="•"/>
            </a:pPr>
            <a:endParaRPr lang="en-GB" sz="2800" b="0" dirty="0">
              <a:solidFill>
                <a:schemeClr val="tx1"/>
              </a:solidFill>
            </a:endParaRPr>
          </a:p>
        </p:txBody>
      </p:sp>
      <p:sp>
        <p:nvSpPr>
          <p:cNvPr id="15" name="Text Placeholder 14">
            <a:extLst>
              <a:ext uri="{FF2B5EF4-FFF2-40B4-BE49-F238E27FC236}">
                <a16:creationId xmlns:a16="http://schemas.microsoft.com/office/drawing/2014/main" id="{AB34D05F-54EF-46E7-9C7D-8550C80E17BC}"/>
              </a:ext>
            </a:extLst>
          </p:cNvPr>
          <p:cNvSpPr>
            <a:spLocks noGrp="1"/>
          </p:cNvSpPr>
          <p:nvPr>
            <p:ph type="body" sz="quarter" idx="20"/>
          </p:nvPr>
        </p:nvSpPr>
        <p:spPr>
          <a:xfrm>
            <a:off x="31932942" y="13628936"/>
            <a:ext cx="18000000" cy="9712394"/>
          </a:xfrm>
          <a:solidFill>
            <a:schemeClr val="accent3">
              <a:lumMod val="20000"/>
              <a:lumOff val="80000"/>
              <a:alpha val="70000"/>
            </a:schemeClr>
          </a:solidFill>
        </p:spPr>
        <p:txBody>
          <a:bodyPr lIns="192629" tIns="250417" rIns="192629" bIns="250417">
            <a:noAutofit/>
          </a:bodyPr>
          <a:lstStyle/>
          <a:p>
            <a:r>
              <a:rPr lang="en-GB" sz="3200" dirty="0">
                <a:solidFill>
                  <a:schemeClr val="tx1"/>
                </a:solidFill>
              </a:rPr>
              <a:t>Of the 15 eligible participants, three reported a total of four adverse events</a:t>
            </a:r>
            <a:r>
              <a:rPr lang="en-GB" sz="2997" dirty="0">
                <a:solidFill>
                  <a:schemeClr val="tx1"/>
                </a:solidFill>
              </a:rPr>
              <a:t>.</a:t>
            </a:r>
          </a:p>
          <a:p>
            <a:pPr marL="457200" indent="-457200">
              <a:buFont typeface="Arial" panose="020B0604020202020204" pitchFamily="34" charset="0"/>
              <a:buChar char="•"/>
            </a:pPr>
            <a:r>
              <a:rPr lang="en-GB" sz="3000" b="0" dirty="0">
                <a:solidFill>
                  <a:schemeClr val="tx1"/>
                </a:solidFill>
              </a:rPr>
              <a:t>Four adverse events were reported; all were deemed unrelated to emicizumab by the investigator. </a:t>
            </a:r>
          </a:p>
          <a:p>
            <a:pPr marL="457200" indent="-457200">
              <a:buFont typeface="Arial" panose="020B0604020202020204" pitchFamily="34" charset="0"/>
              <a:buChar char="•"/>
            </a:pPr>
            <a:r>
              <a:rPr lang="en-GB" sz="3000" b="0" dirty="0">
                <a:solidFill>
                  <a:schemeClr val="tx1"/>
                </a:solidFill>
              </a:rPr>
              <a:t>The four adverse events were: a malignancy in one participant, a subdural hematoma in one participant, and one case of hemorrhagic shock secondary to a presumed gastrointestinal bleed, which resulted in death (previously reported). </a:t>
            </a:r>
          </a:p>
          <a:p>
            <a:pPr marL="457200" indent="-457200">
              <a:buFont typeface="Arial" panose="020B0604020202020204" pitchFamily="34" charset="0"/>
              <a:buChar char="•"/>
            </a:pPr>
            <a:r>
              <a:rPr lang="en-GB" sz="3000" b="0" dirty="0">
                <a:solidFill>
                  <a:schemeClr val="tx1"/>
                </a:solidFill>
              </a:rPr>
              <a:t>No adverse events of special interest were reported. </a:t>
            </a:r>
          </a:p>
        </p:txBody>
      </p:sp>
      <p:sp>
        <p:nvSpPr>
          <p:cNvPr id="12" name="Text Placeholder 11">
            <a:extLst>
              <a:ext uri="{FF2B5EF4-FFF2-40B4-BE49-F238E27FC236}">
                <a16:creationId xmlns:a16="http://schemas.microsoft.com/office/drawing/2014/main" id="{40366347-A5A2-43AC-954F-6A398D43D672}"/>
              </a:ext>
            </a:extLst>
          </p:cNvPr>
          <p:cNvSpPr>
            <a:spLocks noGrp="1"/>
          </p:cNvSpPr>
          <p:nvPr>
            <p:ph type="body" sz="quarter" idx="21"/>
          </p:nvPr>
        </p:nvSpPr>
        <p:spPr>
          <a:xfrm>
            <a:off x="13082949" y="1257957"/>
            <a:ext cx="18000000" cy="4743349"/>
          </a:xfrm>
          <a:solidFill>
            <a:schemeClr val="tx2"/>
          </a:solidFill>
        </p:spPr>
        <p:txBody>
          <a:bodyPr wrap="square">
            <a:noAutofit/>
          </a:bodyPr>
          <a:lstStyle/>
          <a:p>
            <a:r>
              <a:rPr lang="en-GB" sz="3000" dirty="0"/>
              <a:t>ATHN 7, A Natural History Cohort Study of the Safety, Effectiveness, and Practice of Treatment for People with Hemophilia (NCT03619863) collects real-world data describing long-term safety and effectiveness of therapies, including emicizumab, for the prevention and treatment of bleeding in people with hemophilia A (PwHA) and hemophilia B in the US.</a:t>
            </a:r>
            <a:r>
              <a:rPr lang="en-GB" sz="3000" baseline="30000" dirty="0"/>
              <a:t>1</a:t>
            </a:r>
            <a:endParaRPr lang="en-GB" sz="3000" dirty="0"/>
          </a:p>
          <a:p>
            <a:r>
              <a:rPr lang="en-GB" sz="3000" dirty="0"/>
              <a:t>Emicizumab is a bispecific monoclonal antibody that bridges activated FIX and FX to substitute for the function of absent or deficient activated factor (F)VIII in PwHA.</a:t>
            </a:r>
            <a:r>
              <a:rPr lang="en-GB" sz="3000" baseline="30000" dirty="0"/>
              <a:t>2 </a:t>
            </a:r>
          </a:p>
          <a:p>
            <a:r>
              <a:rPr lang="en-GB" sz="3000" dirty="0"/>
              <a:t>This analysis aims to examine the characteristics and real-world safety of emicizumab prophylaxis in PwHA aged ≥50 years with comorbidities from the ATHN 7 study.</a:t>
            </a:r>
          </a:p>
          <a:p>
            <a:endParaRPr lang="en-GB" sz="2800" dirty="0"/>
          </a:p>
        </p:txBody>
      </p:sp>
      <p:sp>
        <p:nvSpPr>
          <p:cNvPr id="512" name="Text Placeholder 105">
            <a:extLst>
              <a:ext uri="{FF2B5EF4-FFF2-40B4-BE49-F238E27FC236}">
                <a16:creationId xmlns:a16="http://schemas.microsoft.com/office/drawing/2014/main" id="{30727044-9308-4BF5-8612-118DC5B3605B}"/>
              </a:ext>
            </a:extLst>
          </p:cNvPr>
          <p:cNvSpPr>
            <a:spLocks noGrp="1"/>
          </p:cNvSpPr>
          <p:nvPr>
            <p:ph type="body" sz="quarter" idx="4294967295"/>
          </p:nvPr>
        </p:nvSpPr>
        <p:spPr>
          <a:xfrm>
            <a:off x="1021348" y="1011933"/>
            <a:ext cx="1574632" cy="393597"/>
          </a:xfrm>
          <a:prstGeom prst="rect">
            <a:avLst/>
          </a:prstGeom>
        </p:spPr>
        <p:txBody>
          <a:bodyPr/>
          <a:lstStyle/>
          <a:p>
            <a:pPr marL="0" indent="0">
              <a:buNone/>
            </a:pPr>
            <a:r>
              <a:rPr lang="en-GB" sz="2560" b="1" dirty="0">
                <a:solidFill>
                  <a:schemeClr val="bg1"/>
                </a:solidFill>
              </a:rPr>
              <a:t>PB0625</a:t>
            </a:r>
          </a:p>
        </p:txBody>
      </p:sp>
      <p:sp>
        <p:nvSpPr>
          <p:cNvPr id="38" name="Rectangle 37">
            <a:extLst>
              <a:ext uri="{FF2B5EF4-FFF2-40B4-BE49-F238E27FC236}">
                <a16:creationId xmlns:a16="http://schemas.microsoft.com/office/drawing/2014/main" id="{4B421ED1-9068-47C1-A6C3-56561852A958}"/>
              </a:ext>
            </a:extLst>
          </p:cNvPr>
          <p:cNvSpPr/>
          <p:nvPr/>
        </p:nvSpPr>
        <p:spPr>
          <a:xfrm>
            <a:off x="13054788" y="6447165"/>
            <a:ext cx="134224" cy="1151878"/>
          </a:xfrm>
          <a:prstGeom prst="rect">
            <a:avLst/>
          </a:prstGeom>
          <a:solidFill>
            <a:srgbClr val="009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1" dirty="0"/>
          </a:p>
        </p:txBody>
      </p:sp>
      <p:grpSp>
        <p:nvGrpSpPr>
          <p:cNvPr id="18" name="Group 17">
            <a:extLst>
              <a:ext uri="{FF2B5EF4-FFF2-40B4-BE49-F238E27FC236}">
                <a16:creationId xmlns:a16="http://schemas.microsoft.com/office/drawing/2014/main" id="{E3C57A23-D126-4C0C-AE03-772968DC195D}"/>
              </a:ext>
            </a:extLst>
          </p:cNvPr>
          <p:cNvGrpSpPr/>
          <p:nvPr/>
        </p:nvGrpSpPr>
        <p:grpSpPr>
          <a:xfrm>
            <a:off x="13083855" y="123488"/>
            <a:ext cx="18000000" cy="1215815"/>
            <a:chOff x="8449209" y="351212"/>
            <a:chExt cx="11887512" cy="525869"/>
          </a:xfrm>
        </p:grpSpPr>
        <p:sp>
          <p:nvSpPr>
            <p:cNvPr id="424" name="Rounded Rectangle 89">
              <a:extLst>
                <a:ext uri="{FF2B5EF4-FFF2-40B4-BE49-F238E27FC236}">
                  <a16:creationId xmlns:a16="http://schemas.microsoft.com/office/drawing/2014/main" id="{1FBA04D6-A215-479B-8D5C-002FBCC8BC51}"/>
                </a:ext>
              </a:extLst>
            </p:cNvPr>
            <p:cNvSpPr/>
            <p:nvPr/>
          </p:nvSpPr>
          <p:spPr>
            <a:xfrm>
              <a:off x="8449209" y="409405"/>
              <a:ext cx="11887512" cy="467676"/>
            </a:xfrm>
            <a:prstGeom prst="round2Same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69256" tIns="72437" rIns="144876" bIns="72437" rtlCol="0" anchor="ctr" anchorCtr="0"/>
            <a:lstStyle/>
            <a:p>
              <a:pPr algn="ctr" defTabSz="2377381"/>
              <a:endParaRPr lang="en-GB" sz="2414" b="1" dirty="0">
                <a:solidFill>
                  <a:schemeClr val="bg1"/>
                </a:solidFill>
                <a:latin typeface="Arial" panose="020B0604020202020204" pitchFamily="34" charset="0"/>
                <a:cs typeface="Arial" panose="020B0604020202020204" pitchFamily="34" charset="0"/>
              </a:endParaRPr>
            </a:p>
          </p:txBody>
        </p:sp>
        <p:sp>
          <p:nvSpPr>
            <p:cNvPr id="425" name="Rounded Rectangle 89">
              <a:extLst>
                <a:ext uri="{FF2B5EF4-FFF2-40B4-BE49-F238E27FC236}">
                  <a16:creationId xmlns:a16="http://schemas.microsoft.com/office/drawing/2014/main" id="{7E8DA5AD-1548-41D7-8F5F-016F05741FAC}"/>
                </a:ext>
              </a:extLst>
            </p:cNvPr>
            <p:cNvSpPr/>
            <p:nvPr/>
          </p:nvSpPr>
          <p:spPr>
            <a:xfrm>
              <a:off x="8449209" y="351212"/>
              <a:ext cx="11887512" cy="467676"/>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256" tIns="72437" rIns="144876" bIns="72437" rtlCol="0" anchor="ctr" anchorCtr="0"/>
            <a:lstStyle/>
            <a:p>
              <a:pPr algn="ctr" defTabSz="2377381"/>
              <a:endParaRPr lang="en-GB" sz="2414" b="1" dirty="0">
                <a:solidFill>
                  <a:srgbClr val="0066CC"/>
                </a:solidFill>
                <a:latin typeface="Arial" panose="020B0604020202020204" pitchFamily="34" charset="0"/>
                <a:cs typeface="Arial" panose="020B0604020202020204" pitchFamily="34" charset="0"/>
              </a:endParaRPr>
            </a:p>
          </p:txBody>
        </p:sp>
      </p:grpSp>
      <p:sp>
        <p:nvSpPr>
          <p:cNvPr id="435" name="Rounded Rectangle 89">
            <a:extLst>
              <a:ext uri="{FF2B5EF4-FFF2-40B4-BE49-F238E27FC236}">
                <a16:creationId xmlns:a16="http://schemas.microsoft.com/office/drawing/2014/main" id="{8A2BA9B1-F392-4EF9-AFA2-2E1A467B78D2}"/>
              </a:ext>
            </a:extLst>
          </p:cNvPr>
          <p:cNvSpPr/>
          <p:nvPr/>
        </p:nvSpPr>
        <p:spPr>
          <a:xfrm>
            <a:off x="14705921" y="358274"/>
            <a:ext cx="2236190" cy="766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defTabSz="2377381"/>
            <a:r>
              <a:rPr lang="en-GB" sz="2997" b="1" dirty="0">
                <a:solidFill>
                  <a:schemeClr val="bg1"/>
                </a:solidFill>
                <a:latin typeface="Arial" panose="020B0604020202020204" pitchFamily="34" charset="0"/>
                <a:cs typeface="Arial" panose="020B0604020202020204" pitchFamily="34" charset="0"/>
              </a:rPr>
              <a:t>Background</a:t>
            </a:r>
          </a:p>
        </p:txBody>
      </p:sp>
      <p:sp>
        <p:nvSpPr>
          <p:cNvPr id="439" name="Text Placeholder 32">
            <a:extLst>
              <a:ext uri="{FF2B5EF4-FFF2-40B4-BE49-F238E27FC236}">
                <a16:creationId xmlns:a16="http://schemas.microsoft.com/office/drawing/2014/main" id="{510D574C-07FC-493A-A10E-74CC223227B2}"/>
              </a:ext>
            </a:extLst>
          </p:cNvPr>
          <p:cNvSpPr txBox="1">
            <a:spLocks/>
          </p:cNvSpPr>
          <p:nvPr/>
        </p:nvSpPr>
        <p:spPr>
          <a:xfrm>
            <a:off x="31901552" y="24274750"/>
            <a:ext cx="18000000" cy="5097780"/>
          </a:xfrm>
          <a:prstGeom prst="rect">
            <a:avLst/>
          </a:prstGeom>
          <a:solidFill>
            <a:schemeClr val="tx2"/>
          </a:solidFill>
        </p:spPr>
        <p:txBody>
          <a:bodyPr wrap="square" lIns="250475" tIns="701330" rIns="250475" bIns="250475">
            <a:noAutofit/>
          </a:bodyPr>
          <a:lstStyle>
            <a:lvl1pPr marL="182563" indent="-182563" algn="l" defTabSz="2804190" rtl="0" eaLnBrk="1" latinLnBrk="0" hangingPunct="1">
              <a:lnSpc>
                <a:spcPct val="100000"/>
              </a:lnSpc>
              <a:spcBef>
                <a:spcPts val="0"/>
              </a:spcBef>
              <a:spcAft>
                <a:spcPts val="800"/>
              </a:spcAft>
              <a:buFont typeface="Arial" panose="020B0604020202020204" pitchFamily="34" charset="0"/>
              <a:buChar char="•"/>
              <a:defRPr sz="1700" kern="1200">
                <a:solidFill>
                  <a:schemeClr val="bg1"/>
                </a:solidFill>
                <a:latin typeface="+mn-lt"/>
                <a:ea typeface="+mn-ea"/>
                <a:cs typeface="+mn-cs"/>
              </a:defRPr>
            </a:lvl1pPr>
            <a:lvl2pPr marL="449263" indent="-266700" algn="l" defTabSz="2804190" rtl="0" eaLnBrk="1" latinLnBrk="0" hangingPunct="1">
              <a:lnSpc>
                <a:spcPct val="100000"/>
              </a:lnSpc>
              <a:spcBef>
                <a:spcPts val="0"/>
              </a:spcBef>
              <a:spcAft>
                <a:spcPts val="800"/>
              </a:spcAft>
              <a:buFont typeface="Arial" panose="020B0604020202020204" pitchFamily="34" charset="0"/>
              <a:buChar char="–"/>
              <a:defRPr sz="1700" kern="1200">
                <a:solidFill>
                  <a:schemeClr val="bg1"/>
                </a:solidFill>
                <a:latin typeface="+mn-lt"/>
                <a:ea typeface="+mn-ea"/>
                <a:cs typeface="+mn-cs"/>
              </a:defRPr>
            </a:lvl2pPr>
            <a:lvl3pPr marL="623888" indent="-174625" algn="l" defTabSz="2804190" rtl="0" eaLnBrk="1" latinLnBrk="0" hangingPunct="1">
              <a:lnSpc>
                <a:spcPct val="100000"/>
              </a:lnSpc>
              <a:spcBef>
                <a:spcPts val="0"/>
              </a:spcBef>
              <a:spcAft>
                <a:spcPts val="800"/>
              </a:spcAft>
              <a:buFont typeface="Arial" panose="020B0604020202020204" pitchFamily="34" charset="0"/>
              <a:buChar char="•"/>
              <a:defRPr sz="1700" kern="1200">
                <a:solidFill>
                  <a:schemeClr val="bg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a:lstStyle>
          <a:p>
            <a:pPr>
              <a:spcAft>
                <a:spcPts val="1670"/>
              </a:spcAft>
            </a:pPr>
            <a:r>
              <a:rPr lang="en-US" sz="3000" dirty="0"/>
              <a:t>No thromboses or adverse events related to emicizumab were reported in PwHA aged ≥50 years and treated with emicizumab in the ATHN 7 study.</a:t>
            </a:r>
          </a:p>
          <a:p>
            <a:pPr>
              <a:spcAft>
                <a:spcPts val="1670"/>
              </a:spcAft>
            </a:pPr>
            <a:r>
              <a:rPr lang="en-US" sz="3000" dirty="0"/>
              <a:t>This analysis is limited by the small study population and a lack of overall data in aging PwHA, regardless of prophylaxis type.</a:t>
            </a:r>
          </a:p>
          <a:p>
            <a:pPr>
              <a:spcAft>
                <a:spcPts val="1670"/>
              </a:spcAft>
            </a:pPr>
            <a:r>
              <a:rPr lang="en-US" sz="3000" dirty="0"/>
              <a:t>Safety was consistent with previous studies of emicizumab prophylaxis in PwHA, including analyses of emicizumab in a similar population of PwHA aged ≥50 years in the HAVEN and STASEY.</a:t>
            </a:r>
            <a:r>
              <a:rPr lang="en-US" sz="3000" baseline="30000" dirty="0"/>
              <a:t>3–5</a:t>
            </a:r>
          </a:p>
          <a:p>
            <a:pPr>
              <a:spcAft>
                <a:spcPts val="1670"/>
              </a:spcAft>
            </a:pPr>
            <a:r>
              <a:rPr lang="en-US" sz="3000" dirty="0"/>
              <a:t>Continuous data collection is ongoing in the ATHN Transcends study (NCT04398628) to further evaluate the effectiveness and safety of emicizumab prophylaxis in PwHA. </a:t>
            </a:r>
            <a:endParaRPr lang="en-GB" sz="3000" dirty="0"/>
          </a:p>
        </p:txBody>
      </p:sp>
      <p:sp>
        <p:nvSpPr>
          <p:cNvPr id="441" name="Rounded Rectangle 89">
            <a:extLst>
              <a:ext uri="{FF2B5EF4-FFF2-40B4-BE49-F238E27FC236}">
                <a16:creationId xmlns:a16="http://schemas.microsoft.com/office/drawing/2014/main" id="{FD2D8233-BA9B-46E8-8061-0925576452DC}"/>
              </a:ext>
            </a:extLst>
          </p:cNvPr>
          <p:cNvSpPr/>
          <p:nvPr/>
        </p:nvSpPr>
        <p:spPr>
          <a:xfrm>
            <a:off x="31919699" y="23692278"/>
            <a:ext cx="17997150" cy="944740"/>
          </a:xfrm>
          <a:prstGeom prst="round2SameRect">
            <a:avLst>
              <a:gd name="adj1" fmla="val 50000"/>
              <a:gd name="adj2" fmla="val 0"/>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69256" tIns="72437" rIns="144876" bIns="72437" rtlCol="0" anchor="ctr" anchorCtr="0"/>
          <a:lstStyle/>
          <a:p>
            <a:pPr algn="ctr" defTabSz="2377381"/>
            <a:endParaRPr lang="en-GB" sz="2414" b="1" dirty="0">
              <a:solidFill>
                <a:schemeClr val="bg1"/>
              </a:solidFill>
              <a:latin typeface="Arial" panose="020B0604020202020204" pitchFamily="34" charset="0"/>
              <a:cs typeface="Arial" panose="020B0604020202020204" pitchFamily="34" charset="0"/>
            </a:endParaRPr>
          </a:p>
        </p:txBody>
      </p:sp>
      <p:sp>
        <p:nvSpPr>
          <p:cNvPr id="442" name="Rounded Rectangle 89">
            <a:extLst>
              <a:ext uri="{FF2B5EF4-FFF2-40B4-BE49-F238E27FC236}">
                <a16:creationId xmlns:a16="http://schemas.microsoft.com/office/drawing/2014/main" id="{BB6B9EF7-5A91-44D8-AF6C-2C796AADCBD4}"/>
              </a:ext>
            </a:extLst>
          </p:cNvPr>
          <p:cNvSpPr/>
          <p:nvPr/>
        </p:nvSpPr>
        <p:spPr>
          <a:xfrm>
            <a:off x="31901365" y="23553108"/>
            <a:ext cx="18000000" cy="904028"/>
          </a:xfrm>
          <a:prstGeom prst="round1Rect">
            <a:avLst>
              <a:gd name="adj" fmla="val 50000"/>
            </a:avLst>
          </a:prstGeom>
          <a:solidFill>
            <a:srgbClr val="062067"/>
          </a:solidFill>
          <a:ln>
            <a:noFill/>
          </a:ln>
        </p:spPr>
        <p:style>
          <a:lnRef idx="2">
            <a:schemeClr val="accent1">
              <a:shade val="50000"/>
            </a:schemeClr>
          </a:lnRef>
          <a:fillRef idx="1">
            <a:schemeClr val="accent1"/>
          </a:fillRef>
          <a:effectRef idx="0">
            <a:schemeClr val="accent1"/>
          </a:effectRef>
          <a:fontRef idx="minor">
            <a:schemeClr val="lt1"/>
          </a:fontRef>
        </p:style>
        <p:txBody>
          <a:bodyPr lIns="869256" tIns="72437" rIns="144876" bIns="72437" rtlCol="0" anchor="ctr" anchorCtr="0"/>
          <a:lstStyle/>
          <a:p>
            <a:pPr algn="ctr" defTabSz="2377381"/>
            <a:endParaRPr lang="en-GB" sz="2414" b="1" dirty="0">
              <a:solidFill>
                <a:srgbClr val="0066CC"/>
              </a:solidFill>
              <a:latin typeface="Arial" panose="020B0604020202020204" pitchFamily="34" charset="0"/>
              <a:cs typeface="Arial" panose="020B0604020202020204" pitchFamily="34" charset="0"/>
            </a:endParaRPr>
          </a:p>
        </p:txBody>
      </p:sp>
      <p:sp>
        <p:nvSpPr>
          <p:cNvPr id="443" name="Rounded Rectangle 89">
            <a:extLst>
              <a:ext uri="{FF2B5EF4-FFF2-40B4-BE49-F238E27FC236}">
                <a16:creationId xmlns:a16="http://schemas.microsoft.com/office/drawing/2014/main" id="{1DC7115D-EBA6-4018-AE66-982CBAE444F0}"/>
              </a:ext>
            </a:extLst>
          </p:cNvPr>
          <p:cNvSpPr/>
          <p:nvPr/>
        </p:nvSpPr>
        <p:spPr>
          <a:xfrm>
            <a:off x="33773930" y="23854559"/>
            <a:ext cx="2502858" cy="597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defTabSz="2377381"/>
            <a:r>
              <a:rPr lang="en-GB" sz="2997" b="1" dirty="0">
                <a:solidFill>
                  <a:schemeClr val="bg1"/>
                </a:solidFill>
                <a:latin typeface="Arial" panose="020B0604020202020204" pitchFamily="34" charset="0"/>
                <a:cs typeface="Arial" panose="020B0604020202020204" pitchFamily="34" charset="0"/>
              </a:rPr>
              <a:t>Conclusions</a:t>
            </a:r>
          </a:p>
        </p:txBody>
      </p:sp>
      <p:sp>
        <p:nvSpPr>
          <p:cNvPr id="456" name="Oval 455">
            <a:extLst>
              <a:ext uri="{FF2B5EF4-FFF2-40B4-BE49-F238E27FC236}">
                <a16:creationId xmlns:a16="http://schemas.microsoft.com/office/drawing/2014/main" id="{897FC9A0-716D-4D7A-8D29-9D52F2F99720}"/>
              </a:ext>
            </a:extLst>
          </p:cNvPr>
          <p:cNvSpPr>
            <a:spLocks noChangeAspect="1"/>
          </p:cNvSpPr>
          <p:nvPr/>
        </p:nvSpPr>
        <p:spPr>
          <a:xfrm>
            <a:off x="32008904" y="23483590"/>
            <a:ext cx="1368000" cy="1368000"/>
          </a:xfrm>
          <a:prstGeom prst="ellipse">
            <a:avLst/>
          </a:prstGeom>
          <a:solidFill>
            <a:schemeClr val="bg1"/>
          </a:solidFill>
          <a:ln w="38100">
            <a:solidFill>
              <a:srgbClr val="0620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8" dirty="0">
              <a:latin typeface="Arial" panose="020B0604020202020204" pitchFamily="34" charset="0"/>
              <a:cs typeface="Arial" panose="020B0604020202020204" pitchFamily="34" charset="0"/>
            </a:endParaRPr>
          </a:p>
        </p:txBody>
      </p:sp>
      <p:sp>
        <p:nvSpPr>
          <p:cNvPr id="457" name="Freeform 1816">
            <a:extLst>
              <a:ext uri="{FF2B5EF4-FFF2-40B4-BE49-F238E27FC236}">
                <a16:creationId xmlns:a16="http://schemas.microsoft.com/office/drawing/2014/main" id="{418DFE07-5062-4813-9232-570FEEC69A9D}"/>
              </a:ext>
            </a:extLst>
          </p:cNvPr>
          <p:cNvSpPr/>
          <p:nvPr/>
        </p:nvSpPr>
        <p:spPr>
          <a:xfrm rot="2700000">
            <a:off x="32647372" y="23760759"/>
            <a:ext cx="642602" cy="1359408"/>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2060">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8" dirty="0">
              <a:latin typeface="Arial" panose="020B0604020202020204" pitchFamily="34" charset="0"/>
              <a:cs typeface="Arial" panose="020B0604020202020204" pitchFamily="34" charset="0"/>
            </a:endParaRPr>
          </a:p>
        </p:txBody>
      </p:sp>
      <p:grpSp>
        <p:nvGrpSpPr>
          <p:cNvPr id="446" name="Graphic 7" descr="Checklist">
            <a:extLst>
              <a:ext uri="{FF2B5EF4-FFF2-40B4-BE49-F238E27FC236}">
                <a16:creationId xmlns:a16="http://schemas.microsoft.com/office/drawing/2014/main" id="{B3B879ED-9893-4875-9FA7-548A82C881E8}"/>
              </a:ext>
            </a:extLst>
          </p:cNvPr>
          <p:cNvGrpSpPr/>
          <p:nvPr/>
        </p:nvGrpSpPr>
        <p:grpSpPr>
          <a:xfrm>
            <a:off x="32345726" y="23673252"/>
            <a:ext cx="700067" cy="980724"/>
            <a:chOff x="25899987" y="14315463"/>
            <a:chExt cx="496669" cy="640864"/>
          </a:xfrm>
          <a:solidFill>
            <a:srgbClr val="0066CC"/>
          </a:solidFill>
        </p:grpSpPr>
        <p:sp>
          <p:nvSpPr>
            <p:cNvPr id="447" name="Freeform 1824">
              <a:extLst>
                <a:ext uri="{FF2B5EF4-FFF2-40B4-BE49-F238E27FC236}">
                  <a16:creationId xmlns:a16="http://schemas.microsoft.com/office/drawing/2014/main" id="{2A3EE511-B2A0-4EB5-8CFC-80559733F472}"/>
                </a:ext>
              </a:extLst>
            </p:cNvPr>
            <p:cNvSpPr/>
            <p:nvPr/>
          </p:nvSpPr>
          <p:spPr>
            <a:xfrm>
              <a:off x="25899987" y="14315463"/>
              <a:ext cx="496669" cy="640864"/>
            </a:xfrm>
            <a:custGeom>
              <a:avLst/>
              <a:gdLst>
                <a:gd name="connsiteX0" fmla="*/ 48065 w 496669"/>
                <a:gd name="connsiteY0" fmla="*/ 48065 h 640864"/>
                <a:gd name="connsiteX1" fmla="*/ 448605 w 496669"/>
                <a:gd name="connsiteY1" fmla="*/ 48065 h 640864"/>
                <a:gd name="connsiteX2" fmla="*/ 448605 w 496669"/>
                <a:gd name="connsiteY2" fmla="*/ 592799 h 640864"/>
                <a:gd name="connsiteX3" fmla="*/ 48065 w 496669"/>
                <a:gd name="connsiteY3" fmla="*/ 592799 h 640864"/>
                <a:gd name="connsiteX4" fmla="*/ 48065 w 496669"/>
                <a:gd name="connsiteY4" fmla="*/ 48065 h 640864"/>
                <a:gd name="connsiteX5" fmla="*/ 0 w 496669"/>
                <a:gd name="connsiteY5" fmla="*/ 640864 h 640864"/>
                <a:gd name="connsiteX6" fmla="*/ 496670 w 496669"/>
                <a:gd name="connsiteY6" fmla="*/ 640864 h 640864"/>
                <a:gd name="connsiteX7" fmla="*/ 496670 w 496669"/>
                <a:gd name="connsiteY7" fmla="*/ 0 h 640864"/>
                <a:gd name="connsiteX8" fmla="*/ 0 w 496669"/>
                <a:gd name="connsiteY8" fmla="*/ 0 h 640864"/>
                <a:gd name="connsiteX9" fmla="*/ 0 w 496669"/>
                <a:gd name="connsiteY9" fmla="*/ 640864 h 640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6669" h="640864">
                  <a:moveTo>
                    <a:pt x="48065" y="48065"/>
                  </a:moveTo>
                  <a:lnTo>
                    <a:pt x="448605" y="48065"/>
                  </a:lnTo>
                  <a:lnTo>
                    <a:pt x="448605" y="592799"/>
                  </a:lnTo>
                  <a:lnTo>
                    <a:pt x="48065" y="592799"/>
                  </a:lnTo>
                  <a:lnTo>
                    <a:pt x="48065" y="48065"/>
                  </a:lnTo>
                  <a:close/>
                  <a:moveTo>
                    <a:pt x="0" y="640864"/>
                  </a:moveTo>
                  <a:lnTo>
                    <a:pt x="496670" y="640864"/>
                  </a:lnTo>
                  <a:lnTo>
                    <a:pt x="496670" y="0"/>
                  </a:lnTo>
                  <a:lnTo>
                    <a:pt x="0" y="0"/>
                  </a:lnTo>
                  <a:lnTo>
                    <a:pt x="0" y="640864"/>
                  </a:lnTo>
                  <a:close/>
                </a:path>
              </a:pathLst>
            </a:custGeom>
            <a:solidFill>
              <a:srgbClr val="062067"/>
            </a:solidFill>
            <a:ln w="7938" cap="flat">
              <a:solidFill>
                <a:srgbClr val="062067"/>
              </a:solid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48" name="Freeform 1825">
              <a:extLst>
                <a:ext uri="{FF2B5EF4-FFF2-40B4-BE49-F238E27FC236}">
                  <a16:creationId xmlns:a16="http://schemas.microsoft.com/office/drawing/2014/main" id="{9571B24E-FE2F-46A2-8AE4-6F656D44CF9D}"/>
                </a:ext>
              </a:extLst>
            </p:cNvPr>
            <p:cNvSpPr/>
            <p:nvPr/>
          </p:nvSpPr>
          <p:spPr>
            <a:xfrm>
              <a:off x="26164344" y="14435625"/>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grp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49" name="Freeform 1826">
              <a:extLst>
                <a:ext uri="{FF2B5EF4-FFF2-40B4-BE49-F238E27FC236}">
                  <a16:creationId xmlns:a16="http://schemas.microsoft.com/office/drawing/2014/main" id="{921BE868-36D8-44DC-AD34-CB3160BC7C6F}"/>
                </a:ext>
              </a:extLst>
            </p:cNvPr>
            <p:cNvSpPr/>
            <p:nvPr/>
          </p:nvSpPr>
          <p:spPr>
            <a:xfrm>
              <a:off x="26164344" y="14563798"/>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grp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50" name="Freeform 1827">
              <a:extLst>
                <a:ext uri="{FF2B5EF4-FFF2-40B4-BE49-F238E27FC236}">
                  <a16:creationId xmlns:a16="http://schemas.microsoft.com/office/drawing/2014/main" id="{122B354B-683C-44D0-9FF2-67A453E68041}"/>
                </a:ext>
              </a:extLst>
            </p:cNvPr>
            <p:cNvSpPr/>
            <p:nvPr/>
          </p:nvSpPr>
          <p:spPr>
            <a:xfrm>
              <a:off x="26164344" y="14820143"/>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grp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51" name="Freeform 1828">
              <a:extLst>
                <a:ext uri="{FF2B5EF4-FFF2-40B4-BE49-F238E27FC236}">
                  <a16:creationId xmlns:a16="http://schemas.microsoft.com/office/drawing/2014/main" id="{767C25CD-7D2E-4C7B-8F1B-F23A9B1CB93F}"/>
                </a:ext>
              </a:extLst>
            </p:cNvPr>
            <p:cNvSpPr/>
            <p:nvPr/>
          </p:nvSpPr>
          <p:spPr>
            <a:xfrm>
              <a:off x="26164344" y="14691971"/>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grp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52" name="Freeform 1829">
              <a:extLst>
                <a:ext uri="{FF2B5EF4-FFF2-40B4-BE49-F238E27FC236}">
                  <a16:creationId xmlns:a16="http://schemas.microsoft.com/office/drawing/2014/main" id="{40587AB7-0D01-40E0-B9D5-4824C595B702}"/>
                </a:ext>
              </a:extLst>
            </p:cNvPr>
            <p:cNvSpPr/>
            <p:nvPr/>
          </p:nvSpPr>
          <p:spPr>
            <a:xfrm>
              <a:off x="25996117" y="14395571"/>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7FB3E5"/>
            </a:solid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53" name="Freeform 1830">
              <a:extLst>
                <a:ext uri="{FF2B5EF4-FFF2-40B4-BE49-F238E27FC236}">
                  <a16:creationId xmlns:a16="http://schemas.microsoft.com/office/drawing/2014/main" id="{788A8E6C-4154-4A60-B612-233A8FA4301C}"/>
                </a:ext>
              </a:extLst>
            </p:cNvPr>
            <p:cNvSpPr/>
            <p:nvPr/>
          </p:nvSpPr>
          <p:spPr>
            <a:xfrm>
              <a:off x="25996117" y="14523744"/>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7FB3E5"/>
            </a:solid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54" name="Freeform 1831">
              <a:extLst>
                <a:ext uri="{FF2B5EF4-FFF2-40B4-BE49-F238E27FC236}">
                  <a16:creationId xmlns:a16="http://schemas.microsoft.com/office/drawing/2014/main" id="{27F3A94A-7A92-4DDD-A435-50AF8DF11D36}"/>
                </a:ext>
              </a:extLst>
            </p:cNvPr>
            <p:cNvSpPr/>
            <p:nvPr/>
          </p:nvSpPr>
          <p:spPr>
            <a:xfrm>
              <a:off x="25996117" y="1465191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7FB3E5"/>
            </a:solid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sp>
          <p:nvSpPr>
            <p:cNvPr id="455" name="Freeform 1832">
              <a:extLst>
                <a:ext uri="{FF2B5EF4-FFF2-40B4-BE49-F238E27FC236}">
                  <a16:creationId xmlns:a16="http://schemas.microsoft.com/office/drawing/2014/main" id="{62A24BAE-7D9C-489F-8A2C-68D925D0D1C0}"/>
                </a:ext>
              </a:extLst>
            </p:cNvPr>
            <p:cNvSpPr/>
            <p:nvPr/>
          </p:nvSpPr>
          <p:spPr>
            <a:xfrm>
              <a:off x="25996117" y="1477848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7FB3E5"/>
            </a:solidFill>
            <a:ln w="7938" cap="flat">
              <a:noFill/>
              <a:prstDash val="solid"/>
              <a:miter/>
            </a:ln>
          </p:spPr>
          <p:txBody>
            <a:bodyPr rtlCol="0" anchor="ctr"/>
            <a:lstStyle/>
            <a:p>
              <a:endParaRPr lang="en-US" sz="1408" dirty="0">
                <a:latin typeface="Arial" panose="020B0604020202020204" pitchFamily="34" charset="0"/>
                <a:cs typeface="Arial" panose="020B0604020202020204" pitchFamily="34" charset="0"/>
              </a:endParaRPr>
            </a:p>
          </p:txBody>
        </p:sp>
      </p:grpSp>
      <p:sp>
        <p:nvSpPr>
          <p:cNvPr id="459" name="Text Placeholder 14">
            <a:extLst>
              <a:ext uri="{FF2B5EF4-FFF2-40B4-BE49-F238E27FC236}">
                <a16:creationId xmlns:a16="http://schemas.microsoft.com/office/drawing/2014/main" id="{067A8332-A98A-4CDC-8399-2E487282578F}"/>
              </a:ext>
            </a:extLst>
          </p:cNvPr>
          <p:cNvSpPr txBox="1">
            <a:spLocks/>
          </p:cNvSpPr>
          <p:nvPr/>
        </p:nvSpPr>
        <p:spPr>
          <a:xfrm>
            <a:off x="31935392" y="181378"/>
            <a:ext cx="18000000" cy="13184051"/>
          </a:xfrm>
          <a:prstGeom prst="rect">
            <a:avLst/>
          </a:prstGeom>
          <a:solidFill>
            <a:schemeClr val="accent3">
              <a:lumMod val="20000"/>
              <a:lumOff val="80000"/>
              <a:alpha val="70000"/>
            </a:schemeClr>
          </a:solidFill>
        </p:spPr>
        <p:txBody>
          <a:bodyPr lIns="250475" tIns="250417" rIns="250475" bIns="250417">
            <a:noAutofit/>
          </a:bodyPr>
          <a:lstStyle>
            <a:lvl1pPr marL="0" indent="0" algn="l" defTabSz="2194560" rtl="0" eaLnBrk="1" latinLnBrk="0" hangingPunct="1">
              <a:lnSpc>
                <a:spcPct val="100000"/>
              </a:lnSpc>
              <a:spcBef>
                <a:spcPts val="0"/>
              </a:spcBef>
              <a:spcAft>
                <a:spcPts val="613"/>
              </a:spcAft>
              <a:buFont typeface="Arial" panose="020B0604020202020204" pitchFamily="34" charset="0"/>
              <a:buNone/>
              <a:defRPr sz="1700" b="1" kern="1200">
                <a:solidFill>
                  <a:schemeClr val="tx2"/>
                </a:solidFill>
                <a:latin typeface="+mn-lt"/>
                <a:ea typeface="+mn-ea"/>
                <a:cs typeface="+mn-cs"/>
              </a:defRPr>
            </a:lvl1pPr>
            <a:lvl2pPr marL="137411" indent="-137411" algn="l" defTabSz="2194560" rtl="0" eaLnBrk="1" latinLnBrk="0" hangingPunct="1">
              <a:lnSpc>
                <a:spcPct val="100000"/>
              </a:lnSpc>
              <a:spcBef>
                <a:spcPts val="0"/>
              </a:spcBef>
              <a:spcAft>
                <a:spcPts val="613"/>
              </a:spcAft>
              <a:buClr>
                <a:schemeClr val="accent2"/>
              </a:buClr>
              <a:buFont typeface="Arial" panose="020B0604020202020204" pitchFamily="34" charset="0"/>
              <a:buChar char="•"/>
              <a:defRPr sz="1302" kern="1200">
                <a:solidFill>
                  <a:schemeClr val="tx2"/>
                </a:solidFill>
                <a:latin typeface="+mn-lt"/>
                <a:ea typeface="+mn-ea"/>
                <a:cs typeface="+mn-cs"/>
              </a:defRPr>
            </a:lvl2pPr>
            <a:lvl3pPr marL="341703" indent="-204292" algn="l" defTabSz="2194560" rtl="0" eaLnBrk="1" latinLnBrk="0" hangingPunct="1">
              <a:lnSpc>
                <a:spcPct val="100000"/>
              </a:lnSpc>
              <a:spcBef>
                <a:spcPts val="0"/>
              </a:spcBef>
              <a:spcAft>
                <a:spcPts val="613"/>
              </a:spcAft>
              <a:buClr>
                <a:schemeClr val="accent2"/>
              </a:buClr>
              <a:buFont typeface="Arial" panose="020B0604020202020204" pitchFamily="34" charset="0"/>
              <a:buChar char="–"/>
              <a:defRPr sz="1302" kern="1200">
                <a:solidFill>
                  <a:schemeClr val="tx2"/>
                </a:solidFill>
                <a:latin typeface="+mn-lt"/>
                <a:ea typeface="+mn-ea"/>
                <a:cs typeface="+mn-cs"/>
              </a:defRPr>
            </a:lvl3pPr>
            <a:lvl4pPr marL="479114" indent="-137411" algn="l" defTabSz="2194560" rtl="0" eaLnBrk="1" latinLnBrk="0" hangingPunct="1">
              <a:lnSpc>
                <a:spcPct val="100000"/>
              </a:lnSpc>
              <a:spcBef>
                <a:spcPts val="0"/>
              </a:spcBef>
              <a:spcAft>
                <a:spcPts val="613"/>
              </a:spcAft>
              <a:buClr>
                <a:schemeClr val="accent2"/>
              </a:buClr>
              <a:buFont typeface="Arial" panose="020B0604020202020204" pitchFamily="34" charset="0"/>
              <a:buChar char="•"/>
              <a:defRPr sz="1302" kern="1200">
                <a:solidFill>
                  <a:schemeClr val="tx2"/>
                </a:solidFill>
                <a:latin typeface="+mn-lt"/>
                <a:ea typeface="+mn-ea"/>
                <a:cs typeface="+mn-cs"/>
              </a:defRPr>
            </a:lvl4pPr>
            <a:lvl5pPr marL="4296020" indent="0" algn="l" defTabSz="2194560" rtl="0" eaLnBrk="1" latinLnBrk="0" hangingPunct="1">
              <a:lnSpc>
                <a:spcPct val="100000"/>
              </a:lnSpc>
              <a:spcBef>
                <a:spcPts val="0"/>
              </a:spcBef>
              <a:spcAft>
                <a:spcPts val="613"/>
              </a:spcAft>
              <a:buFont typeface="Arial" panose="020B0604020202020204" pitchFamily="34" charset="0"/>
              <a:buNone/>
              <a:defRPr sz="1302"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r>
              <a:rPr lang="en-GB" sz="2997" dirty="0">
                <a:solidFill>
                  <a:schemeClr val="tx1"/>
                </a:solidFill>
              </a:rPr>
              <a:t> </a:t>
            </a:r>
          </a:p>
          <a:p>
            <a:pPr marL="457200" indent="-457200">
              <a:buFont typeface="Arial" panose="020B0604020202020204" pitchFamily="34" charset="0"/>
              <a:buChar char="•"/>
            </a:pPr>
            <a:endParaRPr lang="en-GB" sz="2997" dirty="0">
              <a:solidFill>
                <a:schemeClr val="tx1"/>
              </a:solidFill>
            </a:endParaRPr>
          </a:p>
        </p:txBody>
      </p:sp>
      <p:sp>
        <p:nvSpPr>
          <p:cNvPr id="460" name="Rectangle 459">
            <a:extLst>
              <a:ext uri="{FF2B5EF4-FFF2-40B4-BE49-F238E27FC236}">
                <a16:creationId xmlns:a16="http://schemas.microsoft.com/office/drawing/2014/main" id="{93D164E5-8E2A-4813-95BB-03F4B84579AD}"/>
              </a:ext>
            </a:extLst>
          </p:cNvPr>
          <p:cNvSpPr/>
          <p:nvPr/>
        </p:nvSpPr>
        <p:spPr>
          <a:xfrm>
            <a:off x="31932291" y="13621778"/>
            <a:ext cx="128089" cy="871743"/>
          </a:xfrm>
          <a:prstGeom prst="rect">
            <a:avLst/>
          </a:prstGeom>
          <a:solidFill>
            <a:srgbClr val="009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1" dirty="0"/>
          </a:p>
        </p:txBody>
      </p:sp>
      <p:sp>
        <p:nvSpPr>
          <p:cNvPr id="461" name="Rectangle 460">
            <a:extLst>
              <a:ext uri="{FF2B5EF4-FFF2-40B4-BE49-F238E27FC236}">
                <a16:creationId xmlns:a16="http://schemas.microsoft.com/office/drawing/2014/main" id="{BB85CF5B-BB29-4371-A96B-E63715430F45}"/>
              </a:ext>
            </a:extLst>
          </p:cNvPr>
          <p:cNvSpPr/>
          <p:nvPr/>
        </p:nvSpPr>
        <p:spPr>
          <a:xfrm>
            <a:off x="32268607" y="17090464"/>
            <a:ext cx="17298041" cy="6105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b="1" dirty="0">
                <a:solidFill>
                  <a:srgbClr val="0B41CD"/>
                </a:solidFill>
              </a:rPr>
              <a:t>Table 2. Participants with reported adverse events</a:t>
            </a:r>
          </a:p>
        </p:txBody>
      </p:sp>
      <p:graphicFrame>
        <p:nvGraphicFramePr>
          <p:cNvPr id="462" name="Table 4">
            <a:extLst>
              <a:ext uri="{FF2B5EF4-FFF2-40B4-BE49-F238E27FC236}">
                <a16:creationId xmlns:a16="http://schemas.microsoft.com/office/drawing/2014/main" id="{A967F7D9-3739-4376-BAF3-E6FDCCDC288E}"/>
              </a:ext>
            </a:extLst>
          </p:cNvPr>
          <p:cNvGraphicFramePr>
            <a:graphicFrameLocks noGrp="1"/>
          </p:cNvGraphicFramePr>
          <p:nvPr>
            <p:extLst>
              <p:ext uri="{D42A27DB-BD31-4B8C-83A1-F6EECF244321}">
                <p14:modId xmlns:p14="http://schemas.microsoft.com/office/powerpoint/2010/main" val="1690850539"/>
              </p:ext>
            </p:extLst>
          </p:nvPr>
        </p:nvGraphicFramePr>
        <p:xfrm>
          <a:off x="32444667" y="17641302"/>
          <a:ext cx="16426937" cy="5388322"/>
        </p:xfrm>
        <a:graphic>
          <a:graphicData uri="http://schemas.openxmlformats.org/drawingml/2006/table">
            <a:tbl>
              <a:tblPr firstRow="1" bandRow="1">
                <a:tableStyleId>{284E427A-3D55-4303-BF80-6455036E1DE7}</a:tableStyleId>
              </a:tblPr>
              <a:tblGrid>
                <a:gridCol w="2941526">
                  <a:extLst>
                    <a:ext uri="{9D8B030D-6E8A-4147-A177-3AD203B41FA5}">
                      <a16:colId xmlns:a16="http://schemas.microsoft.com/office/drawing/2014/main" val="3689395612"/>
                    </a:ext>
                  </a:extLst>
                </a:gridCol>
                <a:gridCol w="2802628">
                  <a:extLst>
                    <a:ext uri="{9D8B030D-6E8A-4147-A177-3AD203B41FA5}">
                      <a16:colId xmlns:a16="http://schemas.microsoft.com/office/drawing/2014/main" val="3832781703"/>
                    </a:ext>
                  </a:extLst>
                </a:gridCol>
                <a:gridCol w="2859563">
                  <a:extLst>
                    <a:ext uri="{9D8B030D-6E8A-4147-A177-3AD203B41FA5}">
                      <a16:colId xmlns:a16="http://schemas.microsoft.com/office/drawing/2014/main" val="3449980088"/>
                    </a:ext>
                  </a:extLst>
                </a:gridCol>
                <a:gridCol w="2576184">
                  <a:extLst>
                    <a:ext uri="{9D8B030D-6E8A-4147-A177-3AD203B41FA5}">
                      <a16:colId xmlns:a16="http://schemas.microsoft.com/office/drawing/2014/main" val="2252376577"/>
                    </a:ext>
                  </a:extLst>
                </a:gridCol>
                <a:gridCol w="2576184">
                  <a:extLst>
                    <a:ext uri="{9D8B030D-6E8A-4147-A177-3AD203B41FA5}">
                      <a16:colId xmlns:a16="http://schemas.microsoft.com/office/drawing/2014/main" val="1950902017"/>
                    </a:ext>
                  </a:extLst>
                </a:gridCol>
                <a:gridCol w="2670852">
                  <a:extLst>
                    <a:ext uri="{9D8B030D-6E8A-4147-A177-3AD203B41FA5}">
                      <a16:colId xmlns:a16="http://schemas.microsoft.com/office/drawing/2014/main" val="3281441276"/>
                    </a:ext>
                  </a:extLst>
                </a:gridCol>
              </a:tblGrid>
              <a:tr h="586368">
                <a:tc>
                  <a:txBody>
                    <a:bodyPr/>
                    <a:lstStyle/>
                    <a:p>
                      <a:pPr>
                        <a:lnSpc>
                          <a:spcPct val="100000"/>
                        </a:lnSpc>
                        <a:spcBef>
                          <a:spcPts val="0"/>
                        </a:spcBef>
                        <a:spcAft>
                          <a:spcPts val="600"/>
                        </a:spcAft>
                      </a:pPr>
                      <a:endParaRPr lang="en-GB" sz="2300" b="1" dirty="0">
                        <a:solidFill>
                          <a:schemeClr val="bg1"/>
                        </a:solidFill>
                        <a:latin typeface="+mn-lt"/>
                      </a:endParaRPr>
                    </a:p>
                  </a:txBody>
                  <a:tcPr marL="150285" marR="100190" marT="154103" marB="154103" anchor="ctr">
                    <a:lnL w="1905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5">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People with hemophilia A aged ≥50 years</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endParaRPr kumimoji="0" lang="en-US" sz="26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a:p>
                  </a:txBody>
                  <a:tcPr/>
                </a:tc>
                <a:tc hMerge="1">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endParaRPr kumimoji="0" lang="en-US" sz="26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endParaRPr kumimoji="0" lang="en-US" sz="26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288792322"/>
                  </a:ext>
                </a:extLst>
              </a:tr>
              <a:tr h="1278232">
                <a:tc>
                  <a:txBody>
                    <a:bodyPr/>
                    <a:lstStyle/>
                    <a:p>
                      <a:pPr>
                        <a:lnSpc>
                          <a:spcPct val="100000"/>
                        </a:lnSpc>
                        <a:spcBef>
                          <a:spcPts val="0"/>
                        </a:spcBef>
                        <a:spcAft>
                          <a:spcPts val="600"/>
                        </a:spcAft>
                      </a:pPr>
                      <a:r>
                        <a:rPr lang="en-GB" sz="2300" b="1" dirty="0">
                          <a:solidFill>
                            <a:schemeClr val="bg1"/>
                          </a:solidFill>
                          <a:latin typeface="+mn-lt"/>
                        </a:rPr>
                        <a:t>Adverse event </a:t>
                      </a:r>
                    </a:p>
                    <a:p>
                      <a:pPr>
                        <a:lnSpc>
                          <a:spcPct val="100000"/>
                        </a:lnSpc>
                        <a:spcBef>
                          <a:spcPts val="0"/>
                        </a:spcBef>
                        <a:spcAft>
                          <a:spcPts val="600"/>
                        </a:spcAft>
                      </a:pPr>
                      <a:r>
                        <a:rPr lang="en-GB" sz="2300" b="1" dirty="0">
                          <a:solidFill>
                            <a:schemeClr val="bg1"/>
                          </a:solidFill>
                          <a:latin typeface="+mn-lt"/>
                        </a:rPr>
                        <a:t>n (%) </a:t>
                      </a:r>
                    </a:p>
                  </a:txBody>
                  <a:tcPr marL="150285" marR="100190" marT="154103" marB="154103"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Total </a:t>
                      </a:r>
                    </a:p>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(n =15) </a:t>
                      </a:r>
                    </a:p>
                  </a:txBody>
                  <a:tcPr marL="67704" marR="67704" marT="154103" marB="1541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B41CD"/>
                    </a:solidFill>
                  </a:tcPr>
                </a:tc>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≥1 CV Risk Factor</a:t>
                      </a:r>
                    </a:p>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(n = 10)</a:t>
                      </a:r>
                    </a:p>
                  </a:txBody>
                  <a:tcPr marL="67704" marR="67704" marT="154103" marB="1541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0C07B"/>
                    </a:solidFill>
                  </a:tcPr>
                </a:tc>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≥2 CV Risk Factor</a:t>
                      </a:r>
                    </a:p>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(n =6)</a:t>
                      </a:r>
                    </a:p>
                  </a:txBody>
                  <a:tcPr marL="67704" marR="67704" marT="154103" marB="1541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009964"/>
                    </a:solidFill>
                  </a:tcPr>
                </a:tc>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GB"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HCV positive only</a:t>
                      </a:r>
                    </a:p>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en-GB"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(n=5)</a:t>
                      </a:r>
                      <a:endPar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154103" marB="1541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E085FC"/>
                    </a:solidFill>
                  </a:tcPr>
                </a:tc>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pt-BR"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HIV+HCV positive</a:t>
                      </a:r>
                    </a:p>
                    <a:p>
                      <a:pPr marL="0" marR="0" lvl="0" indent="0" algn="ctr" defTabSz="2362535" rtl="0" eaLnBrk="1" fontAlgn="auto" latinLnBrk="0" hangingPunct="1">
                        <a:lnSpc>
                          <a:spcPct val="100000"/>
                        </a:lnSpc>
                        <a:spcBef>
                          <a:spcPts val="0"/>
                        </a:spcBef>
                        <a:spcAft>
                          <a:spcPts val="600"/>
                        </a:spcAft>
                        <a:buClrTx/>
                        <a:buSzTx/>
                        <a:buFontTx/>
                        <a:buNone/>
                        <a:tabLst/>
                        <a:defRPr/>
                      </a:pPr>
                      <a:r>
                        <a:rPr kumimoji="0" lang="pt-BR"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rPr>
                        <a:t>(n=9)</a:t>
                      </a:r>
                      <a:endPar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154103" marB="154103" anchor="ctr">
                    <a:lnL w="12700" cap="flat" cmpd="sng" algn="ctr">
                      <a:solidFill>
                        <a:schemeClr val="bg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7D0096"/>
                    </a:solidFill>
                  </a:tcPr>
                </a:tc>
                <a:extLst>
                  <a:ext uri="{0D108BD9-81ED-4DB2-BD59-A6C34878D82A}">
                    <a16:rowId xmlns:a16="http://schemas.microsoft.com/office/drawing/2014/main" val="2533564292"/>
                  </a:ext>
                </a:extLst>
              </a:tr>
              <a:tr h="586368">
                <a:tc>
                  <a:txBody>
                    <a:bodyPr/>
                    <a:lstStyle/>
                    <a:p>
                      <a:pPr marL="0" marR="0" lvl="0" indent="0" algn="l" defTabSz="2362535" rtl="0" eaLnBrk="1" fontAlgn="auto" latinLnBrk="0" hangingPunct="1">
                        <a:lnSpc>
                          <a:spcPct val="100000"/>
                        </a:lnSpc>
                        <a:spcBef>
                          <a:spcPts val="0"/>
                        </a:spcBef>
                        <a:spcAft>
                          <a:spcPts val="600"/>
                        </a:spcAft>
                        <a:buClrTx/>
                        <a:buSzTx/>
                        <a:buFontTx/>
                        <a:buNone/>
                        <a:tabLst/>
                        <a:defRPr/>
                      </a:pPr>
                      <a:r>
                        <a:rPr lang="en-GB" sz="2300" b="1" dirty="0">
                          <a:solidFill>
                            <a:schemeClr val="tx1"/>
                          </a:solidFill>
                          <a:latin typeface="Arial" panose="020B0604020202020204" pitchFamily="34" charset="0"/>
                          <a:cs typeface="Arial" panose="020B0604020202020204" pitchFamily="34" charset="0"/>
                        </a:rPr>
                        <a:t>Any adverse event </a:t>
                      </a:r>
                      <a:endParaRPr kumimoji="0" lang="en-US" sz="2300" b="1"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150285" marR="100190" marT="154103" marB="154103" anchor="ctr">
                    <a:lnL w="1905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6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3 (20)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3 (30)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3 (50)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2 (40)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1 (11.1)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1725224"/>
                  </a:ext>
                </a:extLst>
              </a:tr>
              <a:tr h="586368">
                <a:tc>
                  <a:txBody>
                    <a:bodyPr/>
                    <a:lstStyle/>
                    <a:p>
                      <a:pPr>
                        <a:lnSpc>
                          <a:spcPct val="100000"/>
                        </a:lnSpc>
                        <a:spcBef>
                          <a:spcPts val="0"/>
                        </a:spcBef>
                        <a:spcAft>
                          <a:spcPts val="600"/>
                        </a:spcAft>
                      </a:pPr>
                      <a:r>
                        <a:rPr lang="en-GB" sz="2300" b="1" dirty="0">
                          <a:solidFill>
                            <a:schemeClr val="tx1"/>
                          </a:solidFill>
                          <a:latin typeface="Arial" panose="020B0604020202020204" pitchFamily="34" charset="0"/>
                          <a:cs typeface="Arial" panose="020B0604020202020204" pitchFamily="34" charset="0"/>
                        </a:rPr>
                        <a:t>Allergic reactions </a:t>
                      </a:r>
                    </a:p>
                  </a:txBody>
                  <a:tcPr marL="150285" marR="100190" marT="154103" marB="154103" anchor="ctr">
                    <a:lnL w="1905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600"/>
                        </a:spcAft>
                        <a:buClrTx/>
                        <a:buSzTx/>
                        <a:buFontTx/>
                        <a:buNone/>
                        <a:tabLst/>
                        <a:defRPr/>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600"/>
                        </a:spcAft>
                        <a:buClrTx/>
                        <a:buSzTx/>
                        <a:buFontTx/>
                        <a:buNone/>
                        <a:tabLst/>
                        <a:defRPr/>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600"/>
                        </a:spcAft>
                        <a:buClrTx/>
                        <a:buSzTx/>
                        <a:buFontTx/>
                        <a:buNone/>
                        <a:tabLst/>
                        <a:defRPr/>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3661960"/>
                  </a:ext>
                </a:extLst>
              </a:tr>
              <a:tr h="586368">
                <a:tc>
                  <a:txBody>
                    <a:bodyPr/>
                    <a:lstStyle/>
                    <a:p>
                      <a:pPr>
                        <a:lnSpc>
                          <a:spcPct val="100000"/>
                        </a:lnSpc>
                        <a:spcBef>
                          <a:spcPts val="0"/>
                        </a:spcBef>
                        <a:spcAft>
                          <a:spcPts val="600"/>
                        </a:spcAft>
                      </a:pPr>
                      <a:r>
                        <a:rPr lang="en-GB" sz="2300" b="1" dirty="0">
                          <a:solidFill>
                            <a:schemeClr val="tx1"/>
                          </a:solidFill>
                          <a:latin typeface="Arial" panose="020B0604020202020204" pitchFamily="34" charset="0"/>
                          <a:cs typeface="Arial" panose="020B0604020202020204" pitchFamily="34" charset="0"/>
                        </a:rPr>
                        <a:t>Malignancy </a:t>
                      </a:r>
                    </a:p>
                  </a:txBody>
                  <a:tcPr marL="150285" marR="100190" marT="154103" marB="154103" anchor="ctr">
                    <a:lnL w="1905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(6.7)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(10.0)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(16.7)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(20.0)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0835734"/>
                  </a:ext>
                </a:extLst>
              </a:tr>
              <a:tr h="586368">
                <a:tc>
                  <a:txBody>
                    <a:bodyPr/>
                    <a:lstStyle/>
                    <a:p>
                      <a:pPr>
                        <a:lnSpc>
                          <a:spcPct val="100000"/>
                        </a:lnSpc>
                        <a:spcBef>
                          <a:spcPts val="0"/>
                        </a:spcBef>
                        <a:spcAft>
                          <a:spcPts val="600"/>
                        </a:spcAft>
                      </a:pPr>
                      <a:r>
                        <a:rPr lang="en-GB" sz="2300" b="1" dirty="0">
                          <a:solidFill>
                            <a:schemeClr val="tx1"/>
                          </a:solidFill>
                          <a:latin typeface="Arial" panose="020B0604020202020204" pitchFamily="34" charset="0"/>
                          <a:cs typeface="Arial" panose="020B0604020202020204" pitchFamily="34" charset="0"/>
                        </a:rPr>
                        <a:t>Mortality </a:t>
                      </a:r>
                    </a:p>
                  </a:txBody>
                  <a:tcPr marL="150285" marR="100190" marT="154103" marB="154103" anchor="ctr">
                    <a:lnL w="1905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(6.7)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(10.0)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(16.7)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(11.1)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8287195"/>
                  </a:ext>
                </a:extLst>
              </a:tr>
              <a:tr h="586368">
                <a:tc>
                  <a:txBody>
                    <a:bodyPr/>
                    <a:lstStyle/>
                    <a:p>
                      <a:pPr>
                        <a:lnSpc>
                          <a:spcPct val="100000"/>
                        </a:lnSpc>
                        <a:spcBef>
                          <a:spcPts val="0"/>
                        </a:spcBef>
                        <a:spcAft>
                          <a:spcPts val="600"/>
                        </a:spcAft>
                      </a:pPr>
                      <a:r>
                        <a:rPr lang="en-GB" sz="2300" b="1" dirty="0">
                          <a:solidFill>
                            <a:schemeClr val="tx1"/>
                          </a:solidFill>
                          <a:latin typeface="Arial" panose="020B0604020202020204" pitchFamily="34" charset="0"/>
                          <a:cs typeface="Arial" panose="020B0604020202020204" pitchFamily="34" charset="0"/>
                        </a:rPr>
                        <a:t>Other </a:t>
                      </a:r>
                    </a:p>
                  </a:txBody>
                  <a:tcPr marL="150285" marR="100190" marT="154103" marB="154103" anchor="ctr">
                    <a:lnL w="1905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2 (13.3)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2 (20.0)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2 (33.3)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US" sz="2300" dirty="0">
                          <a:solidFill>
                            <a:schemeClr val="tx1"/>
                          </a:solidFill>
                          <a:effectLst/>
                          <a:latin typeface="+mn-lt"/>
                          <a:cs typeface="Times New Roman" panose="02020603050405020304" pitchFamily="18" charset="0"/>
                        </a:rPr>
                        <a:t>1 (20.0)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600"/>
                        </a:spcAft>
                      </a:pPr>
                      <a:r>
                        <a:rPr lang="en-GB" sz="2300" b="0" dirty="0">
                          <a:solidFill>
                            <a:schemeClr val="tx1"/>
                          </a:solidFill>
                          <a:latin typeface="Arial" panose="020B0604020202020204" pitchFamily="34" charset="0"/>
                          <a:cs typeface="Arial" panose="020B0604020202020204" pitchFamily="34" charset="0"/>
                        </a:rPr>
                        <a:t>1 (11.1) </a:t>
                      </a:r>
                      <a:endParaRPr lang="en-US" sz="2300" dirty="0">
                        <a:solidFill>
                          <a:schemeClr val="tx1"/>
                        </a:solidFill>
                        <a:effectLst/>
                        <a:latin typeface="+mn-lt"/>
                        <a:cs typeface="Times New Roman" panose="02020603050405020304" pitchFamily="18" charset="0"/>
                      </a:endParaRP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7318332"/>
                  </a:ext>
                </a:extLst>
              </a:tr>
            </a:tbl>
          </a:graphicData>
        </a:graphic>
      </p:graphicFrame>
      <p:sp>
        <p:nvSpPr>
          <p:cNvPr id="273" name="Oval 272">
            <a:extLst>
              <a:ext uri="{FF2B5EF4-FFF2-40B4-BE49-F238E27FC236}">
                <a16:creationId xmlns:a16="http://schemas.microsoft.com/office/drawing/2014/main" id="{3D2F786B-FCA1-4517-B9CD-7FE7ED7AB7AE}"/>
              </a:ext>
            </a:extLst>
          </p:cNvPr>
          <p:cNvSpPr>
            <a:spLocks noChangeAspect="1"/>
          </p:cNvSpPr>
          <p:nvPr/>
        </p:nvSpPr>
        <p:spPr>
          <a:xfrm>
            <a:off x="13116674" y="60903"/>
            <a:ext cx="1367999" cy="1368000"/>
          </a:xfrm>
          <a:prstGeom prst="ellipse">
            <a:avLst/>
          </a:prstGeom>
          <a:solidFill>
            <a:schemeClr val="bg1"/>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8" dirty="0">
              <a:latin typeface="Arial" panose="020B0604020202020204" pitchFamily="34" charset="0"/>
              <a:cs typeface="Arial" panose="020B0604020202020204" pitchFamily="34" charset="0"/>
            </a:endParaRPr>
          </a:p>
        </p:txBody>
      </p:sp>
      <p:sp>
        <p:nvSpPr>
          <p:cNvPr id="274" name="Freeform 1816">
            <a:extLst>
              <a:ext uri="{FF2B5EF4-FFF2-40B4-BE49-F238E27FC236}">
                <a16:creationId xmlns:a16="http://schemas.microsoft.com/office/drawing/2014/main" id="{4B6839DD-605B-4056-AB7A-764586954A99}"/>
              </a:ext>
            </a:extLst>
          </p:cNvPr>
          <p:cNvSpPr>
            <a:spLocks noChangeAspect="1"/>
          </p:cNvSpPr>
          <p:nvPr/>
        </p:nvSpPr>
        <p:spPr>
          <a:xfrm rot="2700000">
            <a:off x="13709594" y="327526"/>
            <a:ext cx="681753" cy="1396800"/>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chemeClr val="tx2">
              <a:lumMod val="50000"/>
              <a:alpha val="20000"/>
            </a:scheme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8" dirty="0">
              <a:latin typeface="Arial" panose="020B0604020202020204" pitchFamily="34" charset="0"/>
              <a:cs typeface="Arial" panose="020B0604020202020204" pitchFamily="34" charset="0"/>
            </a:endParaRPr>
          </a:p>
        </p:txBody>
      </p:sp>
      <p:grpSp>
        <p:nvGrpSpPr>
          <p:cNvPr id="268" name="Group 267">
            <a:extLst>
              <a:ext uri="{FF2B5EF4-FFF2-40B4-BE49-F238E27FC236}">
                <a16:creationId xmlns:a16="http://schemas.microsoft.com/office/drawing/2014/main" id="{194B3BE9-D243-46AC-98A4-E9837BBA812E}"/>
              </a:ext>
            </a:extLst>
          </p:cNvPr>
          <p:cNvGrpSpPr>
            <a:grpSpLocks noChangeAspect="1"/>
          </p:cNvGrpSpPr>
          <p:nvPr/>
        </p:nvGrpSpPr>
        <p:grpSpPr>
          <a:xfrm>
            <a:off x="13508808" y="446720"/>
            <a:ext cx="637061" cy="648000"/>
            <a:chOff x="1206500" y="1177925"/>
            <a:chExt cx="369887" cy="376238"/>
          </a:xfrm>
          <a:solidFill>
            <a:srgbClr val="0066CC"/>
          </a:solidFill>
        </p:grpSpPr>
        <p:sp>
          <p:nvSpPr>
            <p:cNvPr id="269" name="Freeform 199">
              <a:extLst>
                <a:ext uri="{FF2B5EF4-FFF2-40B4-BE49-F238E27FC236}">
                  <a16:creationId xmlns:a16="http://schemas.microsoft.com/office/drawing/2014/main" id="{C711537F-1136-48EF-AADD-594EF17E97CA}"/>
                </a:ext>
              </a:extLst>
            </p:cNvPr>
            <p:cNvSpPr>
              <a:spLocks/>
            </p:cNvSpPr>
            <p:nvPr/>
          </p:nvSpPr>
          <p:spPr bwMode="auto">
            <a:xfrm>
              <a:off x="1292225" y="1252538"/>
              <a:ext cx="31750" cy="23813"/>
            </a:xfrm>
            <a:custGeom>
              <a:avLst/>
              <a:gdLst>
                <a:gd name="T0" fmla="*/ 5 w 20"/>
                <a:gd name="T1" fmla="*/ 16 h 16"/>
                <a:gd name="T2" fmla="*/ 2 w 20"/>
                <a:gd name="T3" fmla="*/ 15 h 16"/>
                <a:gd name="T4" fmla="*/ 2 w 20"/>
                <a:gd name="T5" fmla="*/ 9 h 16"/>
                <a:gd name="T6" fmla="*/ 14 w 20"/>
                <a:gd name="T7" fmla="*/ 1 h 16"/>
                <a:gd name="T8" fmla="*/ 19 w 20"/>
                <a:gd name="T9" fmla="*/ 2 h 16"/>
                <a:gd name="T10" fmla="*/ 17 w 20"/>
                <a:gd name="T11" fmla="*/ 8 h 16"/>
                <a:gd name="T12" fmla="*/ 7 w 20"/>
                <a:gd name="T13" fmla="*/ 15 h 16"/>
                <a:gd name="T14" fmla="*/ 5 w 2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6">
                  <a:moveTo>
                    <a:pt x="5" y="16"/>
                  </a:moveTo>
                  <a:cubicBezTo>
                    <a:pt x="4" y="16"/>
                    <a:pt x="3" y="16"/>
                    <a:pt x="2" y="15"/>
                  </a:cubicBezTo>
                  <a:cubicBezTo>
                    <a:pt x="0" y="13"/>
                    <a:pt x="0" y="11"/>
                    <a:pt x="2" y="9"/>
                  </a:cubicBezTo>
                  <a:cubicBezTo>
                    <a:pt x="5" y="6"/>
                    <a:pt x="9" y="3"/>
                    <a:pt x="14" y="1"/>
                  </a:cubicBezTo>
                  <a:cubicBezTo>
                    <a:pt x="16" y="0"/>
                    <a:pt x="18" y="0"/>
                    <a:pt x="19" y="2"/>
                  </a:cubicBezTo>
                  <a:cubicBezTo>
                    <a:pt x="20" y="4"/>
                    <a:pt x="19" y="7"/>
                    <a:pt x="17" y="8"/>
                  </a:cubicBezTo>
                  <a:cubicBezTo>
                    <a:pt x="14" y="10"/>
                    <a:pt x="10" y="12"/>
                    <a:pt x="7" y="15"/>
                  </a:cubicBezTo>
                  <a:cubicBezTo>
                    <a:pt x="7" y="16"/>
                    <a:pt x="6" y="16"/>
                    <a:pt x="5" y="16"/>
                  </a:cubicBezTo>
                  <a:close/>
                </a:path>
              </a:pathLst>
            </a:custGeom>
            <a:solidFill>
              <a:srgbClr val="7FB3E5"/>
            </a:solidFill>
            <a:ln>
              <a:noFill/>
            </a:ln>
          </p:spPr>
          <p:txBody>
            <a:bodyPr vert="horz" wrap="square" lIns="91995" tIns="45999" rIns="91995" bIns="45999" numCol="1" anchor="t" anchorCtr="0" compatLnSpc="1">
              <a:prstTxWarp prst="textNoShape">
                <a:avLst/>
              </a:prstTxWarp>
            </a:bodyPr>
            <a:lstStyle/>
            <a:p>
              <a:endParaRPr lang="en-GB" sz="1408" dirty="0">
                <a:latin typeface="Arial" panose="020B0604020202020204" pitchFamily="34" charset="0"/>
                <a:cs typeface="Arial" panose="020B0604020202020204" pitchFamily="34" charset="0"/>
              </a:endParaRPr>
            </a:p>
          </p:txBody>
        </p:sp>
        <p:sp>
          <p:nvSpPr>
            <p:cNvPr id="270" name="Freeform 200">
              <a:extLst>
                <a:ext uri="{FF2B5EF4-FFF2-40B4-BE49-F238E27FC236}">
                  <a16:creationId xmlns:a16="http://schemas.microsoft.com/office/drawing/2014/main" id="{9F54008A-35F1-4C79-B23C-6C32FA27AE55}"/>
                </a:ext>
              </a:extLst>
            </p:cNvPr>
            <p:cNvSpPr>
              <a:spLocks/>
            </p:cNvSpPr>
            <p:nvPr/>
          </p:nvSpPr>
          <p:spPr bwMode="auto">
            <a:xfrm>
              <a:off x="1331913" y="1243013"/>
              <a:ext cx="69850" cy="33338"/>
            </a:xfrm>
            <a:custGeom>
              <a:avLst/>
              <a:gdLst>
                <a:gd name="T0" fmla="*/ 40 w 45"/>
                <a:gd name="T1" fmla="*/ 22 h 22"/>
                <a:gd name="T2" fmla="*/ 37 w 45"/>
                <a:gd name="T3" fmla="*/ 21 h 22"/>
                <a:gd name="T4" fmla="*/ 5 w 45"/>
                <a:gd name="T5" fmla="*/ 10 h 22"/>
                <a:gd name="T6" fmla="*/ 1 w 45"/>
                <a:gd name="T7" fmla="*/ 6 h 22"/>
                <a:gd name="T8" fmla="*/ 4 w 45"/>
                <a:gd name="T9" fmla="*/ 2 h 22"/>
                <a:gd name="T10" fmla="*/ 43 w 45"/>
                <a:gd name="T11" fmla="*/ 15 h 22"/>
                <a:gd name="T12" fmla="*/ 43 w 45"/>
                <a:gd name="T13" fmla="*/ 21 h 22"/>
                <a:gd name="T14" fmla="*/ 40 w 4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2">
                  <a:moveTo>
                    <a:pt x="40" y="22"/>
                  </a:moveTo>
                  <a:cubicBezTo>
                    <a:pt x="39" y="22"/>
                    <a:pt x="38" y="22"/>
                    <a:pt x="37" y="21"/>
                  </a:cubicBezTo>
                  <a:cubicBezTo>
                    <a:pt x="29" y="12"/>
                    <a:pt x="17" y="8"/>
                    <a:pt x="5" y="10"/>
                  </a:cubicBezTo>
                  <a:cubicBezTo>
                    <a:pt x="3" y="10"/>
                    <a:pt x="1" y="9"/>
                    <a:pt x="1" y="6"/>
                  </a:cubicBezTo>
                  <a:cubicBezTo>
                    <a:pt x="0" y="4"/>
                    <a:pt x="2" y="2"/>
                    <a:pt x="4" y="2"/>
                  </a:cubicBezTo>
                  <a:cubicBezTo>
                    <a:pt x="19" y="0"/>
                    <a:pt x="33" y="5"/>
                    <a:pt x="43" y="15"/>
                  </a:cubicBezTo>
                  <a:cubicBezTo>
                    <a:pt x="45" y="17"/>
                    <a:pt x="45" y="19"/>
                    <a:pt x="43" y="21"/>
                  </a:cubicBezTo>
                  <a:cubicBezTo>
                    <a:pt x="42" y="22"/>
                    <a:pt x="41" y="22"/>
                    <a:pt x="40" y="22"/>
                  </a:cubicBezTo>
                  <a:close/>
                </a:path>
              </a:pathLst>
            </a:custGeom>
            <a:solidFill>
              <a:srgbClr val="7FB3E5"/>
            </a:solidFill>
            <a:ln>
              <a:noFill/>
            </a:ln>
          </p:spPr>
          <p:txBody>
            <a:bodyPr vert="horz" wrap="square" lIns="91995" tIns="45999" rIns="91995" bIns="45999" numCol="1" anchor="t" anchorCtr="0" compatLnSpc="1">
              <a:prstTxWarp prst="textNoShape">
                <a:avLst/>
              </a:prstTxWarp>
            </a:bodyPr>
            <a:lstStyle/>
            <a:p>
              <a:endParaRPr lang="en-GB" sz="1408" dirty="0">
                <a:latin typeface="Arial" panose="020B0604020202020204" pitchFamily="34" charset="0"/>
                <a:cs typeface="Arial" panose="020B0604020202020204" pitchFamily="34" charset="0"/>
              </a:endParaRPr>
            </a:p>
          </p:txBody>
        </p:sp>
        <p:sp>
          <p:nvSpPr>
            <p:cNvPr id="271" name="Freeform 201">
              <a:extLst>
                <a:ext uri="{FF2B5EF4-FFF2-40B4-BE49-F238E27FC236}">
                  <a16:creationId xmlns:a16="http://schemas.microsoft.com/office/drawing/2014/main" id="{4D4BFCC7-6777-42DE-A54C-C9F3C4276D9D}"/>
                </a:ext>
              </a:extLst>
            </p:cNvPr>
            <p:cNvSpPr>
              <a:spLocks noEditPoints="1"/>
            </p:cNvSpPr>
            <p:nvPr/>
          </p:nvSpPr>
          <p:spPr bwMode="auto">
            <a:xfrm>
              <a:off x="1206500" y="1177925"/>
              <a:ext cx="280988" cy="282575"/>
            </a:xfrm>
            <a:custGeom>
              <a:avLst/>
              <a:gdLst>
                <a:gd name="T0" fmla="*/ 147 w 178"/>
                <a:gd name="T1" fmla="*/ 32 h 179"/>
                <a:gd name="T2" fmla="*/ 31 w 178"/>
                <a:gd name="T3" fmla="*/ 32 h 179"/>
                <a:gd name="T4" fmla="*/ 31 w 178"/>
                <a:gd name="T5" fmla="*/ 147 h 179"/>
                <a:gd name="T6" fmla="*/ 147 w 178"/>
                <a:gd name="T7" fmla="*/ 147 h 179"/>
                <a:gd name="T8" fmla="*/ 147 w 178"/>
                <a:gd name="T9" fmla="*/ 32 h 179"/>
                <a:gd name="T10" fmla="*/ 44 w 178"/>
                <a:gd name="T11" fmla="*/ 134 h 179"/>
                <a:gd name="T12" fmla="*/ 44 w 178"/>
                <a:gd name="T13" fmla="*/ 45 h 179"/>
                <a:gd name="T14" fmla="*/ 134 w 178"/>
                <a:gd name="T15" fmla="*/ 45 h 179"/>
                <a:gd name="T16" fmla="*/ 134 w 178"/>
                <a:gd name="T17" fmla="*/ 134 h 179"/>
                <a:gd name="T18" fmla="*/ 44 w 178"/>
                <a:gd name="T19" fmla="*/ 1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8" h="179">
                  <a:moveTo>
                    <a:pt x="147" y="32"/>
                  </a:moveTo>
                  <a:cubicBezTo>
                    <a:pt x="115" y="0"/>
                    <a:pt x="63" y="0"/>
                    <a:pt x="31" y="32"/>
                  </a:cubicBezTo>
                  <a:cubicBezTo>
                    <a:pt x="0" y="64"/>
                    <a:pt x="0" y="115"/>
                    <a:pt x="31" y="147"/>
                  </a:cubicBezTo>
                  <a:cubicBezTo>
                    <a:pt x="63" y="179"/>
                    <a:pt x="115" y="179"/>
                    <a:pt x="147" y="147"/>
                  </a:cubicBezTo>
                  <a:cubicBezTo>
                    <a:pt x="178" y="115"/>
                    <a:pt x="178" y="64"/>
                    <a:pt x="147" y="32"/>
                  </a:cubicBezTo>
                  <a:close/>
                  <a:moveTo>
                    <a:pt x="44" y="134"/>
                  </a:moveTo>
                  <a:cubicBezTo>
                    <a:pt x="19" y="109"/>
                    <a:pt x="19" y="69"/>
                    <a:pt x="44" y="45"/>
                  </a:cubicBezTo>
                  <a:cubicBezTo>
                    <a:pt x="69" y="20"/>
                    <a:pt x="109" y="20"/>
                    <a:pt x="134" y="45"/>
                  </a:cubicBezTo>
                  <a:cubicBezTo>
                    <a:pt x="159" y="69"/>
                    <a:pt x="159" y="109"/>
                    <a:pt x="134" y="134"/>
                  </a:cubicBezTo>
                  <a:cubicBezTo>
                    <a:pt x="109" y="159"/>
                    <a:pt x="69" y="159"/>
                    <a:pt x="44" y="134"/>
                  </a:cubicBezTo>
                  <a:close/>
                </a:path>
              </a:pathLst>
            </a:custGeom>
            <a:solidFill>
              <a:schemeClr val="tx2">
                <a:lumMod val="50000"/>
              </a:schemeClr>
            </a:solidFill>
            <a:ln>
              <a:noFill/>
            </a:ln>
          </p:spPr>
          <p:txBody>
            <a:bodyPr vert="horz" wrap="square" lIns="91995" tIns="45999" rIns="91995" bIns="45999" numCol="1" anchor="t" anchorCtr="0" compatLnSpc="1">
              <a:prstTxWarp prst="textNoShape">
                <a:avLst/>
              </a:prstTxWarp>
            </a:bodyPr>
            <a:lstStyle/>
            <a:p>
              <a:endParaRPr lang="en-GB" sz="1408" dirty="0">
                <a:latin typeface="Arial" panose="020B0604020202020204" pitchFamily="34" charset="0"/>
                <a:cs typeface="Arial" panose="020B0604020202020204" pitchFamily="34" charset="0"/>
              </a:endParaRPr>
            </a:p>
          </p:txBody>
        </p:sp>
        <p:sp>
          <p:nvSpPr>
            <p:cNvPr id="272" name="Freeform 202">
              <a:extLst>
                <a:ext uri="{FF2B5EF4-FFF2-40B4-BE49-F238E27FC236}">
                  <a16:creationId xmlns:a16="http://schemas.microsoft.com/office/drawing/2014/main" id="{982F703E-5142-4CF3-BE8D-23668158F720}"/>
                </a:ext>
              </a:extLst>
            </p:cNvPr>
            <p:cNvSpPr>
              <a:spLocks noEditPoints="1"/>
            </p:cNvSpPr>
            <p:nvPr/>
          </p:nvSpPr>
          <p:spPr bwMode="auto">
            <a:xfrm>
              <a:off x="1423987" y="1401763"/>
              <a:ext cx="152400" cy="152400"/>
            </a:xfrm>
            <a:custGeom>
              <a:avLst/>
              <a:gdLst>
                <a:gd name="T0" fmla="*/ 92 w 97"/>
                <a:gd name="T1" fmla="*/ 73 h 97"/>
                <a:gd name="T2" fmla="*/ 37 w 97"/>
                <a:gd name="T3" fmla="*/ 18 h 97"/>
                <a:gd name="T4" fmla="*/ 24 w 97"/>
                <a:gd name="T5" fmla="*/ 14 h 97"/>
                <a:gd name="T6" fmla="*/ 24 w 97"/>
                <a:gd name="T7" fmla="*/ 14 h 97"/>
                <a:gd name="T8" fmla="*/ 9 w 97"/>
                <a:gd name="T9" fmla="*/ 0 h 97"/>
                <a:gd name="T10" fmla="*/ 5 w 97"/>
                <a:gd name="T11" fmla="*/ 5 h 97"/>
                <a:gd name="T12" fmla="*/ 0 w 97"/>
                <a:gd name="T13" fmla="*/ 10 h 97"/>
                <a:gd name="T14" fmla="*/ 14 w 97"/>
                <a:gd name="T15" fmla="*/ 24 h 97"/>
                <a:gd name="T16" fmla="*/ 14 w 97"/>
                <a:gd name="T17" fmla="*/ 24 h 97"/>
                <a:gd name="T18" fmla="*/ 17 w 97"/>
                <a:gd name="T19" fmla="*/ 37 h 97"/>
                <a:gd name="T20" fmla="*/ 72 w 97"/>
                <a:gd name="T21" fmla="*/ 92 h 97"/>
                <a:gd name="T22" fmla="*/ 92 w 97"/>
                <a:gd name="T23" fmla="*/ 92 h 97"/>
                <a:gd name="T24" fmla="*/ 92 w 97"/>
                <a:gd name="T25" fmla="*/ 92 h 97"/>
                <a:gd name="T26" fmla="*/ 92 w 97"/>
                <a:gd name="T27" fmla="*/ 73 h 97"/>
                <a:gd name="T28" fmla="*/ 16 w 97"/>
                <a:gd name="T29" fmla="*/ 20 h 97"/>
                <a:gd name="T30" fmla="*/ 17 w 97"/>
                <a:gd name="T31" fmla="*/ 18 h 97"/>
                <a:gd name="T32" fmla="*/ 19 w 97"/>
                <a:gd name="T33" fmla="*/ 16 h 97"/>
                <a:gd name="T34" fmla="*/ 17 w 97"/>
                <a:gd name="T35" fmla="*/ 18 h 97"/>
                <a:gd name="T36" fmla="*/ 16 w 97"/>
                <a:gd name="T37" fmla="*/ 20 h 97"/>
                <a:gd name="T38" fmla="*/ 15 w 97"/>
                <a:gd name="T39" fmla="*/ 21 h 97"/>
                <a:gd name="T40" fmla="*/ 15 w 97"/>
                <a:gd name="T41" fmla="*/ 20 h 97"/>
                <a:gd name="T42" fmla="*/ 15 w 97"/>
                <a:gd name="T43" fmla="*/ 21 h 97"/>
                <a:gd name="T44" fmla="*/ 21 w 97"/>
                <a:gd name="T45" fmla="*/ 15 h 97"/>
                <a:gd name="T46" fmla="*/ 20 w 97"/>
                <a:gd name="T47" fmla="*/ 16 h 97"/>
                <a:gd name="T48" fmla="*/ 21 w 97"/>
                <a:gd name="T49" fmla="*/ 1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7" h="97">
                  <a:moveTo>
                    <a:pt x="92" y="73"/>
                  </a:moveTo>
                  <a:cubicBezTo>
                    <a:pt x="37" y="18"/>
                    <a:pt x="37" y="18"/>
                    <a:pt x="37" y="18"/>
                  </a:cubicBezTo>
                  <a:cubicBezTo>
                    <a:pt x="33" y="14"/>
                    <a:pt x="28" y="13"/>
                    <a:pt x="24" y="14"/>
                  </a:cubicBezTo>
                  <a:cubicBezTo>
                    <a:pt x="24" y="14"/>
                    <a:pt x="24" y="14"/>
                    <a:pt x="24" y="14"/>
                  </a:cubicBezTo>
                  <a:cubicBezTo>
                    <a:pt x="9" y="0"/>
                    <a:pt x="9" y="0"/>
                    <a:pt x="9" y="0"/>
                  </a:cubicBezTo>
                  <a:cubicBezTo>
                    <a:pt x="8" y="2"/>
                    <a:pt x="6" y="3"/>
                    <a:pt x="5" y="5"/>
                  </a:cubicBezTo>
                  <a:cubicBezTo>
                    <a:pt x="3" y="7"/>
                    <a:pt x="1" y="8"/>
                    <a:pt x="0" y="10"/>
                  </a:cubicBezTo>
                  <a:cubicBezTo>
                    <a:pt x="14" y="24"/>
                    <a:pt x="14" y="24"/>
                    <a:pt x="14" y="24"/>
                  </a:cubicBezTo>
                  <a:cubicBezTo>
                    <a:pt x="14" y="24"/>
                    <a:pt x="14" y="24"/>
                    <a:pt x="14" y="24"/>
                  </a:cubicBezTo>
                  <a:cubicBezTo>
                    <a:pt x="13" y="28"/>
                    <a:pt x="14" y="33"/>
                    <a:pt x="17" y="37"/>
                  </a:cubicBezTo>
                  <a:cubicBezTo>
                    <a:pt x="72" y="92"/>
                    <a:pt x="72" y="92"/>
                    <a:pt x="72" y="92"/>
                  </a:cubicBezTo>
                  <a:cubicBezTo>
                    <a:pt x="78" y="97"/>
                    <a:pt x="86" y="97"/>
                    <a:pt x="92" y="92"/>
                  </a:cubicBezTo>
                  <a:cubicBezTo>
                    <a:pt x="92" y="92"/>
                    <a:pt x="92" y="92"/>
                    <a:pt x="92" y="92"/>
                  </a:cubicBezTo>
                  <a:cubicBezTo>
                    <a:pt x="97" y="87"/>
                    <a:pt x="97" y="78"/>
                    <a:pt x="92" y="73"/>
                  </a:cubicBezTo>
                  <a:close/>
                  <a:moveTo>
                    <a:pt x="16" y="20"/>
                  </a:moveTo>
                  <a:cubicBezTo>
                    <a:pt x="16" y="19"/>
                    <a:pt x="17" y="18"/>
                    <a:pt x="17" y="18"/>
                  </a:cubicBezTo>
                  <a:cubicBezTo>
                    <a:pt x="18" y="17"/>
                    <a:pt x="19" y="17"/>
                    <a:pt x="19" y="16"/>
                  </a:cubicBezTo>
                  <a:cubicBezTo>
                    <a:pt x="19" y="17"/>
                    <a:pt x="18" y="17"/>
                    <a:pt x="17" y="18"/>
                  </a:cubicBezTo>
                  <a:cubicBezTo>
                    <a:pt x="17" y="18"/>
                    <a:pt x="16" y="19"/>
                    <a:pt x="16" y="20"/>
                  </a:cubicBezTo>
                  <a:close/>
                  <a:moveTo>
                    <a:pt x="15" y="21"/>
                  </a:moveTo>
                  <a:cubicBezTo>
                    <a:pt x="15" y="21"/>
                    <a:pt x="15" y="21"/>
                    <a:pt x="15" y="20"/>
                  </a:cubicBezTo>
                  <a:cubicBezTo>
                    <a:pt x="15" y="21"/>
                    <a:pt x="15" y="21"/>
                    <a:pt x="15" y="21"/>
                  </a:cubicBezTo>
                  <a:close/>
                  <a:moveTo>
                    <a:pt x="21" y="15"/>
                  </a:moveTo>
                  <a:cubicBezTo>
                    <a:pt x="21" y="15"/>
                    <a:pt x="20" y="16"/>
                    <a:pt x="20" y="16"/>
                  </a:cubicBezTo>
                  <a:cubicBezTo>
                    <a:pt x="20" y="16"/>
                    <a:pt x="21" y="15"/>
                    <a:pt x="21" y="15"/>
                  </a:cubicBezTo>
                  <a:close/>
                </a:path>
              </a:pathLst>
            </a:custGeom>
            <a:solidFill>
              <a:schemeClr val="tx2">
                <a:lumMod val="50000"/>
              </a:schemeClr>
            </a:solidFill>
            <a:ln>
              <a:noFill/>
            </a:ln>
          </p:spPr>
          <p:txBody>
            <a:bodyPr vert="horz" wrap="square" lIns="91995" tIns="45999" rIns="91995" bIns="45999" numCol="1" anchor="t" anchorCtr="0" compatLnSpc="1">
              <a:prstTxWarp prst="textNoShape">
                <a:avLst/>
              </a:prstTxWarp>
            </a:bodyPr>
            <a:lstStyle/>
            <a:p>
              <a:endParaRPr lang="en-GB" sz="1408" dirty="0">
                <a:latin typeface="Arial" panose="020B0604020202020204" pitchFamily="34" charset="0"/>
                <a:cs typeface="Arial" panose="020B0604020202020204" pitchFamily="34" charset="0"/>
              </a:endParaRPr>
            </a:p>
          </p:txBody>
        </p:sp>
      </p:grpSp>
      <p:cxnSp>
        <p:nvCxnSpPr>
          <p:cNvPr id="147" name="Straight Connector 146">
            <a:extLst>
              <a:ext uri="{FF2B5EF4-FFF2-40B4-BE49-F238E27FC236}">
                <a16:creationId xmlns:a16="http://schemas.microsoft.com/office/drawing/2014/main" id="{71AA900B-DD0D-4794-9B94-76ABEAB91AB9}"/>
              </a:ext>
            </a:extLst>
          </p:cNvPr>
          <p:cNvCxnSpPr>
            <a:cxnSpLocks/>
          </p:cNvCxnSpPr>
          <p:nvPr/>
        </p:nvCxnSpPr>
        <p:spPr>
          <a:xfrm>
            <a:off x="20380715" y="30529039"/>
            <a:ext cx="0" cy="1339048"/>
          </a:xfrm>
          <a:prstGeom prst="line">
            <a:avLst/>
          </a:prstGeom>
          <a:noFill/>
          <a:ln w="25400" cap="flat" cmpd="sng" algn="ctr">
            <a:solidFill>
              <a:schemeClr val="bg1"/>
            </a:solidFill>
            <a:prstDash val="solid"/>
            <a:miter lim="800000"/>
          </a:ln>
          <a:effectLst/>
        </p:spPr>
      </p:cxnSp>
      <p:sp>
        <p:nvSpPr>
          <p:cNvPr id="149" name="Rectangle 148">
            <a:extLst>
              <a:ext uri="{FF2B5EF4-FFF2-40B4-BE49-F238E27FC236}">
                <a16:creationId xmlns:a16="http://schemas.microsoft.com/office/drawing/2014/main" id="{C5D4BFE7-03B6-45B7-BED5-7A15374A0A91}"/>
              </a:ext>
            </a:extLst>
          </p:cNvPr>
          <p:cNvSpPr/>
          <p:nvPr/>
        </p:nvSpPr>
        <p:spPr>
          <a:xfrm>
            <a:off x="20672673" y="30231691"/>
            <a:ext cx="6572171" cy="1636396"/>
          </a:xfrm>
          <a:prstGeom prst="rect">
            <a:avLst/>
          </a:prstGeom>
          <a:noFill/>
          <a:ln w="6350" cap="flat" cmpd="sng" algn="ctr">
            <a:noFill/>
            <a:prstDash val="solid"/>
            <a:miter lim="800000"/>
          </a:ln>
          <a:effectLst/>
        </p:spPr>
        <p:txBody>
          <a:bodyPr wrap="square" lIns="0" tIns="0" rIns="0" bIns="8318" numCol="1" spcCol="360000" rtlCol="0" anchor="t" anchorCtr="0">
            <a:noAutofit/>
          </a:bodyPr>
          <a:lstStyle/>
          <a:p>
            <a:pPr defTabSz="239071">
              <a:spcAft>
                <a:spcPts val="278"/>
              </a:spcAft>
              <a:defRPr/>
            </a:pPr>
            <a:r>
              <a:rPr lang="en-GB" sz="1498" b="1" dirty="0">
                <a:cs typeface="Arial" panose="020B0604020202020204" pitchFamily="34" charset="0"/>
              </a:rPr>
              <a:t>Acknowledgments</a:t>
            </a:r>
          </a:p>
          <a:p>
            <a:pPr defTabSz="239071">
              <a:spcAft>
                <a:spcPts val="278"/>
              </a:spcAft>
              <a:defRPr/>
            </a:pPr>
            <a:r>
              <a:rPr lang="en-GB" sz="1600" dirty="0">
                <a:latin typeface="Arial" panose="020B0604020202020204" pitchFamily="34" charset="0"/>
                <a:cs typeface="Arial" panose="020B0604020202020204" pitchFamily="34" charset="0"/>
              </a:rPr>
              <a:t>We would like to acknowledge the ATHN 7 participants, investigators and the 26 ATHN-affiliated hemophilia treatment </a:t>
            </a:r>
            <a:r>
              <a:rPr lang="en-GB" sz="1600" dirty="0" err="1">
                <a:latin typeface="Arial" panose="020B0604020202020204" pitchFamily="34" charset="0"/>
                <a:cs typeface="Arial" panose="020B0604020202020204" pitchFamily="34" charset="0"/>
              </a:rPr>
              <a:t>centers</a:t>
            </a:r>
            <a:r>
              <a:rPr lang="en-GB" sz="1600" dirty="0">
                <a:latin typeface="Arial" panose="020B0604020202020204" pitchFamily="34" charset="0"/>
                <a:cs typeface="Arial" panose="020B0604020202020204" pitchFamily="34" charset="0"/>
              </a:rPr>
              <a:t> for their participation in this important Project. ATHN 7 was supported by a research grant from Genentech, Inc. Third party medical writing assistance, under the direction of the authors, was provided by Ella Spraggan MSc, of Ashfield MedComms, an Inizio company, and was funded by Genentech, Inc.</a:t>
            </a:r>
          </a:p>
          <a:p>
            <a:pPr defTabSz="239071">
              <a:spcAft>
                <a:spcPts val="278"/>
              </a:spcAft>
              <a:defRPr/>
            </a:pPr>
            <a:endParaRPr lang="en-GB" sz="1498" dirty="0">
              <a:cs typeface="Arial" panose="020B0604020202020204" pitchFamily="34" charset="0"/>
            </a:endParaRPr>
          </a:p>
        </p:txBody>
      </p:sp>
      <p:sp>
        <p:nvSpPr>
          <p:cNvPr id="151" name="TextBox 150">
            <a:extLst>
              <a:ext uri="{FF2B5EF4-FFF2-40B4-BE49-F238E27FC236}">
                <a16:creationId xmlns:a16="http://schemas.microsoft.com/office/drawing/2014/main" id="{1F526FD8-0F77-4501-8292-0AD573FFEEC6}"/>
              </a:ext>
            </a:extLst>
          </p:cNvPr>
          <p:cNvSpPr txBox="1"/>
          <p:nvPr/>
        </p:nvSpPr>
        <p:spPr>
          <a:xfrm>
            <a:off x="45084105" y="31169515"/>
            <a:ext cx="4092053" cy="262508"/>
          </a:xfrm>
          <a:prstGeom prst="rect">
            <a:avLst/>
          </a:prstGeom>
          <a:noFill/>
        </p:spPr>
        <p:txBody>
          <a:bodyPr wrap="square" lIns="0" tIns="0" rIns="0" bIns="0" rtlCol="0">
            <a:spAutoFit/>
          </a:bodyPr>
          <a:lstStyle/>
          <a:p>
            <a:pPr>
              <a:spcAft>
                <a:spcPts val="640"/>
              </a:spcAft>
            </a:pPr>
            <a:r>
              <a:rPr lang="en-GB" sz="1706" i="1" dirty="0">
                <a:latin typeface="Arial" panose="020B0604020202020204" pitchFamily="34" charset="0"/>
                <a:cs typeface="Arial" panose="020B0604020202020204" pitchFamily="34" charset="0"/>
              </a:rPr>
              <a:t>Download this presentation: </a:t>
            </a:r>
            <a:r>
              <a:rPr lang="en-GB" sz="1706" i="1" u="sng" dirty="0">
                <a:latin typeface="Arial" panose="020B0604020202020204" pitchFamily="34" charset="0"/>
                <a:cs typeface="Arial" panose="020B0604020202020204" pitchFamily="34" charset="0"/>
              </a:rPr>
              <a:t>https: XXXX</a:t>
            </a:r>
          </a:p>
        </p:txBody>
      </p:sp>
      <p:sp>
        <p:nvSpPr>
          <p:cNvPr id="152" name="Rectangle 151">
            <a:extLst>
              <a:ext uri="{FF2B5EF4-FFF2-40B4-BE49-F238E27FC236}">
                <a16:creationId xmlns:a16="http://schemas.microsoft.com/office/drawing/2014/main" id="{E7F58249-CC88-437C-A52E-57E241D137D5}"/>
              </a:ext>
            </a:extLst>
          </p:cNvPr>
          <p:cNvSpPr/>
          <p:nvPr/>
        </p:nvSpPr>
        <p:spPr>
          <a:xfrm>
            <a:off x="27820998" y="30213563"/>
            <a:ext cx="16847786" cy="2174412"/>
          </a:xfrm>
          <a:prstGeom prst="rect">
            <a:avLst/>
          </a:prstGeom>
          <a:noFill/>
          <a:ln w="6350" cap="flat" cmpd="sng" algn="ctr">
            <a:noFill/>
            <a:prstDash val="solid"/>
            <a:miter lim="800000"/>
          </a:ln>
          <a:effectLst/>
        </p:spPr>
        <p:txBody>
          <a:bodyPr wrap="square" lIns="0" tIns="0" rIns="0" bIns="8318" numCol="1" spcCol="360000" rtlCol="0" anchor="t" anchorCtr="0">
            <a:noAutofit/>
          </a:bodyPr>
          <a:lstStyle/>
          <a:p>
            <a:pPr defTabSz="239071">
              <a:spcAft>
                <a:spcPts val="278"/>
              </a:spcAft>
              <a:defRPr/>
            </a:pPr>
            <a:r>
              <a:rPr lang="en-GB" sz="1498" b="1" dirty="0">
                <a:cs typeface="Arial" panose="020B0604020202020204" pitchFamily="34" charset="0"/>
              </a:rPr>
              <a:t>Disclosures</a:t>
            </a:r>
          </a:p>
          <a:p>
            <a:pPr defTabSz="239071">
              <a:spcAft>
                <a:spcPts val="278"/>
              </a:spcAft>
              <a:defRPr/>
            </a:pPr>
            <a:r>
              <a:rPr lang="en-GB" sz="1600" dirty="0">
                <a:cs typeface="Arial" panose="020B0604020202020204" pitchFamily="34" charset="0"/>
              </a:rPr>
              <a:t>TB: Has received consulting fees from BioMarin Pharmaceutical Inc, uniQure Tremeau Pharmaceuticals, Inc; and has received research funding from Genentech and American Thrombosis and Hemostatsis Network; and is listed as an advisory committee member for CSL Behring, Novo Nordisk, Pfizer, Spark Therapeutics, BioMarin, Genentech, Takeda, Kedrion , HEMA Biologics, uniQure, and Tremeau Pharmaceuticals; ND: Employee of American Thrombosis and Hemostatis Network; LL: Employee of Genentech; PM: Employee of Genentech; CO: Employee of American Thrombosis and Hemostasis Network; MW: Has received consulting fees/honoraria from Bayer, BioMarin Pharmaceutical Inc, Bioverati, A Sanofi Company, CSL Behring, Genentech, Novo Nordisk and Takeda; MR: Has received consulting fees from BioMarin Pharmaceutical Inc, CSL Behring, Genentech, Novo Nordisk, Pfizer, Sanofi, Takeda, uniQure and has received a research grant from BioMarin Pharmaceutical Inc, Genentech, Novo Nordisk, Sanofi, Spark Therapeutics, Takeda, uniQure and membership on an entity’s Board of Directors for Foundation for Women and Girls with Blood Disorders and Partners in Bleeding Disorders</a:t>
            </a:r>
          </a:p>
        </p:txBody>
      </p:sp>
      <p:cxnSp>
        <p:nvCxnSpPr>
          <p:cNvPr id="153" name="Straight Connector 152">
            <a:extLst>
              <a:ext uri="{FF2B5EF4-FFF2-40B4-BE49-F238E27FC236}">
                <a16:creationId xmlns:a16="http://schemas.microsoft.com/office/drawing/2014/main" id="{C1619A31-8773-4C87-9F7F-A178746CD8CA}"/>
              </a:ext>
            </a:extLst>
          </p:cNvPr>
          <p:cNvCxnSpPr>
            <a:cxnSpLocks/>
          </p:cNvCxnSpPr>
          <p:nvPr/>
        </p:nvCxnSpPr>
        <p:spPr>
          <a:xfrm>
            <a:off x="27549661" y="30492501"/>
            <a:ext cx="0" cy="1339048"/>
          </a:xfrm>
          <a:prstGeom prst="line">
            <a:avLst/>
          </a:prstGeom>
          <a:noFill/>
          <a:ln w="25400" cap="flat" cmpd="sng" algn="ctr">
            <a:solidFill>
              <a:schemeClr val="bg1"/>
            </a:solidFill>
            <a:prstDash val="solid"/>
            <a:miter lim="800000"/>
          </a:ln>
          <a:effectLst/>
        </p:spPr>
      </p:cxnSp>
      <p:grpSp>
        <p:nvGrpSpPr>
          <p:cNvPr id="154" name="Group 153">
            <a:extLst>
              <a:ext uri="{FF2B5EF4-FFF2-40B4-BE49-F238E27FC236}">
                <a16:creationId xmlns:a16="http://schemas.microsoft.com/office/drawing/2014/main" id="{7482CBBF-D3EB-475E-89E9-8946CB72ECED}"/>
              </a:ext>
            </a:extLst>
          </p:cNvPr>
          <p:cNvGrpSpPr/>
          <p:nvPr/>
        </p:nvGrpSpPr>
        <p:grpSpPr>
          <a:xfrm>
            <a:off x="48213057" y="30757668"/>
            <a:ext cx="2436597" cy="1641623"/>
            <a:chOff x="41557953" y="28988023"/>
            <a:chExt cx="2276855" cy="1533999"/>
          </a:xfrm>
        </p:grpSpPr>
        <p:grpSp>
          <p:nvGrpSpPr>
            <p:cNvPr id="155" name="Group 154">
              <a:extLst>
                <a:ext uri="{FF2B5EF4-FFF2-40B4-BE49-F238E27FC236}">
                  <a16:creationId xmlns:a16="http://schemas.microsoft.com/office/drawing/2014/main" id="{795D17DC-1220-4B1E-B9E7-B0CBDB1BCBCC}"/>
                </a:ext>
              </a:extLst>
            </p:cNvPr>
            <p:cNvGrpSpPr/>
            <p:nvPr/>
          </p:nvGrpSpPr>
          <p:grpSpPr>
            <a:xfrm flipH="1">
              <a:off x="42424767" y="28988023"/>
              <a:ext cx="1410041" cy="1533999"/>
              <a:chOff x="-308306" y="1556631"/>
              <a:chExt cx="1921396" cy="2210124"/>
            </a:xfrm>
          </p:grpSpPr>
          <p:sp>
            <p:nvSpPr>
              <p:cNvPr id="159" name="Freeform 186">
                <a:extLst>
                  <a:ext uri="{FF2B5EF4-FFF2-40B4-BE49-F238E27FC236}">
                    <a16:creationId xmlns:a16="http://schemas.microsoft.com/office/drawing/2014/main" id="{2AFA8448-EE84-4A0C-B09E-A1896DBD051C}"/>
                  </a:ext>
                </a:extLst>
              </p:cNvPr>
              <p:cNvSpPr/>
              <p:nvPr/>
            </p:nvSpPr>
            <p:spPr>
              <a:xfrm rot="18809227">
                <a:off x="-388700" y="3070477"/>
                <a:ext cx="776672" cy="615883"/>
              </a:xfrm>
              <a:custGeom>
                <a:avLst/>
                <a:gdLst>
                  <a:gd name="connsiteX0" fmla="*/ 712261 w 712261"/>
                  <a:gd name="connsiteY0" fmla="*/ 0 h 608776"/>
                  <a:gd name="connsiteX1" fmla="*/ 712261 w 712261"/>
                  <a:gd name="connsiteY1" fmla="*/ 608614 h 608776"/>
                  <a:gd name="connsiteX2" fmla="*/ 434690 w 712261"/>
                  <a:gd name="connsiteY2" fmla="*/ 591386 h 608776"/>
                  <a:gd name="connsiteX3" fmla="*/ 0 w 712261"/>
                  <a:gd name="connsiteY3" fmla="*/ 608614 h 608776"/>
                  <a:gd name="connsiteX4" fmla="*/ 0 w 712261"/>
                  <a:gd name="connsiteY4" fmla="*/ 594058 h 608776"/>
                  <a:gd name="connsiteX5" fmla="*/ 620484 w 712261"/>
                  <a:gd name="connsiteY5" fmla="*/ 5505 h 608776"/>
                  <a:gd name="connsiteX0" fmla="*/ 812523 w 812523"/>
                  <a:gd name="connsiteY0" fmla="*/ 0 h 608776"/>
                  <a:gd name="connsiteX1" fmla="*/ 812523 w 812523"/>
                  <a:gd name="connsiteY1" fmla="*/ 608614 h 608776"/>
                  <a:gd name="connsiteX2" fmla="*/ 534952 w 812523"/>
                  <a:gd name="connsiteY2" fmla="*/ 591386 h 608776"/>
                  <a:gd name="connsiteX3" fmla="*/ 100262 w 812523"/>
                  <a:gd name="connsiteY3" fmla="*/ 608614 h 608776"/>
                  <a:gd name="connsiteX4" fmla="*/ 0 w 812523"/>
                  <a:gd name="connsiteY4" fmla="*/ 532223 h 608776"/>
                  <a:gd name="connsiteX5" fmla="*/ 720746 w 812523"/>
                  <a:gd name="connsiteY5" fmla="*/ 5505 h 608776"/>
                  <a:gd name="connsiteX6" fmla="*/ 812523 w 812523"/>
                  <a:gd name="connsiteY6" fmla="*/ 0 h 608776"/>
                  <a:gd name="connsiteX0" fmla="*/ 812523 w 812523"/>
                  <a:gd name="connsiteY0" fmla="*/ 0 h 608776"/>
                  <a:gd name="connsiteX1" fmla="*/ 812523 w 812523"/>
                  <a:gd name="connsiteY1" fmla="*/ 608614 h 608776"/>
                  <a:gd name="connsiteX2" fmla="*/ 534952 w 812523"/>
                  <a:gd name="connsiteY2" fmla="*/ 591386 h 608776"/>
                  <a:gd name="connsiteX3" fmla="*/ 100262 w 812523"/>
                  <a:gd name="connsiteY3" fmla="*/ 608614 h 608776"/>
                  <a:gd name="connsiteX4" fmla="*/ 0 w 812523"/>
                  <a:gd name="connsiteY4" fmla="*/ 532223 h 608776"/>
                  <a:gd name="connsiteX5" fmla="*/ 736138 w 812523"/>
                  <a:gd name="connsiteY5" fmla="*/ 23253 h 608776"/>
                  <a:gd name="connsiteX6" fmla="*/ 812523 w 812523"/>
                  <a:gd name="connsiteY6" fmla="*/ 0 h 608776"/>
                  <a:gd name="connsiteX0" fmla="*/ 812523 w 812523"/>
                  <a:gd name="connsiteY0" fmla="*/ 0 h 608776"/>
                  <a:gd name="connsiteX1" fmla="*/ 812523 w 812523"/>
                  <a:gd name="connsiteY1" fmla="*/ 608614 h 608776"/>
                  <a:gd name="connsiteX2" fmla="*/ 534952 w 812523"/>
                  <a:gd name="connsiteY2" fmla="*/ 591386 h 608776"/>
                  <a:gd name="connsiteX3" fmla="*/ 100262 w 812523"/>
                  <a:gd name="connsiteY3" fmla="*/ 608614 h 608776"/>
                  <a:gd name="connsiteX4" fmla="*/ 0 w 812523"/>
                  <a:gd name="connsiteY4" fmla="*/ 532223 h 608776"/>
                  <a:gd name="connsiteX5" fmla="*/ 712796 w 812523"/>
                  <a:gd name="connsiteY5" fmla="*/ 4094 h 608776"/>
                  <a:gd name="connsiteX6" fmla="*/ 812523 w 812523"/>
                  <a:gd name="connsiteY6" fmla="*/ 0 h 608776"/>
                  <a:gd name="connsiteX0" fmla="*/ 802887 w 812523"/>
                  <a:gd name="connsiteY0" fmla="*/ 44273 h 604683"/>
                  <a:gd name="connsiteX1" fmla="*/ 812523 w 812523"/>
                  <a:gd name="connsiteY1" fmla="*/ 604521 h 604683"/>
                  <a:gd name="connsiteX2" fmla="*/ 534952 w 812523"/>
                  <a:gd name="connsiteY2" fmla="*/ 587293 h 604683"/>
                  <a:gd name="connsiteX3" fmla="*/ 100262 w 812523"/>
                  <a:gd name="connsiteY3" fmla="*/ 604521 h 604683"/>
                  <a:gd name="connsiteX4" fmla="*/ 0 w 812523"/>
                  <a:gd name="connsiteY4" fmla="*/ 528130 h 604683"/>
                  <a:gd name="connsiteX5" fmla="*/ 712796 w 812523"/>
                  <a:gd name="connsiteY5" fmla="*/ 1 h 604683"/>
                  <a:gd name="connsiteX6" fmla="*/ 802887 w 812523"/>
                  <a:gd name="connsiteY6" fmla="*/ 44273 h 604683"/>
                  <a:gd name="connsiteX0" fmla="*/ 802887 w 812523"/>
                  <a:gd name="connsiteY0" fmla="*/ 4226 h 564636"/>
                  <a:gd name="connsiteX1" fmla="*/ 812523 w 812523"/>
                  <a:gd name="connsiteY1" fmla="*/ 564474 h 564636"/>
                  <a:gd name="connsiteX2" fmla="*/ 534952 w 812523"/>
                  <a:gd name="connsiteY2" fmla="*/ 547246 h 564636"/>
                  <a:gd name="connsiteX3" fmla="*/ 100262 w 812523"/>
                  <a:gd name="connsiteY3" fmla="*/ 564474 h 564636"/>
                  <a:gd name="connsiteX4" fmla="*/ 0 w 812523"/>
                  <a:gd name="connsiteY4" fmla="*/ 488083 h 564636"/>
                  <a:gd name="connsiteX5" fmla="*/ 661858 w 812523"/>
                  <a:gd name="connsiteY5" fmla="*/ 0 h 564636"/>
                  <a:gd name="connsiteX6" fmla="*/ 802887 w 812523"/>
                  <a:gd name="connsiteY6" fmla="*/ 4226 h 564636"/>
                  <a:gd name="connsiteX0" fmla="*/ 802887 w 812523"/>
                  <a:gd name="connsiteY0" fmla="*/ 4226 h 564636"/>
                  <a:gd name="connsiteX1" fmla="*/ 812523 w 812523"/>
                  <a:gd name="connsiteY1" fmla="*/ 564474 h 564636"/>
                  <a:gd name="connsiteX2" fmla="*/ 534952 w 812523"/>
                  <a:gd name="connsiteY2" fmla="*/ 547246 h 564636"/>
                  <a:gd name="connsiteX3" fmla="*/ 81084 w 812523"/>
                  <a:gd name="connsiteY3" fmla="*/ 564080 h 564636"/>
                  <a:gd name="connsiteX4" fmla="*/ 0 w 812523"/>
                  <a:gd name="connsiteY4" fmla="*/ 488083 h 564636"/>
                  <a:gd name="connsiteX5" fmla="*/ 661858 w 812523"/>
                  <a:gd name="connsiteY5" fmla="*/ 0 h 564636"/>
                  <a:gd name="connsiteX6" fmla="*/ 802887 w 812523"/>
                  <a:gd name="connsiteY6" fmla="*/ 4226 h 564636"/>
                  <a:gd name="connsiteX0" fmla="*/ 751152 w 760788"/>
                  <a:gd name="connsiteY0" fmla="*/ 4226 h 564636"/>
                  <a:gd name="connsiteX1" fmla="*/ 760788 w 760788"/>
                  <a:gd name="connsiteY1" fmla="*/ 564474 h 564636"/>
                  <a:gd name="connsiteX2" fmla="*/ 483217 w 760788"/>
                  <a:gd name="connsiteY2" fmla="*/ 547246 h 564636"/>
                  <a:gd name="connsiteX3" fmla="*/ 29349 w 760788"/>
                  <a:gd name="connsiteY3" fmla="*/ 564080 h 564636"/>
                  <a:gd name="connsiteX4" fmla="*/ 0 w 760788"/>
                  <a:gd name="connsiteY4" fmla="*/ 471712 h 564636"/>
                  <a:gd name="connsiteX5" fmla="*/ 610123 w 760788"/>
                  <a:gd name="connsiteY5" fmla="*/ 0 h 564636"/>
                  <a:gd name="connsiteX6" fmla="*/ 751152 w 760788"/>
                  <a:gd name="connsiteY6" fmla="*/ 4226 h 564636"/>
                  <a:gd name="connsiteX0" fmla="*/ 804359 w 813995"/>
                  <a:gd name="connsiteY0" fmla="*/ 4226 h 564636"/>
                  <a:gd name="connsiteX1" fmla="*/ 813995 w 813995"/>
                  <a:gd name="connsiteY1" fmla="*/ 564474 h 564636"/>
                  <a:gd name="connsiteX2" fmla="*/ 536424 w 813995"/>
                  <a:gd name="connsiteY2" fmla="*/ 547246 h 564636"/>
                  <a:gd name="connsiteX3" fmla="*/ 82556 w 813995"/>
                  <a:gd name="connsiteY3" fmla="*/ 564080 h 564636"/>
                  <a:gd name="connsiteX4" fmla="*/ 0 w 813995"/>
                  <a:gd name="connsiteY4" fmla="*/ 484314 h 564636"/>
                  <a:gd name="connsiteX5" fmla="*/ 663330 w 813995"/>
                  <a:gd name="connsiteY5" fmla="*/ 0 h 564636"/>
                  <a:gd name="connsiteX6" fmla="*/ 804359 w 813995"/>
                  <a:gd name="connsiteY6" fmla="*/ 4226 h 564636"/>
                  <a:gd name="connsiteX0" fmla="*/ 811004 w 820640"/>
                  <a:gd name="connsiteY0" fmla="*/ 4226 h 564636"/>
                  <a:gd name="connsiteX1" fmla="*/ 820640 w 820640"/>
                  <a:gd name="connsiteY1" fmla="*/ 564474 h 564636"/>
                  <a:gd name="connsiteX2" fmla="*/ 543069 w 820640"/>
                  <a:gd name="connsiteY2" fmla="*/ 547246 h 564636"/>
                  <a:gd name="connsiteX3" fmla="*/ 89201 w 820640"/>
                  <a:gd name="connsiteY3" fmla="*/ 564080 h 564636"/>
                  <a:gd name="connsiteX4" fmla="*/ 0 w 820640"/>
                  <a:gd name="connsiteY4" fmla="*/ 491649 h 564636"/>
                  <a:gd name="connsiteX5" fmla="*/ 669975 w 820640"/>
                  <a:gd name="connsiteY5" fmla="*/ 0 h 564636"/>
                  <a:gd name="connsiteX6" fmla="*/ 811004 w 820640"/>
                  <a:gd name="connsiteY6" fmla="*/ 4226 h 564636"/>
                  <a:gd name="connsiteX0" fmla="*/ 811004 w 820640"/>
                  <a:gd name="connsiteY0" fmla="*/ 27018 h 587428"/>
                  <a:gd name="connsiteX1" fmla="*/ 820640 w 820640"/>
                  <a:gd name="connsiteY1" fmla="*/ 587266 h 587428"/>
                  <a:gd name="connsiteX2" fmla="*/ 543069 w 820640"/>
                  <a:gd name="connsiteY2" fmla="*/ 570038 h 587428"/>
                  <a:gd name="connsiteX3" fmla="*/ 89201 w 820640"/>
                  <a:gd name="connsiteY3" fmla="*/ 586872 h 587428"/>
                  <a:gd name="connsiteX4" fmla="*/ 0 w 820640"/>
                  <a:gd name="connsiteY4" fmla="*/ 514441 h 587428"/>
                  <a:gd name="connsiteX5" fmla="*/ 654813 w 820640"/>
                  <a:gd name="connsiteY5" fmla="*/ 0 h 587428"/>
                  <a:gd name="connsiteX6" fmla="*/ 811004 w 820640"/>
                  <a:gd name="connsiteY6" fmla="*/ 27018 h 587428"/>
                  <a:gd name="connsiteX0" fmla="*/ 810766 w 820640"/>
                  <a:gd name="connsiteY0" fmla="*/ -1 h 599017"/>
                  <a:gd name="connsiteX1" fmla="*/ 820640 w 820640"/>
                  <a:gd name="connsiteY1" fmla="*/ 598855 h 599017"/>
                  <a:gd name="connsiteX2" fmla="*/ 543069 w 820640"/>
                  <a:gd name="connsiteY2" fmla="*/ 581627 h 599017"/>
                  <a:gd name="connsiteX3" fmla="*/ 89201 w 820640"/>
                  <a:gd name="connsiteY3" fmla="*/ 598461 h 599017"/>
                  <a:gd name="connsiteX4" fmla="*/ 0 w 820640"/>
                  <a:gd name="connsiteY4" fmla="*/ 526030 h 599017"/>
                  <a:gd name="connsiteX5" fmla="*/ 654813 w 820640"/>
                  <a:gd name="connsiteY5" fmla="*/ 11589 h 599017"/>
                  <a:gd name="connsiteX6" fmla="*/ 810766 w 820640"/>
                  <a:gd name="connsiteY6" fmla="*/ -1 h 599017"/>
                  <a:gd name="connsiteX0" fmla="*/ 768080 w 777954"/>
                  <a:gd name="connsiteY0" fmla="*/ 0 h 599018"/>
                  <a:gd name="connsiteX1" fmla="*/ 777954 w 777954"/>
                  <a:gd name="connsiteY1" fmla="*/ 598856 h 599018"/>
                  <a:gd name="connsiteX2" fmla="*/ 500383 w 777954"/>
                  <a:gd name="connsiteY2" fmla="*/ 581628 h 599018"/>
                  <a:gd name="connsiteX3" fmla="*/ 46515 w 777954"/>
                  <a:gd name="connsiteY3" fmla="*/ 598462 h 599018"/>
                  <a:gd name="connsiteX4" fmla="*/ 0 w 777954"/>
                  <a:gd name="connsiteY4" fmla="*/ 553246 h 599018"/>
                  <a:gd name="connsiteX5" fmla="*/ 612127 w 777954"/>
                  <a:gd name="connsiteY5" fmla="*/ 11590 h 599018"/>
                  <a:gd name="connsiteX6" fmla="*/ 768080 w 777954"/>
                  <a:gd name="connsiteY6" fmla="*/ 0 h 599018"/>
                  <a:gd name="connsiteX0" fmla="*/ 768080 w 777954"/>
                  <a:gd name="connsiteY0" fmla="*/ 0 h 616079"/>
                  <a:gd name="connsiteX1" fmla="*/ 777954 w 777954"/>
                  <a:gd name="connsiteY1" fmla="*/ 598856 h 616079"/>
                  <a:gd name="connsiteX2" fmla="*/ 500383 w 777954"/>
                  <a:gd name="connsiteY2" fmla="*/ 581628 h 616079"/>
                  <a:gd name="connsiteX3" fmla="*/ 53923 w 777954"/>
                  <a:gd name="connsiteY3" fmla="*/ 616079 h 616079"/>
                  <a:gd name="connsiteX4" fmla="*/ 0 w 777954"/>
                  <a:gd name="connsiteY4" fmla="*/ 553246 h 616079"/>
                  <a:gd name="connsiteX5" fmla="*/ 612127 w 777954"/>
                  <a:gd name="connsiteY5" fmla="*/ 11590 h 616079"/>
                  <a:gd name="connsiteX6" fmla="*/ 768080 w 777954"/>
                  <a:gd name="connsiteY6" fmla="*/ 0 h 616079"/>
                  <a:gd name="connsiteX0" fmla="*/ 714157 w 724031"/>
                  <a:gd name="connsiteY0" fmla="*/ 0 h 616079"/>
                  <a:gd name="connsiteX1" fmla="*/ 724031 w 724031"/>
                  <a:gd name="connsiteY1" fmla="*/ 598856 h 616079"/>
                  <a:gd name="connsiteX2" fmla="*/ 446460 w 724031"/>
                  <a:gd name="connsiteY2" fmla="*/ 581628 h 616079"/>
                  <a:gd name="connsiteX3" fmla="*/ 0 w 724031"/>
                  <a:gd name="connsiteY3" fmla="*/ 616079 h 616079"/>
                  <a:gd name="connsiteX4" fmla="*/ 334 w 724031"/>
                  <a:gd name="connsiteY4" fmla="*/ 543396 h 616079"/>
                  <a:gd name="connsiteX5" fmla="*/ 558204 w 724031"/>
                  <a:gd name="connsiteY5" fmla="*/ 11590 h 616079"/>
                  <a:gd name="connsiteX6" fmla="*/ 714157 w 724031"/>
                  <a:gd name="connsiteY6" fmla="*/ 0 h 616079"/>
                  <a:gd name="connsiteX0" fmla="*/ 766799 w 776673"/>
                  <a:gd name="connsiteY0" fmla="*/ 0 h 616079"/>
                  <a:gd name="connsiteX1" fmla="*/ 776673 w 776673"/>
                  <a:gd name="connsiteY1" fmla="*/ 598856 h 616079"/>
                  <a:gd name="connsiteX2" fmla="*/ 499102 w 776673"/>
                  <a:gd name="connsiteY2" fmla="*/ 581628 h 616079"/>
                  <a:gd name="connsiteX3" fmla="*/ 52642 w 776673"/>
                  <a:gd name="connsiteY3" fmla="*/ 616079 h 616079"/>
                  <a:gd name="connsiteX4" fmla="*/ 0 w 776673"/>
                  <a:gd name="connsiteY4" fmla="*/ 554525 h 616079"/>
                  <a:gd name="connsiteX5" fmla="*/ 610846 w 776673"/>
                  <a:gd name="connsiteY5" fmla="*/ 11590 h 616079"/>
                  <a:gd name="connsiteX6" fmla="*/ 766799 w 776673"/>
                  <a:gd name="connsiteY6" fmla="*/ 0 h 616079"/>
                  <a:gd name="connsiteX0" fmla="*/ 766799 w 776673"/>
                  <a:gd name="connsiteY0" fmla="*/ 0 h 615882"/>
                  <a:gd name="connsiteX1" fmla="*/ 776673 w 776673"/>
                  <a:gd name="connsiteY1" fmla="*/ 598856 h 615882"/>
                  <a:gd name="connsiteX2" fmla="*/ 499102 w 776673"/>
                  <a:gd name="connsiteY2" fmla="*/ 581628 h 615882"/>
                  <a:gd name="connsiteX3" fmla="*/ 44745 w 776673"/>
                  <a:gd name="connsiteY3" fmla="*/ 615882 h 615882"/>
                  <a:gd name="connsiteX4" fmla="*/ 0 w 776673"/>
                  <a:gd name="connsiteY4" fmla="*/ 554525 h 615882"/>
                  <a:gd name="connsiteX5" fmla="*/ 610846 w 776673"/>
                  <a:gd name="connsiteY5" fmla="*/ 11590 h 615882"/>
                  <a:gd name="connsiteX6" fmla="*/ 766799 w 776673"/>
                  <a:gd name="connsiteY6" fmla="*/ 0 h 61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673" h="615882">
                    <a:moveTo>
                      <a:pt x="766799" y="0"/>
                    </a:moveTo>
                    <a:lnTo>
                      <a:pt x="776673" y="598856"/>
                    </a:lnTo>
                    <a:cubicBezTo>
                      <a:pt x="679892" y="601094"/>
                      <a:pt x="595883" y="579391"/>
                      <a:pt x="499102" y="581628"/>
                    </a:cubicBezTo>
                    <a:lnTo>
                      <a:pt x="44745" y="615882"/>
                    </a:lnTo>
                    <a:cubicBezTo>
                      <a:pt x="44856" y="591654"/>
                      <a:pt x="-111" y="578753"/>
                      <a:pt x="0" y="554525"/>
                    </a:cubicBezTo>
                    <a:lnTo>
                      <a:pt x="610846" y="11590"/>
                    </a:lnTo>
                    <a:lnTo>
                      <a:pt x="766799" y="0"/>
                    </a:lnTo>
                    <a:close/>
                  </a:path>
                </a:pathLst>
              </a:custGeom>
              <a:solidFill>
                <a:srgbClr val="395460"/>
              </a:solidFill>
              <a:ln w="12700" cap="flat" cmpd="sng" algn="ctr">
                <a:noFill/>
                <a:prstDash val="solid"/>
                <a:miter lim="800000"/>
              </a:ln>
              <a:effectLst/>
            </p:spPr>
            <p:txBody>
              <a:bodyPr rtlCol="0" anchor="ctr"/>
              <a:lstStyle/>
              <a:p>
                <a:pPr algn="r" defTabSz="587137"/>
                <a:endParaRPr lang="en-GB" sz="2167" kern="0" dirty="0">
                  <a:solidFill>
                    <a:srgbClr val="CCEEF4"/>
                  </a:solidFill>
                  <a:latin typeface="+mj-lt"/>
                </a:endParaRPr>
              </a:p>
            </p:txBody>
          </p:sp>
          <p:sp>
            <p:nvSpPr>
              <p:cNvPr id="160" name="Freeform 116">
                <a:extLst>
                  <a:ext uri="{FF2B5EF4-FFF2-40B4-BE49-F238E27FC236}">
                    <a16:creationId xmlns:a16="http://schemas.microsoft.com/office/drawing/2014/main" id="{0F587B2A-3F22-4942-A8EF-332D77AF4A7C}"/>
                  </a:ext>
                </a:extLst>
              </p:cNvPr>
              <p:cNvSpPr>
                <a:spLocks/>
              </p:cNvSpPr>
              <p:nvPr/>
            </p:nvSpPr>
            <p:spPr bwMode="auto">
              <a:xfrm rot="17598560" flipH="1">
                <a:off x="87497" y="2795931"/>
                <a:ext cx="319787" cy="624810"/>
              </a:xfrm>
              <a:custGeom>
                <a:avLst/>
                <a:gdLst>
                  <a:gd name="T0" fmla="*/ 23 w 80"/>
                  <a:gd name="T1" fmla="*/ 0 h 120"/>
                  <a:gd name="T2" fmla="*/ 35 w 80"/>
                  <a:gd name="T3" fmla="*/ 8 h 120"/>
                  <a:gd name="T4" fmla="*/ 52 w 80"/>
                  <a:gd name="T5" fmla="*/ 44 h 120"/>
                  <a:gd name="T6" fmla="*/ 74 w 80"/>
                  <a:gd name="T7" fmla="*/ 92 h 120"/>
                  <a:gd name="T8" fmla="*/ 65 w 80"/>
                  <a:gd name="T9" fmla="*/ 115 h 120"/>
                  <a:gd name="T10" fmla="*/ 58 w 80"/>
                  <a:gd name="T11" fmla="*/ 118 h 120"/>
                  <a:gd name="T12" fmla="*/ 48 w 80"/>
                  <a:gd name="T13" fmla="*/ 114 h 120"/>
                  <a:gd name="T14" fmla="*/ 32 w 80"/>
                  <a:gd name="T15" fmla="*/ 79 h 120"/>
                  <a:gd name="T16" fmla="*/ 6 w 80"/>
                  <a:gd name="T17" fmla="*/ 22 h 120"/>
                  <a:gd name="T18" fmla="*/ 12 w 80"/>
                  <a:gd name="T19" fmla="*/ 4 h 120"/>
                  <a:gd name="T20" fmla="*/ 23 w 80"/>
                  <a:gd name="T2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120">
                    <a:moveTo>
                      <a:pt x="23" y="0"/>
                    </a:moveTo>
                    <a:cubicBezTo>
                      <a:pt x="30" y="0"/>
                      <a:pt x="33" y="3"/>
                      <a:pt x="35" y="8"/>
                    </a:cubicBezTo>
                    <a:cubicBezTo>
                      <a:pt x="41" y="20"/>
                      <a:pt x="47" y="32"/>
                      <a:pt x="52" y="44"/>
                    </a:cubicBezTo>
                    <a:cubicBezTo>
                      <a:pt x="59" y="60"/>
                      <a:pt x="67" y="76"/>
                      <a:pt x="74" y="92"/>
                    </a:cubicBezTo>
                    <a:cubicBezTo>
                      <a:pt x="80" y="104"/>
                      <a:pt x="78" y="110"/>
                      <a:pt x="65" y="115"/>
                    </a:cubicBezTo>
                    <a:cubicBezTo>
                      <a:pt x="63" y="116"/>
                      <a:pt x="60" y="117"/>
                      <a:pt x="58" y="118"/>
                    </a:cubicBezTo>
                    <a:cubicBezTo>
                      <a:pt x="53" y="120"/>
                      <a:pt x="50" y="118"/>
                      <a:pt x="48" y="114"/>
                    </a:cubicBezTo>
                    <a:cubicBezTo>
                      <a:pt x="42" y="102"/>
                      <a:pt x="37" y="90"/>
                      <a:pt x="32" y="79"/>
                    </a:cubicBezTo>
                    <a:cubicBezTo>
                      <a:pt x="23" y="60"/>
                      <a:pt x="14" y="41"/>
                      <a:pt x="6" y="22"/>
                    </a:cubicBezTo>
                    <a:cubicBezTo>
                      <a:pt x="0" y="11"/>
                      <a:pt x="1" y="9"/>
                      <a:pt x="12" y="4"/>
                    </a:cubicBezTo>
                    <a:cubicBezTo>
                      <a:pt x="16" y="2"/>
                      <a:pt x="20" y="1"/>
                      <a:pt x="23" y="0"/>
                    </a:cubicBezTo>
                    <a:close/>
                  </a:path>
                </a:pathLst>
              </a:custGeom>
              <a:solidFill>
                <a:srgbClr val="FFFFFF">
                  <a:lumMod val="75000"/>
                </a:srgbClr>
              </a:solidFill>
              <a:ln>
                <a:noFill/>
              </a:ln>
            </p:spPr>
            <p:txBody>
              <a:bodyPr vert="horz" wrap="square" lIns="19472" tIns="9735" rIns="19472" bIns="9735" numCol="1" anchor="t" anchorCtr="0" compatLnSpc="1">
                <a:prstTxWarp prst="textNoShape">
                  <a:avLst/>
                </a:prstTxWarp>
              </a:bodyPr>
              <a:lstStyle/>
              <a:p>
                <a:pPr algn="r" defTabSz="687042">
                  <a:defRPr/>
                </a:pPr>
                <a:endParaRPr lang="en-GB" sz="2476" kern="0" dirty="0">
                  <a:solidFill>
                    <a:srgbClr val="CCEEF4"/>
                  </a:solidFill>
                  <a:latin typeface="+mj-lt"/>
                </a:endParaRPr>
              </a:p>
            </p:txBody>
          </p:sp>
          <p:sp>
            <p:nvSpPr>
              <p:cNvPr id="161" name="Oval 160">
                <a:extLst>
                  <a:ext uri="{FF2B5EF4-FFF2-40B4-BE49-F238E27FC236}">
                    <a16:creationId xmlns:a16="http://schemas.microsoft.com/office/drawing/2014/main" id="{00CB1214-D104-4F40-B514-0CC04BB683D0}"/>
                  </a:ext>
                </a:extLst>
              </p:cNvPr>
              <p:cNvSpPr/>
              <p:nvPr/>
            </p:nvSpPr>
            <p:spPr>
              <a:xfrm rot="20126953">
                <a:off x="628041" y="2866867"/>
                <a:ext cx="507605" cy="133334"/>
              </a:xfrm>
              <a:prstGeom prst="ellipse">
                <a:avLst/>
              </a:prstGeom>
              <a:solidFill>
                <a:srgbClr val="E5BD95"/>
              </a:solidFill>
              <a:ln w="12700" cap="flat" cmpd="sng" algn="ctr">
                <a:noFill/>
                <a:prstDash val="solid"/>
                <a:miter lim="800000"/>
              </a:ln>
              <a:effectLst/>
            </p:spPr>
            <p:txBody>
              <a:bodyPr rtlCol="0" anchor="ctr"/>
              <a:lstStyle/>
              <a:p>
                <a:pPr algn="r" defTabSz="587137"/>
                <a:endParaRPr lang="en-GB" sz="2167" kern="0" dirty="0">
                  <a:solidFill>
                    <a:srgbClr val="FFFFFF"/>
                  </a:solidFill>
                  <a:latin typeface="+mj-lt"/>
                </a:endParaRPr>
              </a:p>
            </p:txBody>
          </p:sp>
          <p:sp>
            <p:nvSpPr>
              <p:cNvPr id="162" name="Rectangle 161">
                <a:extLst>
                  <a:ext uri="{FF2B5EF4-FFF2-40B4-BE49-F238E27FC236}">
                    <a16:creationId xmlns:a16="http://schemas.microsoft.com/office/drawing/2014/main" id="{82996114-70F2-44C3-9BAB-BF2071A87747}"/>
                  </a:ext>
                </a:extLst>
              </p:cNvPr>
              <p:cNvSpPr/>
              <p:nvPr/>
            </p:nvSpPr>
            <p:spPr>
              <a:xfrm>
                <a:off x="652152" y="1628185"/>
                <a:ext cx="713098" cy="1312773"/>
              </a:xfrm>
              <a:prstGeom prst="rect">
                <a:avLst/>
              </a:prstGeom>
              <a:solidFill>
                <a:schemeClr val="bg1"/>
              </a:solidFill>
              <a:ln w="25400" cap="flat" cmpd="sng" algn="ctr">
                <a:noFill/>
                <a:prstDash val="solid"/>
              </a:ln>
              <a:effectLst/>
            </p:spPr>
            <p:txBody>
              <a:bodyPr rtlCol="0" anchor="ctr"/>
              <a:lstStyle/>
              <a:p>
                <a:pPr algn="r" defTabSz="687042">
                  <a:defRPr/>
                </a:pPr>
                <a:endParaRPr lang="en-GB" sz="2476" kern="0" dirty="0">
                  <a:solidFill>
                    <a:prstClr val="white"/>
                  </a:solidFill>
                  <a:latin typeface="+mj-lt"/>
                </a:endParaRPr>
              </a:p>
            </p:txBody>
          </p:sp>
          <p:sp>
            <p:nvSpPr>
              <p:cNvPr id="163" name="Freeform 116">
                <a:extLst>
                  <a:ext uri="{FF2B5EF4-FFF2-40B4-BE49-F238E27FC236}">
                    <a16:creationId xmlns:a16="http://schemas.microsoft.com/office/drawing/2014/main" id="{8DDFAA9C-5364-48BC-9BF5-CD7825472B0A}"/>
                  </a:ext>
                </a:extLst>
              </p:cNvPr>
              <p:cNvSpPr>
                <a:spLocks/>
              </p:cNvSpPr>
              <p:nvPr/>
            </p:nvSpPr>
            <p:spPr bwMode="auto">
              <a:xfrm rot="17249248" flipH="1">
                <a:off x="80635" y="2730035"/>
                <a:ext cx="428743" cy="643116"/>
              </a:xfrm>
              <a:custGeom>
                <a:avLst/>
                <a:gdLst>
                  <a:gd name="T0" fmla="*/ 23 w 80"/>
                  <a:gd name="T1" fmla="*/ 0 h 120"/>
                  <a:gd name="T2" fmla="*/ 35 w 80"/>
                  <a:gd name="T3" fmla="*/ 8 h 120"/>
                  <a:gd name="T4" fmla="*/ 52 w 80"/>
                  <a:gd name="T5" fmla="*/ 44 h 120"/>
                  <a:gd name="T6" fmla="*/ 74 w 80"/>
                  <a:gd name="T7" fmla="*/ 92 h 120"/>
                  <a:gd name="T8" fmla="*/ 65 w 80"/>
                  <a:gd name="T9" fmla="*/ 115 h 120"/>
                  <a:gd name="T10" fmla="*/ 58 w 80"/>
                  <a:gd name="T11" fmla="*/ 118 h 120"/>
                  <a:gd name="T12" fmla="*/ 48 w 80"/>
                  <a:gd name="T13" fmla="*/ 114 h 120"/>
                  <a:gd name="T14" fmla="*/ 32 w 80"/>
                  <a:gd name="T15" fmla="*/ 79 h 120"/>
                  <a:gd name="T16" fmla="*/ 6 w 80"/>
                  <a:gd name="T17" fmla="*/ 22 h 120"/>
                  <a:gd name="T18" fmla="*/ 12 w 80"/>
                  <a:gd name="T19" fmla="*/ 4 h 120"/>
                  <a:gd name="T20" fmla="*/ 23 w 80"/>
                  <a:gd name="T2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120">
                    <a:moveTo>
                      <a:pt x="23" y="0"/>
                    </a:moveTo>
                    <a:cubicBezTo>
                      <a:pt x="30" y="0"/>
                      <a:pt x="33" y="3"/>
                      <a:pt x="35" y="8"/>
                    </a:cubicBezTo>
                    <a:cubicBezTo>
                      <a:pt x="41" y="20"/>
                      <a:pt x="47" y="32"/>
                      <a:pt x="52" y="44"/>
                    </a:cubicBezTo>
                    <a:cubicBezTo>
                      <a:pt x="59" y="60"/>
                      <a:pt x="67" y="76"/>
                      <a:pt x="74" y="92"/>
                    </a:cubicBezTo>
                    <a:cubicBezTo>
                      <a:pt x="80" y="104"/>
                      <a:pt x="78" y="110"/>
                      <a:pt x="65" y="115"/>
                    </a:cubicBezTo>
                    <a:cubicBezTo>
                      <a:pt x="63" y="116"/>
                      <a:pt x="60" y="117"/>
                      <a:pt x="58" y="118"/>
                    </a:cubicBezTo>
                    <a:cubicBezTo>
                      <a:pt x="53" y="120"/>
                      <a:pt x="50" y="118"/>
                      <a:pt x="48" y="114"/>
                    </a:cubicBezTo>
                    <a:cubicBezTo>
                      <a:pt x="42" y="102"/>
                      <a:pt x="37" y="90"/>
                      <a:pt x="32" y="79"/>
                    </a:cubicBezTo>
                    <a:cubicBezTo>
                      <a:pt x="23" y="60"/>
                      <a:pt x="14" y="41"/>
                      <a:pt x="6" y="22"/>
                    </a:cubicBezTo>
                    <a:cubicBezTo>
                      <a:pt x="0" y="11"/>
                      <a:pt x="1" y="9"/>
                      <a:pt x="12" y="4"/>
                    </a:cubicBezTo>
                    <a:cubicBezTo>
                      <a:pt x="16" y="2"/>
                      <a:pt x="20" y="1"/>
                      <a:pt x="23" y="0"/>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472" tIns="9735" rIns="19472" bIns="9735" numCol="1" anchor="t" anchorCtr="0" compatLnSpc="1">
                <a:prstTxWarp prst="textNoShape">
                  <a:avLst/>
                </a:prstTxWarp>
              </a:bodyPr>
              <a:lstStyle/>
              <a:p>
                <a:pPr algn="r" defTabSz="687042">
                  <a:defRPr/>
                </a:pPr>
                <a:endParaRPr lang="en-GB" sz="2476" kern="0" dirty="0">
                  <a:solidFill>
                    <a:prstClr val="black"/>
                  </a:solidFill>
                  <a:latin typeface="+mj-lt"/>
                </a:endParaRPr>
              </a:p>
            </p:txBody>
          </p:sp>
          <p:sp>
            <p:nvSpPr>
              <p:cNvPr id="164" name="Freeform 87">
                <a:extLst>
                  <a:ext uri="{FF2B5EF4-FFF2-40B4-BE49-F238E27FC236}">
                    <a16:creationId xmlns:a16="http://schemas.microsoft.com/office/drawing/2014/main" id="{89C5406F-429D-4A43-ACEA-852B836450D9}"/>
                  </a:ext>
                </a:extLst>
              </p:cNvPr>
              <p:cNvSpPr>
                <a:spLocks noEditPoints="1"/>
              </p:cNvSpPr>
              <p:nvPr/>
            </p:nvSpPr>
            <p:spPr bwMode="auto">
              <a:xfrm rot="21571515" flipH="1">
                <a:off x="605232" y="1556631"/>
                <a:ext cx="780925" cy="1442374"/>
              </a:xfrm>
              <a:custGeom>
                <a:avLst/>
                <a:gdLst>
                  <a:gd name="T0" fmla="*/ 73 w 87"/>
                  <a:gd name="T1" fmla="*/ 0 h 171"/>
                  <a:gd name="T2" fmla="*/ 13 w 87"/>
                  <a:gd name="T3" fmla="*/ 0 h 171"/>
                  <a:gd name="T4" fmla="*/ 0 w 87"/>
                  <a:gd name="T5" fmla="*/ 13 h 171"/>
                  <a:gd name="T6" fmla="*/ 0 w 87"/>
                  <a:gd name="T7" fmla="*/ 158 h 171"/>
                  <a:gd name="T8" fmla="*/ 13 w 87"/>
                  <a:gd name="T9" fmla="*/ 171 h 171"/>
                  <a:gd name="T10" fmla="*/ 73 w 87"/>
                  <a:gd name="T11" fmla="*/ 171 h 171"/>
                  <a:gd name="T12" fmla="*/ 87 w 87"/>
                  <a:gd name="T13" fmla="*/ 158 h 171"/>
                  <a:gd name="T14" fmla="*/ 87 w 87"/>
                  <a:gd name="T15" fmla="*/ 13 h 171"/>
                  <a:gd name="T16" fmla="*/ 73 w 87"/>
                  <a:gd name="T17" fmla="*/ 0 h 171"/>
                  <a:gd name="T18" fmla="*/ 32 w 87"/>
                  <a:gd name="T19" fmla="*/ 10 h 171"/>
                  <a:gd name="T20" fmla="*/ 55 w 87"/>
                  <a:gd name="T21" fmla="*/ 10 h 171"/>
                  <a:gd name="T22" fmla="*/ 56 w 87"/>
                  <a:gd name="T23" fmla="*/ 11 h 171"/>
                  <a:gd name="T24" fmla="*/ 55 w 87"/>
                  <a:gd name="T25" fmla="*/ 12 h 171"/>
                  <a:gd name="T26" fmla="*/ 32 w 87"/>
                  <a:gd name="T27" fmla="*/ 12 h 171"/>
                  <a:gd name="T28" fmla="*/ 31 w 87"/>
                  <a:gd name="T29" fmla="*/ 11 h 171"/>
                  <a:gd name="T30" fmla="*/ 32 w 87"/>
                  <a:gd name="T31" fmla="*/ 10 h 171"/>
                  <a:gd name="T32" fmla="*/ 43 w 87"/>
                  <a:gd name="T33" fmla="*/ 162 h 171"/>
                  <a:gd name="T34" fmla="*/ 36 w 87"/>
                  <a:gd name="T35" fmla="*/ 154 h 171"/>
                  <a:gd name="T36" fmla="*/ 43 w 87"/>
                  <a:gd name="T37" fmla="*/ 146 h 171"/>
                  <a:gd name="T38" fmla="*/ 51 w 87"/>
                  <a:gd name="T39" fmla="*/ 154 h 171"/>
                  <a:gd name="T40" fmla="*/ 43 w 87"/>
                  <a:gd name="T41" fmla="*/ 162 h 171"/>
                  <a:gd name="T42" fmla="*/ 81 w 87"/>
                  <a:gd name="T43" fmla="*/ 138 h 171"/>
                  <a:gd name="T44" fmla="*/ 5 w 87"/>
                  <a:gd name="T45" fmla="*/ 138 h 171"/>
                  <a:gd name="T46" fmla="*/ 5 w 87"/>
                  <a:gd name="T47" fmla="*/ 26 h 171"/>
                  <a:gd name="T48" fmla="*/ 81 w 87"/>
                  <a:gd name="T49" fmla="*/ 26 h 171"/>
                  <a:gd name="T50" fmla="*/ 81 w 87"/>
                  <a:gd name="T51" fmla="*/ 13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7" h="171">
                    <a:moveTo>
                      <a:pt x="73" y="0"/>
                    </a:moveTo>
                    <a:cubicBezTo>
                      <a:pt x="13" y="0"/>
                      <a:pt x="13" y="0"/>
                      <a:pt x="13" y="0"/>
                    </a:cubicBezTo>
                    <a:cubicBezTo>
                      <a:pt x="6" y="0"/>
                      <a:pt x="0" y="6"/>
                      <a:pt x="0" y="13"/>
                    </a:cubicBezTo>
                    <a:cubicBezTo>
                      <a:pt x="0" y="158"/>
                      <a:pt x="0" y="158"/>
                      <a:pt x="0" y="158"/>
                    </a:cubicBezTo>
                    <a:cubicBezTo>
                      <a:pt x="0" y="165"/>
                      <a:pt x="6" y="171"/>
                      <a:pt x="13" y="171"/>
                    </a:cubicBezTo>
                    <a:cubicBezTo>
                      <a:pt x="73" y="171"/>
                      <a:pt x="73" y="171"/>
                      <a:pt x="73" y="171"/>
                    </a:cubicBezTo>
                    <a:cubicBezTo>
                      <a:pt x="81" y="171"/>
                      <a:pt x="87" y="165"/>
                      <a:pt x="87" y="158"/>
                    </a:cubicBezTo>
                    <a:cubicBezTo>
                      <a:pt x="87" y="13"/>
                      <a:pt x="87" y="13"/>
                      <a:pt x="87" y="13"/>
                    </a:cubicBezTo>
                    <a:cubicBezTo>
                      <a:pt x="87" y="6"/>
                      <a:pt x="81" y="0"/>
                      <a:pt x="73" y="0"/>
                    </a:cubicBezTo>
                    <a:close/>
                    <a:moveTo>
                      <a:pt x="32" y="10"/>
                    </a:moveTo>
                    <a:cubicBezTo>
                      <a:pt x="55" y="10"/>
                      <a:pt x="55" y="10"/>
                      <a:pt x="55" y="10"/>
                    </a:cubicBezTo>
                    <a:cubicBezTo>
                      <a:pt x="55" y="10"/>
                      <a:pt x="56" y="11"/>
                      <a:pt x="56" y="11"/>
                    </a:cubicBezTo>
                    <a:cubicBezTo>
                      <a:pt x="56" y="12"/>
                      <a:pt x="55" y="12"/>
                      <a:pt x="55" y="12"/>
                    </a:cubicBezTo>
                    <a:cubicBezTo>
                      <a:pt x="32" y="12"/>
                      <a:pt x="32" y="12"/>
                      <a:pt x="32" y="12"/>
                    </a:cubicBezTo>
                    <a:cubicBezTo>
                      <a:pt x="31" y="12"/>
                      <a:pt x="31" y="12"/>
                      <a:pt x="31" y="11"/>
                    </a:cubicBezTo>
                    <a:cubicBezTo>
                      <a:pt x="31" y="11"/>
                      <a:pt x="31" y="10"/>
                      <a:pt x="32" y="10"/>
                    </a:cubicBezTo>
                    <a:close/>
                    <a:moveTo>
                      <a:pt x="43" y="162"/>
                    </a:moveTo>
                    <a:cubicBezTo>
                      <a:pt x="39" y="162"/>
                      <a:pt x="36" y="158"/>
                      <a:pt x="36" y="154"/>
                    </a:cubicBezTo>
                    <a:cubicBezTo>
                      <a:pt x="36" y="150"/>
                      <a:pt x="39" y="146"/>
                      <a:pt x="43" y="146"/>
                    </a:cubicBezTo>
                    <a:cubicBezTo>
                      <a:pt x="47" y="146"/>
                      <a:pt x="51" y="150"/>
                      <a:pt x="51" y="154"/>
                    </a:cubicBezTo>
                    <a:cubicBezTo>
                      <a:pt x="51" y="158"/>
                      <a:pt x="47" y="162"/>
                      <a:pt x="43" y="162"/>
                    </a:cubicBezTo>
                    <a:close/>
                    <a:moveTo>
                      <a:pt x="81" y="138"/>
                    </a:moveTo>
                    <a:cubicBezTo>
                      <a:pt x="5" y="138"/>
                      <a:pt x="5" y="138"/>
                      <a:pt x="5" y="138"/>
                    </a:cubicBezTo>
                    <a:cubicBezTo>
                      <a:pt x="5" y="26"/>
                      <a:pt x="5" y="26"/>
                      <a:pt x="5" y="26"/>
                    </a:cubicBezTo>
                    <a:cubicBezTo>
                      <a:pt x="81" y="26"/>
                      <a:pt x="81" y="26"/>
                      <a:pt x="81" y="26"/>
                    </a:cubicBezTo>
                    <a:lnTo>
                      <a:pt x="81" y="138"/>
                    </a:lnTo>
                    <a:close/>
                  </a:path>
                </a:pathLst>
              </a:custGeom>
              <a:solidFill>
                <a:srgbClr val="395460"/>
              </a:solidFill>
              <a:ln>
                <a:noFill/>
              </a:ln>
            </p:spPr>
            <p:txBody>
              <a:bodyPr vert="horz" wrap="square" lIns="14600" tIns="7301" rIns="14600" bIns="7301" numCol="1" anchor="t" anchorCtr="0" compatLnSpc="1">
                <a:prstTxWarp prst="textNoShape">
                  <a:avLst/>
                </a:prstTxWarp>
              </a:bodyPr>
              <a:lstStyle/>
              <a:p>
                <a:pPr algn="r" defTabSz="687042">
                  <a:defRPr/>
                </a:pPr>
                <a:endParaRPr lang="en-GB" sz="696" kern="0" dirty="0">
                  <a:solidFill>
                    <a:prstClr val="black"/>
                  </a:solidFill>
                  <a:latin typeface="+mj-lt"/>
                </a:endParaRPr>
              </a:p>
            </p:txBody>
          </p:sp>
          <p:sp>
            <p:nvSpPr>
              <p:cNvPr id="165" name="Freeform 192">
                <a:extLst>
                  <a:ext uri="{FF2B5EF4-FFF2-40B4-BE49-F238E27FC236}">
                    <a16:creationId xmlns:a16="http://schemas.microsoft.com/office/drawing/2014/main" id="{24E2BBF0-38CF-43CB-ACDA-FDED89F1D946}"/>
                  </a:ext>
                </a:extLst>
              </p:cNvPr>
              <p:cNvSpPr>
                <a:spLocks/>
              </p:cNvSpPr>
              <p:nvPr userDrawn="1"/>
            </p:nvSpPr>
            <p:spPr bwMode="auto">
              <a:xfrm rot="17249248" flipH="1">
                <a:off x="-6384" y="2193285"/>
                <a:ext cx="1146517" cy="604443"/>
              </a:xfrm>
              <a:custGeom>
                <a:avLst/>
                <a:gdLst>
                  <a:gd name="connsiteX0" fmla="*/ 10881 w 1823668"/>
                  <a:gd name="connsiteY0" fmla="*/ 407412 h 961437"/>
                  <a:gd name="connsiteX1" fmla="*/ 69512 w 1823668"/>
                  <a:gd name="connsiteY1" fmla="*/ 561247 h 961437"/>
                  <a:gd name="connsiteX2" fmla="*/ 375834 w 1823668"/>
                  <a:gd name="connsiteY2" fmla="*/ 612128 h 961437"/>
                  <a:gd name="connsiteX3" fmla="*/ 648120 w 1823668"/>
                  <a:gd name="connsiteY3" fmla="*/ 467966 h 961437"/>
                  <a:gd name="connsiteX4" fmla="*/ 707682 w 1823668"/>
                  <a:gd name="connsiteY4" fmla="*/ 467966 h 961437"/>
                  <a:gd name="connsiteX5" fmla="*/ 860843 w 1823668"/>
                  <a:gd name="connsiteY5" fmla="*/ 561247 h 961437"/>
                  <a:gd name="connsiteX6" fmla="*/ 989405 w 1823668"/>
                  <a:gd name="connsiteY6" fmla="*/ 644922 h 961437"/>
                  <a:gd name="connsiteX7" fmla="*/ 999004 w 1823668"/>
                  <a:gd name="connsiteY7" fmla="*/ 628983 h 961437"/>
                  <a:gd name="connsiteX8" fmla="*/ 1260222 w 1823668"/>
                  <a:gd name="connsiteY8" fmla="*/ 697966 h 961437"/>
                  <a:gd name="connsiteX9" fmla="*/ 1278055 w 1823668"/>
                  <a:gd name="connsiteY9" fmla="*/ 830353 h 961437"/>
                  <a:gd name="connsiteX10" fmla="*/ 1388397 w 1823668"/>
                  <a:gd name="connsiteY10" fmla="*/ 900452 h 961437"/>
                  <a:gd name="connsiteX11" fmla="*/ 1626647 w 1823668"/>
                  <a:gd name="connsiteY11" fmla="*/ 959813 h 961437"/>
                  <a:gd name="connsiteX12" fmla="*/ 1754281 w 1823668"/>
                  <a:gd name="connsiteY12" fmla="*/ 883492 h 961437"/>
                  <a:gd name="connsiteX13" fmla="*/ 1813843 w 1823668"/>
                  <a:gd name="connsiteY13" fmla="*/ 773250 h 961437"/>
                  <a:gd name="connsiteX14" fmla="*/ 1813843 w 1823668"/>
                  <a:gd name="connsiteY14" fmla="*/ 713889 h 961437"/>
                  <a:gd name="connsiteX15" fmla="*/ 1669191 w 1823668"/>
                  <a:gd name="connsiteY15" fmla="*/ 408605 h 961437"/>
                  <a:gd name="connsiteX16" fmla="*/ 1507522 w 1823668"/>
                  <a:gd name="connsiteY16" fmla="*/ 52440 h 961437"/>
                  <a:gd name="connsiteX17" fmla="*/ 1464977 w 1823668"/>
                  <a:gd name="connsiteY17" fmla="*/ 26999 h 961437"/>
                  <a:gd name="connsiteX18" fmla="*/ 1388397 w 1823668"/>
                  <a:gd name="connsiteY18" fmla="*/ 43960 h 961437"/>
                  <a:gd name="connsiteX19" fmla="*/ 1124620 w 1823668"/>
                  <a:gd name="connsiteY19" fmla="*/ 52440 h 961437"/>
                  <a:gd name="connsiteX20" fmla="*/ 750227 w 1823668"/>
                  <a:gd name="connsiteY20" fmla="*/ 1559 h 961437"/>
                  <a:gd name="connsiteX21" fmla="*/ 750227 w 1823668"/>
                  <a:gd name="connsiteY21" fmla="*/ 1559 h 961437"/>
                  <a:gd name="connsiteX22" fmla="*/ 716191 w 1823668"/>
                  <a:gd name="connsiteY22" fmla="*/ 1559 h 961437"/>
                  <a:gd name="connsiteX23" fmla="*/ 452414 w 1823668"/>
                  <a:gd name="connsiteY23" fmla="*/ 94841 h 961437"/>
                  <a:gd name="connsiteX24" fmla="*/ 180128 w 1823668"/>
                  <a:gd name="connsiteY24" fmla="*/ 272923 h 961437"/>
                  <a:gd name="connsiteX25" fmla="*/ 52494 w 1823668"/>
                  <a:gd name="connsiteY25" fmla="*/ 357724 h 961437"/>
                  <a:gd name="connsiteX26" fmla="*/ 10881 w 1823668"/>
                  <a:gd name="connsiteY26" fmla="*/ 407412 h 96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23668" h="961437">
                    <a:moveTo>
                      <a:pt x="10881" y="407412"/>
                    </a:moveTo>
                    <a:cubicBezTo>
                      <a:pt x="-15045" y="461076"/>
                      <a:pt x="5695" y="523087"/>
                      <a:pt x="69512" y="561247"/>
                    </a:cubicBezTo>
                    <a:cubicBezTo>
                      <a:pt x="163110" y="629088"/>
                      <a:pt x="265218" y="637568"/>
                      <a:pt x="375834" y="612128"/>
                    </a:cubicBezTo>
                    <a:cubicBezTo>
                      <a:pt x="477941" y="586688"/>
                      <a:pt x="571539" y="535807"/>
                      <a:pt x="648120" y="467966"/>
                    </a:cubicBezTo>
                    <a:cubicBezTo>
                      <a:pt x="665137" y="451006"/>
                      <a:pt x="682155" y="451006"/>
                      <a:pt x="707682" y="467966"/>
                    </a:cubicBezTo>
                    <a:cubicBezTo>
                      <a:pt x="750227" y="501886"/>
                      <a:pt x="809789" y="527327"/>
                      <a:pt x="860843" y="561247"/>
                    </a:cubicBezTo>
                    <a:lnTo>
                      <a:pt x="989405" y="644922"/>
                    </a:lnTo>
                    <a:lnTo>
                      <a:pt x="999004" y="628983"/>
                    </a:lnTo>
                    <a:lnTo>
                      <a:pt x="1260222" y="697966"/>
                    </a:lnTo>
                    <a:lnTo>
                      <a:pt x="1278055" y="830353"/>
                    </a:lnTo>
                    <a:lnTo>
                      <a:pt x="1388397" y="900452"/>
                    </a:lnTo>
                    <a:cubicBezTo>
                      <a:pt x="1456468" y="942853"/>
                      <a:pt x="1541557" y="968293"/>
                      <a:pt x="1626647" y="959813"/>
                    </a:cubicBezTo>
                    <a:cubicBezTo>
                      <a:pt x="1686209" y="959813"/>
                      <a:pt x="1728754" y="934372"/>
                      <a:pt x="1754281" y="883492"/>
                    </a:cubicBezTo>
                    <a:cubicBezTo>
                      <a:pt x="1771299" y="849571"/>
                      <a:pt x="1796825" y="807171"/>
                      <a:pt x="1813843" y="773250"/>
                    </a:cubicBezTo>
                    <a:cubicBezTo>
                      <a:pt x="1830861" y="756290"/>
                      <a:pt x="1822352" y="739330"/>
                      <a:pt x="1813843" y="713889"/>
                    </a:cubicBezTo>
                    <a:cubicBezTo>
                      <a:pt x="1762790" y="612128"/>
                      <a:pt x="1720245" y="510367"/>
                      <a:pt x="1669191" y="408605"/>
                    </a:cubicBezTo>
                    <a:cubicBezTo>
                      <a:pt x="1618138" y="289883"/>
                      <a:pt x="1558575" y="171162"/>
                      <a:pt x="1507522" y="52440"/>
                    </a:cubicBezTo>
                    <a:cubicBezTo>
                      <a:pt x="1499013" y="27000"/>
                      <a:pt x="1490504" y="18519"/>
                      <a:pt x="1464977" y="26999"/>
                    </a:cubicBezTo>
                    <a:cubicBezTo>
                      <a:pt x="1439450" y="35480"/>
                      <a:pt x="1413923" y="43960"/>
                      <a:pt x="1388397" y="43960"/>
                    </a:cubicBezTo>
                    <a:cubicBezTo>
                      <a:pt x="1294798" y="60920"/>
                      <a:pt x="1209709" y="69400"/>
                      <a:pt x="1124620" y="52440"/>
                    </a:cubicBezTo>
                    <a:cubicBezTo>
                      <a:pt x="1116111" y="60920"/>
                      <a:pt x="750227" y="10039"/>
                      <a:pt x="750227" y="1559"/>
                    </a:cubicBezTo>
                    <a:cubicBezTo>
                      <a:pt x="775754" y="10039"/>
                      <a:pt x="750227" y="1559"/>
                      <a:pt x="750227" y="1559"/>
                    </a:cubicBezTo>
                    <a:cubicBezTo>
                      <a:pt x="741718" y="1559"/>
                      <a:pt x="733209" y="1559"/>
                      <a:pt x="716191" y="1559"/>
                    </a:cubicBezTo>
                    <a:cubicBezTo>
                      <a:pt x="622593" y="-6921"/>
                      <a:pt x="528995" y="18519"/>
                      <a:pt x="452414" y="94841"/>
                    </a:cubicBezTo>
                    <a:cubicBezTo>
                      <a:pt x="375834" y="171162"/>
                      <a:pt x="282235" y="222042"/>
                      <a:pt x="180128" y="272923"/>
                    </a:cubicBezTo>
                    <a:cubicBezTo>
                      <a:pt x="137584" y="298363"/>
                      <a:pt x="95039" y="323804"/>
                      <a:pt x="52494" y="357724"/>
                    </a:cubicBezTo>
                    <a:cubicBezTo>
                      <a:pt x="33349" y="372564"/>
                      <a:pt x="19522" y="389524"/>
                      <a:pt x="10881" y="407412"/>
                    </a:cubicBezTo>
                    <a:close/>
                  </a:path>
                </a:pathLst>
              </a:custGeom>
              <a:solidFill>
                <a:srgbClr val="E5BD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472" tIns="9735" rIns="19472" bIns="9735" numCol="1" anchor="t" anchorCtr="0" compatLnSpc="1">
                <a:prstTxWarp prst="textNoShape">
                  <a:avLst/>
                </a:prstTxWarp>
                <a:noAutofit/>
              </a:bodyPr>
              <a:lstStyle/>
              <a:p>
                <a:pPr algn="r" defTabSz="687042">
                  <a:defRPr/>
                </a:pPr>
                <a:endParaRPr lang="en-GB" sz="2476" kern="0" dirty="0">
                  <a:solidFill>
                    <a:prstClr val="black"/>
                  </a:solidFill>
                  <a:latin typeface="+mj-lt"/>
                </a:endParaRPr>
              </a:p>
            </p:txBody>
          </p:sp>
          <p:sp>
            <p:nvSpPr>
              <p:cNvPr id="166" name="Freeform 115">
                <a:extLst>
                  <a:ext uri="{FF2B5EF4-FFF2-40B4-BE49-F238E27FC236}">
                    <a16:creationId xmlns:a16="http://schemas.microsoft.com/office/drawing/2014/main" id="{542C9C13-C060-4C25-8E45-BF01E2BE7901}"/>
                  </a:ext>
                </a:extLst>
              </p:cNvPr>
              <p:cNvSpPr>
                <a:spLocks/>
              </p:cNvSpPr>
              <p:nvPr/>
            </p:nvSpPr>
            <p:spPr bwMode="auto">
              <a:xfrm rot="18540111" flipH="1">
                <a:off x="1038571" y="2106326"/>
                <a:ext cx="570232" cy="578807"/>
              </a:xfrm>
              <a:custGeom>
                <a:avLst/>
                <a:gdLst>
                  <a:gd name="T0" fmla="*/ 40 w 107"/>
                  <a:gd name="T1" fmla="*/ 21 h 108"/>
                  <a:gd name="T2" fmla="*/ 60 w 107"/>
                  <a:gd name="T3" fmla="*/ 15 h 108"/>
                  <a:gd name="T4" fmla="*/ 64 w 107"/>
                  <a:gd name="T5" fmla="*/ 39 h 108"/>
                  <a:gd name="T6" fmla="*/ 66 w 107"/>
                  <a:gd name="T7" fmla="*/ 37 h 108"/>
                  <a:gd name="T8" fmla="*/ 84 w 107"/>
                  <a:gd name="T9" fmla="*/ 39 h 108"/>
                  <a:gd name="T10" fmla="*/ 87 w 107"/>
                  <a:gd name="T11" fmla="*/ 58 h 108"/>
                  <a:gd name="T12" fmla="*/ 85 w 107"/>
                  <a:gd name="T13" fmla="*/ 62 h 108"/>
                  <a:gd name="T14" fmla="*/ 86 w 107"/>
                  <a:gd name="T15" fmla="*/ 63 h 108"/>
                  <a:gd name="T16" fmla="*/ 104 w 107"/>
                  <a:gd name="T17" fmla="*/ 81 h 108"/>
                  <a:gd name="T18" fmla="*/ 97 w 107"/>
                  <a:gd name="T19" fmla="*/ 98 h 108"/>
                  <a:gd name="T20" fmla="*/ 71 w 107"/>
                  <a:gd name="T21" fmla="*/ 100 h 108"/>
                  <a:gd name="T22" fmla="*/ 69 w 107"/>
                  <a:gd name="T23" fmla="*/ 91 h 108"/>
                  <a:gd name="T24" fmla="*/ 70 w 107"/>
                  <a:gd name="T25" fmla="*/ 86 h 108"/>
                  <a:gd name="T26" fmla="*/ 63 w 107"/>
                  <a:gd name="T27" fmla="*/ 88 h 108"/>
                  <a:gd name="T28" fmla="*/ 50 w 107"/>
                  <a:gd name="T29" fmla="*/ 85 h 108"/>
                  <a:gd name="T30" fmla="*/ 45 w 107"/>
                  <a:gd name="T31" fmla="*/ 72 h 108"/>
                  <a:gd name="T32" fmla="*/ 48 w 107"/>
                  <a:gd name="T33" fmla="*/ 66 h 108"/>
                  <a:gd name="T34" fmla="*/ 27 w 107"/>
                  <a:gd name="T35" fmla="*/ 68 h 108"/>
                  <a:gd name="T36" fmla="*/ 24 w 107"/>
                  <a:gd name="T37" fmla="*/ 49 h 108"/>
                  <a:gd name="T38" fmla="*/ 15 w 107"/>
                  <a:gd name="T39" fmla="*/ 50 h 108"/>
                  <a:gd name="T40" fmla="*/ 2 w 107"/>
                  <a:gd name="T41" fmla="*/ 34 h 108"/>
                  <a:gd name="T42" fmla="*/ 17 w 107"/>
                  <a:gd name="T43" fmla="*/ 7 h 108"/>
                  <a:gd name="T44" fmla="*/ 37 w 107"/>
                  <a:gd name="T45" fmla="*/ 10 h 108"/>
                  <a:gd name="T46" fmla="*/ 39 w 107"/>
                  <a:gd name="T47" fmla="*/ 17 h 108"/>
                  <a:gd name="T48" fmla="*/ 39 w 107"/>
                  <a:gd name="T49" fmla="*/ 20 h 108"/>
                  <a:gd name="T50" fmla="*/ 40 w 107"/>
                  <a:gd name="T51" fmla="*/ 2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 h="108">
                    <a:moveTo>
                      <a:pt x="40" y="21"/>
                    </a:moveTo>
                    <a:cubicBezTo>
                      <a:pt x="45" y="14"/>
                      <a:pt x="51" y="9"/>
                      <a:pt x="60" y="15"/>
                    </a:cubicBezTo>
                    <a:cubicBezTo>
                      <a:pt x="69" y="21"/>
                      <a:pt x="66" y="30"/>
                      <a:pt x="64" y="39"/>
                    </a:cubicBezTo>
                    <a:cubicBezTo>
                      <a:pt x="65" y="38"/>
                      <a:pt x="66" y="38"/>
                      <a:pt x="66" y="37"/>
                    </a:cubicBezTo>
                    <a:cubicBezTo>
                      <a:pt x="72" y="32"/>
                      <a:pt x="80" y="33"/>
                      <a:pt x="84" y="39"/>
                    </a:cubicBezTo>
                    <a:cubicBezTo>
                      <a:pt x="88" y="45"/>
                      <a:pt x="88" y="51"/>
                      <a:pt x="87" y="58"/>
                    </a:cubicBezTo>
                    <a:cubicBezTo>
                      <a:pt x="86" y="59"/>
                      <a:pt x="86" y="61"/>
                      <a:pt x="85" y="62"/>
                    </a:cubicBezTo>
                    <a:cubicBezTo>
                      <a:pt x="86" y="63"/>
                      <a:pt x="86" y="63"/>
                      <a:pt x="86" y="63"/>
                    </a:cubicBezTo>
                    <a:cubicBezTo>
                      <a:pt x="97" y="58"/>
                      <a:pt x="107" y="68"/>
                      <a:pt x="104" y="81"/>
                    </a:cubicBezTo>
                    <a:cubicBezTo>
                      <a:pt x="103" y="87"/>
                      <a:pt x="100" y="93"/>
                      <a:pt x="97" y="98"/>
                    </a:cubicBezTo>
                    <a:cubicBezTo>
                      <a:pt x="91" y="107"/>
                      <a:pt x="78" y="108"/>
                      <a:pt x="71" y="100"/>
                    </a:cubicBezTo>
                    <a:cubicBezTo>
                      <a:pt x="68" y="97"/>
                      <a:pt x="67" y="94"/>
                      <a:pt x="69" y="91"/>
                    </a:cubicBezTo>
                    <a:cubicBezTo>
                      <a:pt x="69" y="89"/>
                      <a:pt x="69" y="88"/>
                      <a:pt x="70" y="86"/>
                    </a:cubicBezTo>
                    <a:cubicBezTo>
                      <a:pt x="67" y="87"/>
                      <a:pt x="65" y="87"/>
                      <a:pt x="63" y="88"/>
                    </a:cubicBezTo>
                    <a:cubicBezTo>
                      <a:pt x="59" y="89"/>
                      <a:pt x="54" y="88"/>
                      <a:pt x="50" y="85"/>
                    </a:cubicBezTo>
                    <a:cubicBezTo>
                      <a:pt x="45" y="82"/>
                      <a:pt x="43" y="78"/>
                      <a:pt x="45" y="72"/>
                    </a:cubicBezTo>
                    <a:cubicBezTo>
                      <a:pt x="46" y="70"/>
                      <a:pt x="47" y="69"/>
                      <a:pt x="48" y="66"/>
                    </a:cubicBezTo>
                    <a:cubicBezTo>
                      <a:pt x="40" y="70"/>
                      <a:pt x="34" y="72"/>
                      <a:pt x="27" y="68"/>
                    </a:cubicBezTo>
                    <a:cubicBezTo>
                      <a:pt x="20" y="63"/>
                      <a:pt x="22" y="56"/>
                      <a:pt x="24" y="49"/>
                    </a:cubicBezTo>
                    <a:cubicBezTo>
                      <a:pt x="21" y="50"/>
                      <a:pt x="18" y="50"/>
                      <a:pt x="15" y="50"/>
                    </a:cubicBezTo>
                    <a:cubicBezTo>
                      <a:pt x="5" y="50"/>
                      <a:pt x="0" y="43"/>
                      <a:pt x="2" y="34"/>
                    </a:cubicBezTo>
                    <a:cubicBezTo>
                      <a:pt x="5" y="24"/>
                      <a:pt x="10" y="15"/>
                      <a:pt x="17" y="7"/>
                    </a:cubicBezTo>
                    <a:cubicBezTo>
                      <a:pt x="24" y="0"/>
                      <a:pt x="33" y="1"/>
                      <a:pt x="37" y="10"/>
                    </a:cubicBezTo>
                    <a:cubicBezTo>
                      <a:pt x="39" y="12"/>
                      <a:pt x="39" y="15"/>
                      <a:pt x="39" y="17"/>
                    </a:cubicBezTo>
                    <a:cubicBezTo>
                      <a:pt x="39" y="18"/>
                      <a:pt x="39" y="19"/>
                      <a:pt x="39" y="20"/>
                    </a:cubicBezTo>
                    <a:cubicBezTo>
                      <a:pt x="39" y="21"/>
                      <a:pt x="39" y="21"/>
                      <a:pt x="40" y="21"/>
                    </a:cubicBezTo>
                    <a:close/>
                  </a:path>
                </a:pathLst>
              </a:custGeom>
              <a:solidFill>
                <a:srgbClr val="E5BD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9472" tIns="9735" rIns="19472" bIns="9735" numCol="1" anchor="t" anchorCtr="0" compatLnSpc="1">
                <a:prstTxWarp prst="textNoShape">
                  <a:avLst/>
                </a:prstTxWarp>
              </a:bodyPr>
              <a:lstStyle/>
              <a:p>
                <a:pPr algn="r" defTabSz="687042">
                  <a:defRPr/>
                </a:pPr>
                <a:endParaRPr lang="en-GB" sz="2476" kern="0" dirty="0">
                  <a:solidFill>
                    <a:prstClr val="black"/>
                  </a:solidFill>
                  <a:latin typeface="+mj-lt"/>
                </a:endParaRPr>
              </a:p>
            </p:txBody>
          </p:sp>
          <p:sp>
            <p:nvSpPr>
              <p:cNvPr id="167" name="Freeform 194">
                <a:extLst>
                  <a:ext uri="{FF2B5EF4-FFF2-40B4-BE49-F238E27FC236}">
                    <a16:creationId xmlns:a16="http://schemas.microsoft.com/office/drawing/2014/main" id="{7EE373A4-9C4B-44B2-8064-E81824DCE982}"/>
                  </a:ext>
                </a:extLst>
              </p:cNvPr>
              <p:cNvSpPr/>
              <p:nvPr/>
            </p:nvSpPr>
            <p:spPr>
              <a:xfrm>
                <a:off x="106358" y="2725493"/>
                <a:ext cx="516694" cy="470726"/>
              </a:xfrm>
              <a:custGeom>
                <a:avLst/>
                <a:gdLst>
                  <a:gd name="connsiteX0" fmla="*/ 83344 w 392906"/>
                  <a:gd name="connsiteY0" fmla="*/ 0 h 378619"/>
                  <a:gd name="connsiteX1" fmla="*/ 0 w 392906"/>
                  <a:gd name="connsiteY1" fmla="*/ 73819 h 378619"/>
                  <a:gd name="connsiteX2" fmla="*/ 292894 w 392906"/>
                  <a:gd name="connsiteY2" fmla="*/ 354807 h 378619"/>
                  <a:gd name="connsiteX3" fmla="*/ 340519 w 392906"/>
                  <a:gd name="connsiteY3" fmla="*/ 378619 h 378619"/>
                  <a:gd name="connsiteX4" fmla="*/ 326231 w 392906"/>
                  <a:gd name="connsiteY4" fmla="*/ 340519 h 378619"/>
                  <a:gd name="connsiteX5" fmla="*/ 392906 w 392906"/>
                  <a:gd name="connsiteY5" fmla="*/ 259557 h 378619"/>
                  <a:gd name="connsiteX6" fmla="*/ 83344 w 392906"/>
                  <a:gd name="connsiteY6" fmla="*/ 0 h 378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2906" h="378619">
                    <a:moveTo>
                      <a:pt x="83344" y="0"/>
                    </a:moveTo>
                    <a:lnTo>
                      <a:pt x="0" y="73819"/>
                    </a:lnTo>
                    <a:lnTo>
                      <a:pt x="292894" y="354807"/>
                    </a:lnTo>
                    <a:lnTo>
                      <a:pt x="340519" y="378619"/>
                    </a:lnTo>
                    <a:lnTo>
                      <a:pt x="326231" y="340519"/>
                    </a:lnTo>
                    <a:lnTo>
                      <a:pt x="392906" y="259557"/>
                    </a:lnTo>
                    <a:lnTo>
                      <a:pt x="83344" y="0"/>
                    </a:lnTo>
                    <a:close/>
                  </a:path>
                </a:pathLst>
              </a:custGeom>
              <a:solidFill>
                <a:srgbClr val="E5BD95"/>
              </a:solidFill>
              <a:ln w="25400" cap="flat" cmpd="sng" algn="ctr">
                <a:noFill/>
                <a:prstDash val="solid"/>
              </a:ln>
              <a:effectLst/>
            </p:spPr>
            <p:txBody>
              <a:bodyPr rtlCol="0" anchor="ctr"/>
              <a:lstStyle/>
              <a:p>
                <a:pPr algn="r" defTabSz="687042">
                  <a:defRPr/>
                </a:pPr>
                <a:endParaRPr lang="en-GB" sz="2476" kern="0" dirty="0">
                  <a:solidFill>
                    <a:prstClr val="white"/>
                  </a:solidFill>
                  <a:latin typeface="+mj-lt"/>
                </a:endParaRPr>
              </a:p>
            </p:txBody>
          </p:sp>
          <p:sp>
            <p:nvSpPr>
              <p:cNvPr id="168" name="Freeform 195">
                <a:extLst>
                  <a:ext uri="{FF2B5EF4-FFF2-40B4-BE49-F238E27FC236}">
                    <a16:creationId xmlns:a16="http://schemas.microsoft.com/office/drawing/2014/main" id="{B9B9F147-7DA4-4081-8B0A-FC6CE9E5E205}"/>
                  </a:ext>
                </a:extLst>
              </p:cNvPr>
              <p:cNvSpPr/>
              <p:nvPr/>
            </p:nvSpPr>
            <p:spPr>
              <a:xfrm>
                <a:off x="605493" y="2341312"/>
                <a:ext cx="259191" cy="661169"/>
              </a:xfrm>
              <a:custGeom>
                <a:avLst/>
                <a:gdLst>
                  <a:gd name="connsiteX0" fmla="*/ 0 w 226816"/>
                  <a:gd name="connsiteY0" fmla="*/ 0 h 1051667"/>
                  <a:gd name="connsiteX1" fmla="*/ 14638 w 226816"/>
                  <a:gd name="connsiteY1" fmla="*/ 0 h 1051667"/>
                  <a:gd name="connsiteX2" fmla="*/ 3551 w 226816"/>
                  <a:gd name="connsiteY2" fmla="*/ 11867 h 1051667"/>
                  <a:gd name="connsiteX3" fmla="*/ 5776 w 226816"/>
                  <a:gd name="connsiteY3" fmla="*/ 47137 h 1051667"/>
                  <a:gd name="connsiteX4" fmla="*/ 48721 w 226816"/>
                  <a:gd name="connsiteY4" fmla="*/ 221250 h 1051667"/>
                  <a:gd name="connsiteX5" fmla="*/ 85916 w 226816"/>
                  <a:gd name="connsiteY5" fmla="*/ 354731 h 1051667"/>
                  <a:gd name="connsiteX6" fmla="*/ 85916 w 226816"/>
                  <a:gd name="connsiteY6" fmla="*/ 611504 h 1051667"/>
                  <a:gd name="connsiteX7" fmla="*/ 156394 w 226816"/>
                  <a:gd name="connsiteY7" fmla="*/ 611504 h 1051667"/>
                  <a:gd name="connsiteX8" fmla="*/ 213720 w 226816"/>
                  <a:gd name="connsiteY8" fmla="*/ 826352 h 1051667"/>
                  <a:gd name="connsiteX9" fmla="*/ 218094 w 226816"/>
                  <a:gd name="connsiteY9" fmla="*/ 1010894 h 1051667"/>
                  <a:gd name="connsiteX10" fmla="*/ 205061 w 226816"/>
                  <a:gd name="connsiteY10" fmla="*/ 1051667 h 1051667"/>
                  <a:gd name="connsiteX11" fmla="*/ 170161 w 226816"/>
                  <a:gd name="connsiteY11" fmla="*/ 1051667 h 1051667"/>
                  <a:gd name="connsiteX12" fmla="*/ 0 w 226816"/>
                  <a:gd name="connsiteY12" fmla="*/ 881506 h 1051667"/>
                  <a:gd name="connsiteX0" fmla="*/ 0 w 309065"/>
                  <a:gd name="connsiteY0" fmla="*/ 0 h 1051667"/>
                  <a:gd name="connsiteX1" fmla="*/ 14638 w 309065"/>
                  <a:gd name="connsiteY1" fmla="*/ 0 h 1051667"/>
                  <a:gd name="connsiteX2" fmla="*/ 3551 w 309065"/>
                  <a:gd name="connsiteY2" fmla="*/ 11867 h 1051667"/>
                  <a:gd name="connsiteX3" fmla="*/ 5776 w 309065"/>
                  <a:gd name="connsiteY3" fmla="*/ 47137 h 1051667"/>
                  <a:gd name="connsiteX4" fmla="*/ 48721 w 309065"/>
                  <a:gd name="connsiteY4" fmla="*/ 221250 h 1051667"/>
                  <a:gd name="connsiteX5" fmla="*/ 85916 w 309065"/>
                  <a:gd name="connsiteY5" fmla="*/ 354731 h 1051667"/>
                  <a:gd name="connsiteX6" fmla="*/ 85916 w 309065"/>
                  <a:gd name="connsiteY6" fmla="*/ 611504 h 1051667"/>
                  <a:gd name="connsiteX7" fmla="*/ 156394 w 309065"/>
                  <a:gd name="connsiteY7" fmla="*/ 611504 h 1051667"/>
                  <a:gd name="connsiteX8" fmla="*/ 213720 w 309065"/>
                  <a:gd name="connsiteY8" fmla="*/ 826352 h 1051667"/>
                  <a:gd name="connsiteX9" fmla="*/ 307700 w 309065"/>
                  <a:gd name="connsiteY9" fmla="*/ 1010894 h 1051667"/>
                  <a:gd name="connsiteX10" fmla="*/ 205061 w 309065"/>
                  <a:gd name="connsiteY10" fmla="*/ 1051667 h 1051667"/>
                  <a:gd name="connsiteX11" fmla="*/ 170161 w 309065"/>
                  <a:gd name="connsiteY11" fmla="*/ 1051667 h 1051667"/>
                  <a:gd name="connsiteX12" fmla="*/ 0 w 309065"/>
                  <a:gd name="connsiteY12" fmla="*/ 881506 h 1051667"/>
                  <a:gd name="connsiteX13" fmla="*/ 0 w 309065"/>
                  <a:gd name="connsiteY13" fmla="*/ 0 h 1051667"/>
                  <a:gd name="connsiteX0" fmla="*/ 0 w 412273"/>
                  <a:gd name="connsiteY0" fmla="*/ 0 h 1051667"/>
                  <a:gd name="connsiteX1" fmla="*/ 14638 w 412273"/>
                  <a:gd name="connsiteY1" fmla="*/ 0 h 1051667"/>
                  <a:gd name="connsiteX2" fmla="*/ 3551 w 412273"/>
                  <a:gd name="connsiteY2" fmla="*/ 11867 h 1051667"/>
                  <a:gd name="connsiteX3" fmla="*/ 5776 w 412273"/>
                  <a:gd name="connsiteY3" fmla="*/ 47137 h 1051667"/>
                  <a:gd name="connsiteX4" fmla="*/ 48721 w 412273"/>
                  <a:gd name="connsiteY4" fmla="*/ 221250 h 1051667"/>
                  <a:gd name="connsiteX5" fmla="*/ 85916 w 412273"/>
                  <a:gd name="connsiteY5" fmla="*/ 354731 h 1051667"/>
                  <a:gd name="connsiteX6" fmla="*/ 85916 w 412273"/>
                  <a:gd name="connsiteY6" fmla="*/ 611504 h 1051667"/>
                  <a:gd name="connsiteX7" fmla="*/ 156394 w 412273"/>
                  <a:gd name="connsiteY7" fmla="*/ 611504 h 1051667"/>
                  <a:gd name="connsiteX8" fmla="*/ 213720 w 412273"/>
                  <a:gd name="connsiteY8" fmla="*/ 826352 h 1051667"/>
                  <a:gd name="connsiteX9" fmla="*/ 307700 w 412273"/>
                  <a:gd name="connsiteY9" fmla="*/ 1010894 h 1051667"/>
                  <a:gd name="connsiteX10" fmla="*/ 412273 w 412273"/>
                  <a:gd name="connsiteY10" fmla="*/ 1044472 h 1051667"/>
                  <a:gd name="connsiteX11" fmla="*/ 170161 w 412273"/>
                  <a:gd name="connsiteY11" fmla="*/ 1051667 h 1051667"/>
                  <a:gd name="connsiteX12" fmla="*/ 0 w 412273"/>
                  <a:gd name="connsiteY12" fmla="*/ 881506 h 1051667"/>
                  <a:gd name="connsiteX13" fmla="*/ 0 w 412273"/>
                  <a:gd name="connsiteY13" fmla="*/ 0 h 1051667"/>
                  <a:gd name="connsiteX0" fmla="*/ 0 w 412273"/>
                  <a:gd name="connsiteY0" fmla="*/ 0 h 1051667"/>
                  <a:gd name="connsiteX1" fmla="*/ 14638 w 412273"/>
                  <a:gd name="connsiteY1" fmla="*/ 0 h 1051667"/>
                  <a:gd name="connsiteX2" fmla="*/ 3551 w 412273"/>
                  <a:gd name="connsiteY2" fmla="*/ 11867 h 1051667"/>
                  <a:gd name="connsiteX3" fmla="*/ 5776 w 412273"/>
                  <a:gd name="connsiteY3" fmla="*/ 47137 h 1051667"/>
                  <a:gd name="connsiteX4" fmla="*/ 48721 w 412273"/>
                  <a:gd name="connsiteY4" fmla="*/ 221250 h 1051667"/>
                  <a:gd name="connsiteX5" fmla="*/ 85916 w 412273"/>
                  <a:gd name="connsiteY5" fmla="*/ 354731 h 1051667"/>
                  <a:gd name="connsiteX6" fmla="*/ 85916 w 412273"/>
                  <a:gd name="connsiteY6" fmla="*/ 611504 h 1051667"/>
                  <a:gd name="connsiteX7" fmla="*/ 156394 w 412273"/>
                  <a:gd name="connsiteY7" fmla="*/ 611504 h 1051667"/>
                  <a:gd name="connsiteX8" fmla="*/ 280923 w 412273"/>
                  <a:gd name="connsiteY8" fmla="*/ 804773 h 1051667"/>
                  <a:gd name="connsiteX9" fmla="*/ 307700 w 412273"/>
                  <a:gd name="connsiteY9" fmla="*/ 1010894 h 1051667"/>
                  <a:gd name="connsiteX10" fmla="*/ 412273 w 412273"/>
                  <a:gd name="connsiteY10" fmla="*/ 1044472 h 1051667"/>
                  <a:gd name="connsiteX11" fmla="*/ 170161 w 412273"/>
                  <a:gd name="connsiteY11" fmla="*/ 1051667 h 1051667"/>
                  <a:gd name="connsiteX12" fmla="*/ 0 w 412273"/>
                  <a:gd name="connsiteY12" fmla="*/ 881506 h 1051667"/>
                  <a:gd name="connsiteX13" fmla="*/ 0 w 412273"/>
                  <a:gd name="connsiteY13" fmla="*/ 0 h 105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2273" h="1051667">
                    <a:moveTo>
                      <a:pt x="0" y="0"/>
                    </a:moveTo>
                    <a:lnTo>
                      <a:pt x="14638" y="0"/>
                    </a:lnTo>
                    <a:lnTo>
                      <a:pt x="3551" y="11867"/>
                    </a:lnTo>
                    <a:cubicBezTo>
                      <a:pt x="675" y="20997"/>
                      <a:pt x="1523" y="32416"/>
                      <a:pt x="5776" y="47137"/>
                    </a:cubicBezTo>
                    <a:cubicBezTo>
                      <a:pt x="25343" y="97909"/>
                      <a:pt x="31710" y="162363"/>
                      <a:pt x="48721" y="221250"/>
                    </a:cubicBezTo>
                    <a:lnTo>
                      <a:pt x="85916" y="354731"/>
                    </a:lnTo>
                    <a:lnTo>
                      <a:pt x="85916" y="611504"/>
                    </a:lnTo>
                    <a:lnTo>
                      <a:pt x="156394" y="611504"/>
                    </a:lnTo>
                    <a:lnTo>
                      <a:pt x="280923" y="804773"/>
                    </a:lnTo>
                    <a:cubicBezTo>
                      <a:pt x="295913" y="863023"/>
                      <a:pt x="321329" y="949115"/>
                      <a:pt x="307700" y="1010894"/>
                    </a:cubicBezTo>
                    <a:lnTo>
                      <a:pt x="412273" y="1044472"/>
                    </a:lnTo>
                    <a:lnTo>
                      <a:pt x="170161" y="1051667"/>
                    </a:lnTo>
                    <a:cubicBezTo>
                      <a:pt x="76184" y="1051667"/>
                      <a:pt x="0" y="975483"/>
                      <a:pt x="0" y="881506"/>
                    </a:cubicBezTo>
                    <a:lnTo>
                      <a:pt x="0" y="0"/>
                    </a:lnTo>
                    <a:close/>
                  </a:path>
                </a:pathLst>
              </a:custGeom>
              <a:solidFill>
                <a:srgbClr val="395460"/>
              </a:solidFill>
              <a:ln w="12700" cap="flat" cmpd="sng" algn="ctr">
                <a:noFill/>
                <a:prstDash val="solid"/>
                <a:miter lim="800000"/>
              </a:ln>
              <a:effectLst/>
            </p:spPr>
            <p:txBody>
              <a:bodyPr rtlCol="0" anchor="ctr"/>
              <a:lstStyle/>
              <a:p>
                <a:pPr algn="r" defTabSz="587137"/>
                <a:endParaRPr lang="en-GB" sz="2167" kern="0" dirty="0">
                  <a:solidFill>
                    <a:srgbClr val="FFFFFF"/>
                  </a:solidFill>
                  <a:latin typeface="+mj-lt"/>
                </a:endParaRPr>
              </a:p>
            </p:txBody>
          </p:sp>
        </p:grpSp>
        <p:grpSp>
          <p:nvGrpSpPr>
            <p:cNvPr id="156" name="Group 155">
              <a:extLst>
                <a:ext uri="{FF2B5EF4-FFF2-40B4-BE49-F238E27FC236}">
                  <a16:creationId xmlns:a16="http://schemas.microsoft.com/office/drawing/2014/main" id="{E3313C24-BC1E-404B-8BDE-496776EFA1CD}"/>
                </a:ext>
              </a:extLst>
            </p:cNvPr>
            <p:cNvGrpSpPr/>
            <p:nvPr/>
          </p:nvGrpSpPr>
          <p:grpSpPr>
            <a:xfrm>
              <a:off x="41557953" y="29907974"/>
              <a:ext cx="1131749" cy="403745"/>
              <a:chOff x="5979071" y="19130907"/>
              <a:chExt cx="1114060" cy="510464"/>
            </a:xfrm>
          </p:grpSpPr>
          <p:sp>
            <p:nvSpPr>
              <p:cNvPr id="157" name="TextBox 156">
                <a:extLst>
                  <a:ext uri="{FF2B5EF4-FFF2-40B4-BE49-F238E27FC236}">
                    <a16:creationId xmlns:a16="http://schemas.microsoft.com/office/drawing/2014/main" id="{A0F7083A-1F98-4EA9-A0D6-3AFC0CF81A1C}"/>
                  </a:ext>
                </a:extLst>
              </p:cNvPr>
              <p:cNvSpPr txBox="1"/>
              <p:nvPr/>
            </p:nvSpPr>
            <p:spPr>
              <a:xfrm flipH="1">
                <a:off x="5979071" y="19237930"/>
                <a:ext cx="1114060" cy="403441"/>
              </a:xfrm>
              <a:prstGeom prst="roundRect">
                <a:avLst>
                  <a:gd name="adj" fmla="val 50000"/>
                </a:avLst>
              </a:prstGeom>
              <a:solidFill>
                <a:schemeClr val="bg1"/>
              </a:solidFill>
            </p:spPr>
            <p:txBody>
              <a:bodyPr wrap="none" rtlCol="0" anchor="ctr" anchorCtr="0">
                <a:noAutofit/>
              </a:bodyPr>
              <a:lstStyle/>
              <a:p>
                <a:pPr algn="ctr" defTabSz="587137"/>
                <a:r>
                  <a:rPr lang="en-GB" sz="984" b="1" i="1" kern="0" dirty="0">
                    <a:solidFill>
                      <a:srgbClr val="0066CC"/>
                    </a:solidFill>
                    <a:latin typeface="+mj-lt"/>
                  </a:rPr>
                  <a:t>INTERACTIVE</a:t>
                </a:r>
              </a:p>
            </p:txBody>
          </p:sp>
          <p:sp>
            <p:nvSpPr>
              <p:cNvPr id="158" name="Right Triangle 157">
                <a:extLst>
                  <a:ext uri="{FF2B5EF4-FFF2-40B4-BE49-F238E27FC236}">
                    <a16:creationId xmlns:a16="http://schemas.microsoft.com/office/drawing/2014/main" id="{B1735F09-EC21-45C1-9DCE-71F987FD8127}"/>
                  </a:ext>
                </a:extLst>
              </p:cNvPr>
              <p:cNvSpPr/>
              <p:nvPr/>
            </p:nvSpPr>
            <p:spPr>
              <a:xfrm rot="16822227">
                <a:off x="6873543" y="19130908"/>
                <a:ext cx="138545" cy="13854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84" b="1" dirty="0"/>
              </a:p>
            </p:txBody>
          </p:sp>
        </p:grpSp>
      </p:grpSp>
      <p:sp>
        <p:nvSpPr>
          <p:cNvPr id="499" name="Rectangle 498">
            <a:extLst>
              <a:ext uri="{FF2B5EF4-FFF2-40B4-BE49-F238E27FC236}">
                <a16:creationId xmlns:a16="http://schemas.microsoft.com/office/drawing/2014/main" id="{8100C62B-3485-9AF2-3F46-F7CB5D532A5A}"/>
              </a:ext>
            </a:extLst>
          </p:cNvPr>
          <p:cNvSpPr/>
          <p:nvPr/>
        </p:nvSpPr>
        <p:spPr>
          <a:xfrm>
            <a:off x="987801" y="14957262"/>
            <a:ext cx="10319560" cy="13161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00926">
              <a:spcAft>
                <a:spcPts val="1576"/>
              </a:spcAft>
              <a:buClr>
                <a:srgbClr val="0066CC"/>
              </a:buClr>
              <a:defRPr/>
            </a:pPr>
            <a:endParaRPr lang="en-GB" sz="2101" dirty="0">
              <a:solidFill>
                <a:schemeClr val="tx1"/>
              </a:solidFill>
              <a:latin typeface="Arial" panose="020B0604020202020204" pitchFamily="34" charset="0"/>
              <a:cs typeface="Arial" panose="020B0604020202020204" pitchFamily="34" charset="0"/>
            </a:endParaRPr>
          </a:p>
        </p:txBody>
      </p:sp>
      <p:grpSp>
        <p:nvGrpSpPr>
          <p:cNvPr id="500" name="Group 499">
            <a:extLst>
              <a:ext uri="{FF2B5EF4-FFF2-40B4-BE49-F238E27FC236}">
                <a16:creationId xmlns:a16="http://schemas.microsoft.com/office/drawing/2014/main" id="{641903D7-6046-0D1D-132A-BF58D63C5BE9}"/>
              </a:ext>
            </a:extLst>
          </p:cNvPr>
          <p:cNvGrpSpPr/>
          <p:nvPr/>
        </p:nvGrpSpPr>
        <p:grpSpPr>
          <a:xfrm rot="10800000">
            <a:off x="986632" y="14504800"/>
            <a:ext cx="10320721" cy="885559"/>
            <a:chOff x="23731112" y="14425733"/>
            <a:chExt cx="7633880" cy="1052467"/>
          </a:xfrm>
        </p:grpSpPr>
        <p:sp>
          <p:nvSpPr>
            <p:cNvPr id="501" name="Rounded Rectangle 89">
              <a:extLst>
                <a:ext uri="{FF2B5EF4-FFF2-40B4-BE49-F238E27FC236}">
                  <a16:creationId xmlns:a16="http://schemas.microsoft.com/office/drawing/2014/main" id="{0E1BA135-BA8B-4852-5B4C-BF14BE5EBC6B}"/>
                </a:ext>
              </a:extLst>
            </p:cNvPr>
            <p:cNvSpPr/>
            <p:nvPr/>
          </p:nvSpPr>
          <p:spPr>
            <a:xfrm rot="10800000">
              <a:off x="23731112" y="14425733"/>
              <a:ext cx="7633406" cy="4887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34862" tIns="94571" rIns="189143" bIns="94571" rtlCol="0" anchor="ctr" anchorCtr="0"/>
            <a:lstStyle/>
            <a:p>
              <a:pPr algn="ctr" defTabSz="3103630"/>
              <a:endParaRPr lang="en-GB" sz="3152" b="1" dirty="0">
                <a:solidFill>
                  <a:schemeClr val="bg1"/>
                </a:solidFill>
                <a:latin typeface="Arial" panose="020B0604020202020204" pitchFamily="34" charset="0"/>
                <a:cs typeface="Arial" panose="020B0604020202020204" pitchFamily="34" charset="0"/>
              </a:endParaRPr>
            </a:p>
          </p:txBody>
        </p:sp>
        <p:sp>
          <p:nvSpPr>
            <p:cNvPr id="502" name="Rounded Rectangle 89">
              <a:extLst>
                <a:ext uri="{FF2B5EF4-FFF2-40B4-BE49-F238E27FC236}">
                  <a16:creationId xmlns:a16="http://schemas.microsoft.com/office/drawing/2014/main" id="{18A5F937-B021-6E9B-5079-4AD805201381}"/>
                </a:ext>
              </a:extLst>
            </p:cNvPr>
            <p:cNvSpPr/>
            <p:nvPr/>
          </p:nvSpPr>
          <p:spPr>
            <a:xfrm rot="10800000">
              <a:off x="23731588" y="14542199"/>
              <a:ext cx="7633404" cy="936001"/>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34862" tIns="94571" rIns="189143" bIns="94571" rtlCol="0" anchor="ctr" anchorCtr="0"/>
            <a:lstStyle/>
            <a:p>
              <a:pPr algn="ctr" defTabSz="3103630"/>
              <a:endParaRPr lang="en-GB" sz="3152" b="1" dirty="0">
                <a:solidFill>
                  <a:srgbClr val="0066CC"/>
                </a:solidFill>
                <a:latin typeface="Arial" panose="020B0604020202020204" pitchFamily="34" charset="0"/>
                <a:cs typeface="Arial" panose="020B0604020202020204" pitchFamily="34" charset="0"/>
              </a:endParaRPr>
            </a:p>
          </p:txBody>
        </p:sp>
      </p:grpSp>
      <p:grpSp>
        <p:nvGrpSpPr>
          <p:cNvPr id="503" name="Group 502">
            <a:extLst>
              <a:ext uri="{FF2B5EF4-FFF2-40B4-BE49-F238E27FC236}">
                <a16:creationId xmlns:a16="http://schemas.microsoft.com/office/drawing/2014/main" id="{E5EC439D-8953-4F02-451B-C3EA92287EA5}"/>
              </a:ext>
            </a:extLst>
          </p:cNvPr>
          <p:cNvGrpSpPr/>
          <p:nvPr/>
        </p:nvGrpSpPr>
        <p:grpSpPr>
          <a:xfrm>
            <a:off x="1285533" y="14453664"/>
            <a:ext cx="1165485" cy="987860"/>
            <a:chOff x="2149436" y="11136016"/>
            <a:chExt cx="1401506" cy="1187908"/>
          </a:xfrm>
        </p:grpSpPr>
        <p:grpSp>
          <p:nvGrpSpPr>
            <p:cNvPr id="504" name="Group 503">
              <a:extLst>
                <a:ext uri="{FF2B5EF4-FFF2-40B4-BE49-F238E27FC236}">
                  <a16:creationId xmlns:a16="http://schemas.microsoft.com/office/drawing/2014/main" id="{446672E3-8424-8A8E-AD0A-F3105485FB5B}"/>
                </a:ext>
              </a:extLst>
            </p:cNvPr>
            <p:cNvGrpSpPr/>
            <p:nvPr/>
          </p:nvGrpSpPr>
          <p:grpSpPr>
            <a:xfrm>
              <a:off x="2149436" y="11136016"/>
              <a:ext cx="1401506" cy="1187908"/>
              <a:chOff x="182178" y="11127299"/>
              <a:chExt cx="1522133" cy="1290152"/>
            </a:xfrm>
          </p:grpSpPr>
          <p:sp>
            <p:nvSpPr>
              <p:cNvPr id="511" name="Oval 510">
                <a:extLst>
                  <a:ext uri="{FF2B5EF4-FFF2-40B4-BE49-F238E27FC236}">
                    <a16:creationId xmlns:a16="http://schemas.microsoft.com/office/drawing/2014/main" id="{E5EECE23-F40F-8AA6-E77F-A26FECB65929}"/>
                  </a:ext>
                </a:extLst>
              </p:cNvPr>
              <p:cNvSpPr/>
              <p:nvPr/>
            </p:nvSpPr>
            <p:spPr>
              <a:xfrm>
                <a:off x="182178" y="11127299"/>
                <a:ext cx="1290152" cy="1290152"/>
              </a:xfrm>
              <a:prstGeom prst="ellipse">
                <a:avLst/>
              </a:prstGeom>
              <a:solidFill>
                <a:schemeClr val="bg1"/>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9" dirty="0">
                  <a:latin typeface="Arial" panose="020B0604020202020204" pitchFamily="34" charset="0"/>
                  <a:cs typeface="Arial" panose="020B0604020202020204" pitchFamily="34" charset="0"/>
                </a:endParaRPr>
              </a:p>
            </p:txBody>
          </p:sp>
          <p:sp>
            <p:nvSpPr>
              <p:cNvPr id="513" name="Freeform 798">
                <a:extLst>
                  <a:ext uri="{FF2B5EF4-FFF2-40B4-BE49-F238E27FC236}">
                    <a16:creationId xmlns:a16="http://schemas.microsoft.com/office/drawing/2014/main" id="{0F2BE53C-7F1B-DE07-A84A-ABA4AD34B138}"/>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chemeClr val="tx2">
                  <a:lumMod val="50000"/>
                  <a:alpha val="20000"/>
                </a:scheme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9" dirty="0">
                  <a:latin typeface="Arial" panose="020B0604020202020204" pitchFamily="34" charset="0"/>
                  <a:cs typeface="Arial" panose="020B0604020202020204" pitchFamily="34" charset="0"/>
                </a:endParaRPr>
              </a:p>
            </p:txBody>
          </p:sp>
        </p:grpSp>
        <p:grpSp>
          <p:nvGrpSpPr>
            <p:cNvPr id="505" name="Group 504">
              <a:extLst>
                <a:ext uri="{FF2B5EF4-FFF2-40B4-BE49-F238E27FC236}">
                  <a16:creationId xmlns:a16="http://schemas.microsoft.com/office/drawing/2014/main" id="{ABF84568-A40A-DBD9-CD47-645B9B2F50B1}"/>
                </a:ext>
              </a:extLst>
            </p:cNvPr>
            <p:cNvGrpSpPr/>
            <p:nvPr/>
          </p:nvGrpSpPr>
          <p:grpSpPr>
            <a:xfrm>
              <a:off x="2530199" y="11392373"/>
              <a:ext cx="476649" cy="665416"/>
              <a:chOff x="4842368" y="1321220"/>
              <a:chExt cx="243654" cy="340148"/>
            </a:xfrm>
            <a:solidFill>
              <a:srgbClr val="0066CC"/>
            </a:solidFill>
          </p:grpSpPr>
          <p:sp>
            <p:nvSpPr>
              <p:cNvPr id="506" name="Freeform 373">
                <a:extLst>
                  <a:ext uri="{FF2B5EF4-FFF2-40B4-BE49-F238E27FC236}">
                    <a16:creationId xmlns:a16="http://schemas.microsoft.com/office/drawing/2014/main" id="{BD53231F-76B1-8499-8A82-D79ED917C572}"/>
                  </a:ext>
                </a:extLst>
              </p:cNvPr>
              <p:cNvSpPr>
                <a:spLocks/>
              </p:cNvSpPr>
              <p:nvPr/>
            </p:nvSpPr>
            <p:spPr bwMode="auto">
              <a:xfrm>
                <a:off x="4842369" y="1364643"/>
                <a:ext cx="243654" cy="296726"/>
              </a:xfrm>
              <a:custGeom>
                <a:avLst/>
                <a:gdLst>
                  <a:gd name="T0" fmla="*/ 178 w 204"/>
                  <a:gd name="T1" fmla="*/ 0 h 246"/>
                  <a:gd name="T2" fmla="*/ 151 w 204"/>
                  <a:gd name="T3" fmla="*/ 0 h 246"/>
                  <a:gd name="T4" fmla="*/ 170 w 204"/>
                  <a:gd name="T5" fmla="*/ 27 h 246"/>
                  <a:gd name="T6" fmla="*/ 179 w 204"/>
                  <a:gd name="T7" fmla="*/ 27 h 246"/>
                  <a:gd name="T8" fmla="*/ 179 w 204"/>
                  <a:gd name="T9" fmla="*/ 219 h 246"/>
                  <a:gd name="T10" fmla="*/ 25 w 204"/>
                  <a:gd name="T11" fmla="*/ 219 h 246"/>
                  <a:gd name="T12" fmla="*/ 25 w 204"/>
                  <a:gd name="T13" fmla="*/ 27 h 246"/>
                  <a:gd name="T14" fmla="*/ 34 w 204"/>
                  <a:gd name="T15" fmla="*/ 27 h 246"/>
                  <a:gd name="T16" fmla="*/ 53 w 204"/>
                  <a:gd name="T17" fmla="*/ 0 h 246"/>
                  <a:gd name="T18" fmla="*/ 26 w 204"/>
                  <a:gd name="T19" fmla="*/ 0 h 246"/>
                  <a:gd name="T20" fmla="*/ 0 w 204"/>
                  <a:gd name="T21" fmla="*/ 26 h 246"/>
                  <a:gd name="T22" fmla="*/ 0 w 204"/>
                  <a:gd name="T23" fmla="*/ 221 h 246"/>
                  <a:gd name="T24" fmla="*/ 26 w 204"/>
                  <a:gd name="T25" fmla="*/ 246 h 246"/>
                  <a:gd name="T26" fmla="*/ 178 w 204"/>
                  <a:gd name="T27" fmla="*/ 246 h 246"/>
                  <a:gd name="T28" fmla="*/ 204 w 204"/>
                  <a:gd name="T29" fmla="*/ 221 h 246"/>
                  <a:gd name="T30" fmla="*/ 204 w 204"/>
                  <a:gd name="T31" fmla="*/ 26 h 246"/>
                  <a:gd name="T32" fmla="*/ 178 w 204"/>
                  <a:gd name="T33"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4" h="246">
                    <a:moveTo>
                      <a:pt x="178" y="0"/>
                    </a:moveTo>
                    <a:cubicBezTo>
                      <a:pt x="151" y="0"/>
                      <a:pt x="151" y="0"/>
                      <a:pt x="151" y="0"/>
                    </a:cubicBezTo>
                    <a:cubicBezTo>
                      <a:pt x="170" y="27"/>
                      <a:pt x="170" y="27"/>
                      <a:pt x="170" y="27"/>
                    </a:cubicBezTo>
                    <a:cubicBezTo>
                      <a:pt x="179" y="27"/>
                      <a:pt x="179" y="27"/>
                      <a:pt x="179" y="27"/>
                    </a:cubicBezTo>
                    <a:cubicBezTo>
                      <a:pt x="179" y="219"/>
                      <a:pt x="179" y="219"/>
                      <a:pt x="179" y="219"/>
                    </a:cubicBezTo>
                    <a:cubicBezTo>
                      <a:pt x="25" y="219"/>
                      <a:pt x="25" y="219"/>
                      <a:pt x="25" y="219"/>
                    </a:cubicBezTo>
                    <a:cubicBezTo>
                      <a:pt x="25" y="27"/>
                      <a:pt x="25" y="27"/>
                      <a:pt x="25" y="27"/>
                    </a:cubicBezTo>
                    <a:cubicBezTo>
                      <a:pt x="34" y="27"/>
                      <a:pt x="34" y="27"/>
                      <a:pt x="34" y="27"/>
                    </a:cubicBezTo>
                    <a:cubicBezTo>
                      <a:pt x="53" y="0"/>
                      <a:pt x="53" y="0"/>
                      <a:pt x="53" y="0"/>
                    </a:cubicBezTo>
                    <a:cubicBezTo>
                      <a:pt x="26" y="0"/>
                      <a:pt x="26" y="0"/>
                      <a:pt x="26" y="0"/>
                    </a:cubicBezTo>
                    <a:cubicBezTo>
                      <a:pt x="12" y="0"/>
                      <a:pt x="0" y="12"/>
                      <a:pt x="0" y="26"/>
                    </a:cubicBezTo>
                    <a:cubicBezTo>
                      <a:pt x="0" y="221"/>
                      <a:pt x="0" y="221"/>
                      <a:pt x="0" y="221"/>
                    </a:cubicBezTo>
                    <a:cubicBezTo>
                      <a:pt x="0" y="235"/>
                      <a:pt x="12" y="246"/>
                      <a:pt x="26" y="246"/>
                    </a:cubicBezTo>
                    <a:cubicBezTo>
                      <a:pt x="178" y="246"/>
                      <a:pt x="178" y="246"/>
                      <a:pt x="178" y="246"/>
                    </a:cubicBezTo>
                    <a:cubicBezTo>
                      <a:pt x="192" y="246"/>
                      <a:pt x="204" y="235"/>
                      <a:pt x="204" y="221"/>
                    </a:cubicBezTo>
                    <a:cubicBezTo>
                      <a:pt x="204" y="26"/>
                      <a:pt x="204" y="26"/>
                      <a:pt x="204" y="26"/>
                    </a:cubicBezTo>
                    <a:cubicBezTo>
                      <a:pt x="204" y="12"/>
                      <a:pt x="192" y="0"/>
                      <a:pt x="178" y="0"/>
                    </a:cubicBezTo>
                    <a:close/>
                  </a:path>
                </a:pathLst>
              </a:custGeom>
              <a:solidFill>
                <a:srgbClr val="7FB3E5"/>
              </a:solidFill>
              <a:ln>
                <a:noFill/>
              </a:ln>
            </p:spPr>
            <p:txBody>
              <a:bodyPr vert="horz" wrap="square" lIns="120105" tIns="60054" rIns="120105" bIns="60054" numCol="1" anchor="t" anchorCtr="0" compatLnSpc="1">
                <a:prstTxWarp prst="textNoShape">
                  <a:avLst/>
                </a:prstTxWarp>
              </a:bodyPr>
              <a:lstStyle/>
              <a:p>
                <a:endParaRPr lang="en-GB" sz="1839" dirty="0">
                  <a:latin typeface="Arial" panose="020B0604020202020204" pitchFamily="34" charset="0"/>
                  <a:cs typeface="Arial" panose="020B0604020202020204" pitchFamily="34" charset="0"/>
                </a:endParaRPr>
              </a:p>
            </p:txBody>
          </p:sp>
          <p:sp>
            <p:nvSpPr>
              <p:cNvPr id="507" name="Freeform 374">
                <a:extLst>
                  <a:ext uri="{FF2B5EF4-FFF2-40B4-BE49-F238E27FC236}">
                    <a16:creationId xmlns:a16="http://schemas.microsoft.com/office/drawing/2014/main" id="{9E8263F5-64EA-9C0B-6D84-F9814F244E09}"/>
                  </a:ext>
                </a:extLst>
              </p:cNvPr>
              <p:cNvSpPr>
                <a:spLocks noEditPoints="1"/>
              </p:cNvSpPr>
              <p:nvPr/>
            </p:nvSpPr>
            <p:spPr bwMode="auto">
              <a:xfrm>
                <a:off x="4897855" y="1321220"/>
                <a:ext cx="132683" cy="84434"/>
              </a:xfrm>
              <a:custGeom>
                <a:avLst/>
                <a:gdLst>
                  <a:gd name="T0" fmla="*/ 107 w 112"/>
                  <a:gd name="T1" fmla="*/ 63 h 71"/>
                  <a:gd name="T2" fmla="*/ 88 w 112"/>
                  <a:gd name="T3" fmla="*/ 36 h 71"/>
                  <a:gd name="T4" fmla="*/ 79 w 112"/>
                  <a:gd name="T5" fmla="*/ 22 h 71"/>
                  <a:gd name="T6" fmla="*/ 78 w 112"/>
                  <a:gd name="T7" fmla="*/ 22 h 71"/>
                  <a:gd name="T8" fmla="*/ 56 w 112"/>
                  <a:gd name="T9" fmla="*/ 0 h 71"/>
                  <a:gd name="T10" fmla="*/ 34 w 112"/>
                  <a:gd name="T11" fmla="*/ 22 h 71"/>
                  <a:gd name="T12" fmla="*/ 33 w 112"/>
                  <a:gd name="T13" fmla="*/ 22 h 71"/>
                  <a:gd name="T14" fmla="*/ 24 w 112"/>
                  <a:gd name="T15" fmla="*/ 36 h 71"/>
                  <a:gd name="T16" fmla="*/ 5 w 112"/>
                  <a:gd name="T17" fmla="*/ 63 h 71"/>
                  <a:gd name="T18" fmla="*/ 0 w 112"/>
                  <a:gd name="T19" fmla="*/ 71 h 71"/>
                  <a:gd name="T20" fmla="*/ 56 w 112"/>
                  <a:gd name="T21" fmla="*/ 71 h 71"/>
                  <a:gd name="T22" fmla="*/ 112 w 112"/>
                  <a:gd name="T23" fmla="*/ 71 h 71"/>
                  <a:gd name="T24" fmla="*/ 107 w 112"/>
                  <a:gd name="T25" fmla="*/ 63 h 71"/>
                  <a:gd name="T26" fmla="*/ 56 w 112"/>
                  <a:gd name="T27" fmla="*/ 14 h 71"/>
                  <a:gd name="T28" fmla="*/ 64 w 112"/>
                  <a:gd name="T29" fmla="*/ 22 h 71"/>
                  <a:gd name="T30" fmla="*/ 56 w 112"/>
                  <a:gd name="T31" fmla="*/ 30 h 71"/>
                  <a:gd name="T32" fmla="*/ 48 w 112"/>
                  <a:gd name="T33" fmla="*/ 22 h 71"/>
                  <a:gd name="T34" fmla="*/ 56 w 112"/>
                  <a:gd name="T35" fmla="*/ 1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71">
                    <a:moveTo>
                      <a:pt x="107" y="63"/>
                    </a:moveTo>
                    <a:cubicBezTo>
                      <a:pt x="88" y="36"/>
                      <a:pt x="88" y="36"/>
                      <a:pt x="88" y="36"/>
                    </a:cubicBezTo>
                    <a:cubicBezTo>
                      <a:pt x="79" y="22"/>
                      <a:pt x="79" y="22"/>
                      <a:pt x="79" y="22"/>
                    </a:cubicBezTo>
                    <a:cubicBezTo>
                      <a:pt x="78" y="22"/>
                      <a:pt x="78" y="22"/>
                      <a:pt x="78" y="22"/>
                    </a:cubicBezTo>
                    <a:cubicBezTo>
                      <a:pt x="78" y="10"/>
                      <a:pt x="68" y="0"/>
                      <a:pt x="56" y="0"/>
                    </a:cubicBezTo>
                    <a:cubicBezTo>
                      <a:pt x="44" y="0"/>
                      <a:pt x="34" y="10"/>
                      <a:pt x="34" y="22"/>
                    </a:cubicBezTo>
                    <a:cubicBezTo>
                      <a:pt x="33" y="22"/>
                      <a:pt x="33" y="22"/>
                      <a:pt x="33" y="22"/>
                    </a:cubicBezTo>
                    <a:cubicBezTo>
                      <a:pt x="24" y="36"/>
                      <a:pt x="24" y="36"/>
                      <a:pt x="24" y="36"/>
                    </a:cubicBezTo>
                    <a:cubicBezTo>
                      <a:pt x="5" y="63"/>
                      <a:pt x="5" y="63"/>
                      <a:pt x="5" y="63"/>
                    </a:cubicBezTo>
                    <a:cubicBezTo>
                      <a:pt x="0" y="71"/>
                      <a:pt x="0" y="71"/>
                      <a:pt x="0" y="71"/>
                    </a:cubicBezTo>
                    <a:cubicBezTo>
                      <a:pt x="56" y="71"/>
                      <a:pt x="56" y="71"/>
                      <a:pt x="56" y="71"/>
                    </a:cubicBezTo>
                    <a:cubicBezTo>
                      <a:pt x="112" y="71"/>
                      <a:pt x="112" y="71"/>
                      <a:pt x="112" y="71"/>
                    </a:cubicBezTo>
                    <a:lnTo>
                      <a:pt x="107" y="63"/>
                    </a:lnTo>
                    <a:close/>
                    <a:moveTo>
                      <a:pt x="56" y="14"/>
                    </a:moveTo>
                    <a:cubicBezTo>
                      <a:pt x="60" y="14"/>
                      <a:pt x="64" y="18"/>
                      <a:pt x="64" y="22"/>
                    </a:cubicBezTo>
                    <a:cubicBezTo>
                      <a:pt x="64" y="26"/>
                      <a:pt x="60" y="30"/>
                      <a:pt x="56" y="30"/>
                    </a:cubicBezTo>
                    <a:cubicBezTo>
                      <a:pt x="52" y="30"/>
                      <a:pt x="48" y="26"/>
                      <a:pt x="48" y="22"/>
                    </a:cubicBezTo>
                    <a:cubicBezTo>
                      <a:pt x="48" y="18"/>
                      <a:pt x="52" y="14"/>
                      <a:pt x="56" y="14"/>
                    </a:cubicBezTo>
                    <a:close/>
                  </a:path>
                </a:pathLst>
              </a:custGeom>
              <a:solidFill>
                <a:srgbClr val="0066CC"/>
              </a:solidFill>
              <a:ln>
                <a:noFill/>
              </a:ln>
            </p:spPr>
            <p:txBody>
              <a:bodyPr vert="horz" wrap="square" lIns="120105" tIns="60054" rIns="120105" bIns="60054" numCol="1" anchor="t" anchorCtr="0" compatLnSpc="1">
                <a:prstTxWarp prst="textNoShape">
                  <a:avLst/>
                </a:prstTxWarp>
              </a:bodyPr>
              <a:lstStyle/>
              <a:p>
                <a:endParaRPr lang="en-GB" sz="1839" dirty="0">
                  <a:latin typeface="Arial" panose="020B0604020202020204" pitchFamily="34" charset="0"/>
                  <a:cs typeface="Arial" panose="020B0604020202020204" pitchFamily="34" charset="0"/>
                </a:endParaRPr>
              </a:p>
            </p:txBody>
          </p:sp>
          <p:sp>
            <p:nvSpPr>
              <p:cNvPr id="508" name="Freeform 375">
                <a:extLst>
                  <a:ext uri="{FF2B5EF4-FFF2-40B4-BE49-F238E27FC236}">
                    <a16:creationId xmlns:a16="http://schemas.microsoft.com/office/drawing/2014/main" id="{5904381D-D61C-BDEA-B1EC-1EAE9EBE852A}"/>
                  </a:ext>
                </a:extLst>
              </p:cNvPr>
              <p:cNvSpPr>
                <a:spLocks/>
              </p:cNvSpPr>
              <p:nvPr/>
            </p:nvSpPr>
            <p:spPr bwMode="auto">
              <a:xfrm>
                <a:off x="4893030" y="1446665"/>
                <a:ext cx="91672" cy="26536"/>
              </a:xfrm>
              <a:custGeom>
                <a:avLst/>
                <a:gdLst>
                  <a:gd name="T0" fmla="*/ 76 w 76"/>
                  <a:gd name="T1" fmla="*/ 12 h 22"/>
                  <a:gd name="T2" fmla="*/ 65 w 76"/>
                  <a:gd name="T3" fmla="*/ 22 h 22"/>
                  <a:gd name="T4" fmla="*/ 10 w 76"/>
                  <a:gd name="T5" fmla="*/ 22 h 22"/>
                  <a:gd name="T6" fmla="*/ 0 w 76"/>
                  <a:gd name="T7" fmla="*/ 12 h 22"/>
                  <a:gd name="T8" fmla="*/ 0 w 76"/>
                  <a:gd name="T9" fmla="*/ 10 h 22"/>
                  <a:gd name="T10" fmla="*/ 10 w 76"/>
                  <a:gd name="T11" fmla="*/ 0 h 22"/>
                  <a:gd name="T12" fmla="*/ 65 w 76"/>
                  <a:gd name="T13" fmla="*/ 0 h 22"/>
                  <a:gd name="T14" fmla="*/ 76 w 76"/>
                  <a:gd name="T15" fmla="*/ 10 h 22"/>
                  <a:gd name="T16" fmla="*/ 76 w 76"/>
                  <a:gd name="T17"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22">
                    <a:moveTo>
                      <a:pt x="76" y="12"/>
                    </a:moveTo>
                    <a:cubicBezTo>
                      <a:pt x="76" y="18"/>
                      <a:pt x="71" y="22"/>
                      <a:pt x="65" y="22"/>
                    </a:cubicBezTo>
                    <a:cubicBezTo>
                      <a:pt x="10" y="22"/>
                      <a:pt x="10" y="22"/>
                      <a:pt x="10" y="22"/>
                    </a:cubicBezTo>
                    <a:cubicBezTo>
                      <a:pt x="4" y="22"/>
                      <a:pt x="0" y="18"/>
                      <a:pt x="0" y="12"/>
                    </a:cubicBezTo>
                    <a:cubicBezTo>
                      <a:pt x="0" y="10"/>
                      <a:pt x="0" y="10"/>
                      <a:pt x="0" y="10"/>
                    </a:cubicBezTo>
                    <a:cubicBezTo>
                      <a:pt x="0" y="5"/>
                      <a:pt x="4" y="0"/>
                      <a:pt x="10" y="0"/>
                    </a:cubicBezTo>
                    <a:cubicBezTo>
                      <a:pt x="65" y="0"/>
                      <a:pt x="65" y="0"/>
                      <a:pt x="65" y="0"/>
                    </a:cubicBezTo>
                    <a:cubicBezTo>
                      <a:pt x="71" y="0"/>
                      <a:pt x="76" y="5"/>
                      <a:pt x="76" y="10"/>
                    </a:cubicBezTo>
                    <a:lnTo>
                      <a:pt x="76" y="12"/>
                    </a:lnTo>
                    <a:close/>
                  </a:path>
                </a:pathLst>
              </a:custGeom>
              <a:grpFill/>
              <a:ln>
                <a:noFill/>
              </a:ln>
            </p:spPr>
            <p:txBody>
              <a:bodyPr vert="horz" wrap="square" lIns="120105" tIns="60054" rIns="120105" bIns="60054" numCol="1" anchor="t" anchorCtr="0" compatLnSpc="1">
                <a:prstTxWarp prst="textNoShape">
                  <a:avLst/>
                </a:prstTxWarp>
              </a:bodyPr>
              <a:lstStyle/>
              <a:p>
                <a:endParaRPr lang="en-GB" sz="1839" dirty="0">
                  <a:latin typeface="Arial" panose="020B0604020202020204" pitchFamily="34" charset="0"/>
                  <a:cs typeface="Arial" panose="020B0604020202020204" pitchFamily="34" charset="0"/>
                </a:endParaRPr>
              </a:p>
            </p:txBody>
          </p:sp>
          <p:sp>
            <p:nvSpPr>
              <p:cNvPr id="509" name="Freeform 376">
                <a:extLst>
                  <a:ext uri="{FF2B5EF4-FFF2-40B4-BE49-F238E27FC236}">
                    <a16:creationId xmlns:a16="http://schemas.microsoft.com/office/drawing/2014/main" id="{785343C8-9D36-7ABA-8D1D-E570C8CF7106}"/>
                  </a:ext>
                </a:extLst>
              </p:cNvPr>
              <p:cNvSpPr>
                <a:spLocks/>
              </p:cNvSpPr>
              <p:nvPr/>
            </p:nvSpPr>
            <p:spPr bwMode="auto">
              <a:xfrm>
                <a:off x="4893030" y="1499738"/>
                <a:ext cx="144745" cy="26536"/>
              </a:xfrm>
              <a:custGeom>
                <a:avLst/>
                <a:gdLst>
                  <a:gd name="T0" fmla="*/ 120 w 120"/>
                  <a:gd name="T1" fmla="*/ 12 h 22"/>
                  <a:gd name="T2" fmla="*/ 110 w 120"/>
                  <a:gd name="T3" fmla="*/ 22 h 22"/>
                  <a:gd name="T4" fmla="*/ 10 w 120"/>
                  <a:gd name="T5" fmla="*/ 22 h 22"/>
                  <a:gd name="T6" fmla="*/ 0 w 120"/>
                  <a:gd name="T7" fmla="*/ 12 h 22"/>
                  <a:gd name="T8" fmla="*/ 0 w 120"/>
                  <a:gd name="T9" fmla="*/ 11 h 22"/>
                  <a:gd name="T10" fmla="*/ 10 w 120"/>
                  <a:gd name="T11" fmla="*/ 0 h 22"/>
                  <a:gd name="T12" fmla="*/ 110 w 120"/>
                  <a:gd name="T13" fmla="*/ 0 h 22"/>
                  <a:gd name="T14" fmla="*/ 120 w 120"/>
                  <a:gd name="T15" fmla="*/ 11 h 22"/>
                  <a:gd name="T16" fmla="*/ 120 w 120"/>
                  <a:gd name="T17"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22">
                    <a:moveTo>
                      <a:pt x="120" y="12"/>
                    </a:moveTo>
                    <a:cubicBezTo>
                      <a:pt x="120" y="18"/>
                      <a:pt x="115" y="22"/>
                      <a:pt x="110" y="22"/>
                    </a:cubicBezTo>
                    <a:cubicBezTo>
                      <a:pt x="10" y="22"/>
                      <a:pt x="10" y="22"/>
                      <a:pt x="10" y="22"/>
                    </a:cubicBezTo>
                    <a:cubicBezTo>
                      <a:pt x="4" y="22"/>
                      <a:pt x="0" y="18"/>
                      <a:pt x="0" y="12"/>
                    </a:cubicBezTo>
                    <a:cubicBezTo>
                      <a:pt x="0" y="11"/>
                      <a:pt x="0" y="11"/>
                      <a:pt x="0" y="11"/>
                    </a:cubicBezTo>
                    <a:cubicBezTo>
                      <a:pt x="0" y="5"/>
                      <a:pt x="4" y="0"/>
                      <a:pt x="10" y="0"/>
                    </a:cubicBezTo>
                    <a:cubicBezTo>
                      <a:pt x="110" y="0"/>
                      <a:pt x="110" y="0"/>
                      <a:pt x="110" y="0"/>
                    </a:cubicBezTo>
                    <a:cubicBezTo>
                      <a:pt x="115" y="0"/>
                      <a:pt x="120" y="5"/>
                      <a:pt x="120" y="11"/>
                    </a:cubicBezTo>
                    <a:lnTo>
                      <a:pt x="120" y="12"/>
                    </a:lnTo>
                    <a:close/>
                  </a:path>
                </a:pathLst>
              </a:custGeom>
              <a:solidFill>
                <a:srgbClr val="7FB3E5"/>
              </a:solidFill>
              <a:ln>
                <a:noFill/>
              </a:ln>
            </p:spPr>
            <p:txBody>
              <a:bodyPr vert="horz" wrap="square" lIns="120105" tIns="60054" rIns="120105" bIns="60054" numCol="1" anchor="t" anchorCtr="0" compatLnSpc="1">
                <a:prstTxWarp prst="textNoShape">
                  <a:avLst/>
                </a:prstTxWarp>
              </a:bodyPr>
              <a:lstStyle/>
              <a:p>
                <a:endParaRPr lang="en-GB" sz="1839" dirty="0">
                  <a:latin typeface="Arial" panose="020B0604020202020204" pitchFamily="34" charset="0"/>
                  <a:cs typeface="Arial" panose="020B0604020202020204" pitchFamily="34" charset="0"/>
                </a:endParaRPr>
              </a:p>
            </p:txBody>
          </p:sp>
          <p:sp>
            <p:nvSpPr>
              <p:cNvPr id="510" name="Freeform 377">
                <a:extLst>
                  <a:ext uri="{FF2B5EF4-FFF2-40B4-BE49-F238E27FC236}">
                    <a16:creationId xmlns:a16="http://schemas.microsoft.com/office/drawing/2014/main" id="{CA17D2E0-2048-0D00-5F2A-D90875234AE7}"/>
                  </a:ext>
                </a:extLst>
              </p:cNvPr>
              <p:cNvSpPr>
                <a:spLocks/>
              </p:cNvSpPr>
              <p:nvPr/>
            </p:nvSpPr>
            <p:spPr bwMode="auto">
              <a:xfrm>
                <a:off x="4893030" y="1552811"/>
                <a:ext cx="144745" cy="26536"/>
              </a:xfrm>
              <a:custGeom>
                <a:avLst/>
                <a:gdLst>
                  <a:gd name="T0" fmla="*/ 120 w 120"/>
                  <a:gd name="T1" fmla="*/ 11 h 22"/>
                  <a:gd name="T2" fmla="*/ 110 w 120"/>
                  <a:gd name="T3" fmla="*/ 22 h 22"/>
                  <a:gd name="T4" fmla="*/ 10 w 120"/>
                  <a:gd name="T5" fmla="*/ 22 h 22"/>
                  <a:gd name="T6" fmla="*/ 0 w 120"/>
                  <a:gd name="T7" fmla="*/ 11 h 22"/>
                  <a:gd name="T8" fmla="*/ 0 w 120"/>
                  <a:gd name="T9" fmla="*/ 10 h 22"/>
                  <a:gd name="T10" fmla="*/ 10 w 120"/>
                  <a:gd name="T11" fmla="*/ 0 h 22"/>
                  <a:gd name="T12" fmla="*/ 110 w 120"/>
                  <a:gd name="T13" fmla="*/ 0 h 22"/>
                  <a:gd name="T14" fmla="*/ 120 w 120"/>
                  <a:gd name="T15" fmla="*/ 10 h 22"/>
                  <a:gd name="T16" fmla="*/ 120 w 120"/>
                  <a:gd name="T17"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22">
                    <a:moveTo>
                      <a:pt x="120" y="11"/>
                    </a:moveTo>
                    <a:cubicBezTo>
                      <a:pt x="120" y="17"/>
                      <a:pt x="115" y="22"/>
                      <a:pt x="110" y="22"/>
                    </a:cubicBezTo>
                    <a:cubicBezTo>
                      <a:pt x="10" y="22"/>
                      <a:pt x="10" y="22"/>
                      <a:pt x="10" y="22"/>
                    </a:cubicBezTo>
                    <a:cubicBezTo>
                      <a:pt x="4" y="22"/>
                      <a:pt x="0" y="17"/>
                      <a:pt x="0" y="11"/>
                    </a:cubicBezTo>
                    <a:cubicBezTo>
                      <a:pt x="0" y="10"/>
                      <a:pt x="0" y="10"/>
                      <a:pt x="0" y="10"/>
                    </a:cubicBezTo>
                    <a:cubicBezTo>
                      <a:pt x="0" y="4"/>
                      <a:pt x="4" y="0"/>
                      <a:pt x="10" y="0"/>
                    </a:cubicBezTo>
                    <a:cubicBezTo>
                      <a:pt x="110" y="0"/>
                      <a:pt x="110" y="0"/>
                      <a:pt x="110" y="0"/>
                    </a:cubicBezTo>
                    <a:cubicBezTo>
                      <a:pt x="115" y="0"/>
                      <a:pt x="120" y="4"/>
                      <a:pt x="120" y="10"/>
                    </a:cubicBezTo>
                    <a:lnTo>
                      <a:pt x="120" y="11"/>
                    </a:lnTo>
                    <a:close/>
                  </a:path>
                </a:pathLst>
              </a:custGeom>
              <a:grpFill/>
              <a:ln>
                <a:noFill/>
              </a:ln>
            </p:spPr>
            <p:txBody>
              <a:bodyPr vert="horz" wrap="square" lIns="120105" tIns="60054" rIns="120105" bIns="60054" numCol="1" anchor="t" anchorCtr="0" compatLnSpc="1">
                <a:prstTxWarp prst="textNoShape">
                  <a:avLst/>
                </a:prstTxWarp>
              </a:bodyPr>
              <a:lstStyle/>
              <a:p>
                <a:endParaRPr lang="en-GB" sz="1839" dirty="0">
                  <a:latin typeface="Arial" panose="020B0604020202020204" pitchFamily="34" charset="0"/>
                  <a:cs typeface="Arial" panose="020B0604020202020204" pitchFamily="34" charset="0"/>
                </a:endParaRPr>
              </a:p>
            </p:txBody>
          </p:sp>
        </p:grpSp>
      </p:grpSp>
      <p:sp>
        <p:nvSpPr>
          <p:cNvPr id="514" name="Rounded Rectangle 89">
            <a:extLst>
              <a:ext uri="{FF2B5EF4-FFF2-40B4-BE49-F238E27FC236}">
                <a16:creationId xmlns:a16="http://schemas.microsoft.com/office/drawing/2014/main" id="{55B25F80-D7B5-1848-151D-EBE03EC8D668}"/>
              </a:ext>
            </a:extLst>
          </p:cNvPr>
          <p:cNvSpPr/>
          <p:nvPr/>
        </p:nvSpPr>
        <p:spPr>
          <a:xfrm>
            <a:off x="2436666" y="14667991"/>
            <a:ext cx="1748877" cy="4612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defTabSz="3103630"/>
            <a:r>
              <a:rPr lang="en-GB" sz="2997" b="1" dirty="0">
                <a:solidFill>
                  <a:schemeClr val="bg1"/>
                </a:solidFill>
                <a:latin typeface="Arial" panose="020B0604020202020204" pitchFamily="34" charset="0"/>
                <a:cs typeface="Arial" panose="020B0604020202020204" pitchFamily="34" charset="0"/>
              </a:rPr>
              <a:t>Summary</a:t>
            </a:r>
          </a:p>
        </p:txBody>
      </p:sp>
      <p:grpSp>
        <p:nvGrpSpPr>
          <p:cNvPr id="515" name="Group 514">
            <a:extLst>
              <a:ext uri="{FF2B5EF4-FFF2-40B4-BE49-F238E27FC236}">
                <a16:creationId xmlns:a16="http://schemas.microsoft.com/office/drawing/2014/main" id="{66623366-9ADF-F1AB-E5AE-0B11E7FACF18}"/>
              </a:ext>
            </a:extLst>
          </p:cNvPr>
          <p:cNvGrpSpPr/>
          <p:nvPr/>
        </p:nvGrpSpPr>
        <p:grpSpPr>
          <a:xfrm>
            <a:off x="1222663" y="15679630"/>
            <a:ext cx="9853685" cy="12169392"/>
            <a:chOff x="665605" y="15789022"/>
            <a:chExt cx="9207684" cy="7905016"/>
          </a:xfrm>
        </p:grpSpPr>
        <p:sp>
          <p:nvSpPr>
            <p:cNvPr id="516" name="TextBox 515">
              <a:extLst>
                <a:ext uri="{FF2B5EF4-FFF2-40B4-BE49-F238E27FC236}">
                  <a16:creationId xmlns:a16="http://schemas.microsoft.com/office/drawing/2014/main" id="{7CDFECD6-1941-3A01-6F8C-9C10D8F1156E}"/>
                </a:ext>
              </a:extLst>
            </p:cNvPr>
            <p:cNvSpPr txBox="1"/>
            <p:nvPr/>
          </p:nvSpPr>
          <p:spPr>
            <a:xfrm>
              <a:off x="5341761" y="15789022"/>
              <a:ext cx="4531528" cy="3856694"/>
            </a:xfrm>
            <a:prstGeom prst="rect">
              <a:avLst/>
            </a:prstGeom>
            <a:solidFill>
              <a:schemeClr val="accent3">
                <a:lumMod val="20000"/>
                <a:lumOff val="80000"/>
              </a:schemeClr>
            </a:solidFill>
            <a:ln>
              <a:noFill/>
            </a:ln>
          </p:spPr>
          <p:txBody>
            <a:bodyPr wrap="square" lIns="1321168" tIns="240212" rIns="480424" bIns="240212" rtlCol="0" anchor="ctr" anchorCtr="0">
              <a:noAutofit/>
            </a:bodyPr>
            <a:lstStyle/>
            <a:p>
              <a:pPr>
                <a:lnSpc>
                  <a:spcPct val="94000"/>
                </a:lnSpc>
              </a:pPr>
              <a:endParaRPr lang="en-US" sz="1446" dirty="0">
                <a:solidFill>
                  <a:schemeClr val="tx2"/>
                </a:solidFill>
                <a:latin typeface="Arial" panose="020B0604020202020204" pitchFamily="34" charset="0"/>
                <a:cs typeface="Arial" panose="020B0604020202020204" pitchFamily="34" charset="0"/>
              </a:endParaRPr>
            </a:p>
          </p:txBody>
        </p:sp>
        <p:sp>
          <p:nvSpPr>
            <p:cNvPr id="517" name="TextBox 516">
              <a:extLst>
                <a:ext uri="{FF2B5EF4-FFF2-40B4-BE49-F238E27FC236}">
                  <a16:creationId xmlns:a16="http://schemas.microsoft.com/office/drawing/2014/main" id="{B12D5569-2415-CB7C-2ECC-9E781260C7D9}"/>
                </a:ext>
              </a:extLst>
            </p:cNvPr>
            <p:cNvSpPr txBox="1"/>
            <p:nvPr/>
          </p:nvSpPr>
          <p:spPr>
            <a:xfrm>
              <a:off x="665605" y="15789022"/>
              <a:ext cx="4458489" cy="3856694"/>
            </a:xfrm>
            <a:prstGeom prst="rect">
              <a:avLst/>
            </a:prstGeom>
            <a:solidFill>
              <a:schemeClr val="accent3">
                <a:lumMod val="20000"/>
                <a:lumOff val="80000"/>
              </a:schemeClr>
            </a:solidFill>
            <a:ln>
              <a:noFill/>
            </a:ln>
          </p:spPr>
          <p:txBody>
            <a:bodyPr wrap="square" lIns="1321168" tIns="240212" rIns="480424" bIns="240212" rtlCol="0" anchor="ctr" anchorCtr="0">
              <a:noAutofit/>
            </a:bodyPr>
            <a:lstStyle/>
            <a:p>
              <a:pPr>
                <a:lnSpc>
                  <a:spcPct val="94000"/>
                </a:lnSpc>
              </a:pPr>
              <a:endParaRPr lang="en-US" sz="1446" dirty="0">
                <a:solidFill>
                  <a:schemeClr val="tx2"/>
                </a:solidFill>
                <a:latin typeface="Arial" panose="020B0604020202020204" pitchFamily="34" charset="0"/>
                <a:cs typeface="Arial" panose="020B0604020202020204" pitchFamily="34" charset="0"/>
              </a:endParaRPr>
            </a:p>
          </p:txBody>
        </p:sp>
        <p:sp>
          <p:nvSpPr>
            <p:cNvPr id="518" name="TextBox 517">
              <a:extLst>
                <a:ext uri="{FF2B5EF4-FFF2-40B4-BE49-F238E27FC236}">
                  <a16:creationId xmlns:a16="http://schemas.microsoft.com/office/drawing/2014/main" id="{E70F62B8-4993-1CA6-CD0D-7C71FA42CECA}"/>
                </a:ext>
              </a:extLst>
            </p:cNvPr>
            <p:cNvSpPr txBox="1"/>
            <p:nvPr/>
          </p:nvSpPr>
          <p:spPr>
            <a:xfrm rot="10800000" flipV="1">
              <a:off x="665605" y="19837344"/>
              <a:ext cx="4458489" cy="3856694"/>
            </a:xfrm>
            <a:prstGeom prst="rect">
              <a:avLst/>
            </a:prstGeom>
            <a:solidFill>
              <a:schemeClr val="accent3">
                <a:lumMod val="20000"/>
                <a:lumOff val="80000"/>
              </a:schemeClr>
            </a:solidFill>
            <a:ln>
              <a:noFill/>
            </a:ln>
          </p:spPr>
          <p:txBody>
            <a:bodyPr wrap="square" lIns="1321168" tIns="240212" rIns="480424" bIns="240212" rtlCol="0" anchor="ctr" anchorCtr="0">
              <a:noAutofit/>
            </a:bodyPr>
            <a:lstStyle/>
            <a:p>
              <a:pPr>
                <a:lnSpc>
                  <a:spcPct val="94000"/>
                </a:lnSpc>
              </a:pPr>
              <a:endParaRPr lang="en-US" sz="1446" dirty="0">
                <a:solidFill>
                  <a:schemeClr val="tx2"/>
                </a:solidFill>
                <a:latin typeface="Arial" panose="020B0604020202020204" pitchFamily="34" charset="0"/>
                <a:cs typeface="Arial" panose="020B0604020202020204" pitchFamily="34" charset="0"/>
              </a:endParaRPr>
            </a:p>
          </p:txBody>
        </p:sp>
        <p:sp>
          <p:nvSpPr>
            <p:cNvPr id="519" name="TextBox 518">
              <a:extLst>
                <a:ext uri="{FF2B5EF4-FFF2-40B4-BE49-F238E27FC236}">
                  <a16:creationId xmlns:a16="http://schemas.microsoft.com/office/drawing/2014/main" id="{91361918-1C51-7A1B-8042-5B52902717AD}"/>
                </a:ext>
              </a:extLst>
            </p:cNvPr>
            <p:cNvSpPr txBox="1"/>
            <p:nvPr/>
          </p:nvSpPr>
          <p:spPr>
            <a:xfrm flipH="1">
              <a:off x="5341761" y="19837344"/>
              <a:ext cx="4531528" cy="3856694"/>
            </a:xfrm>
            <a:prstGeom prst="rect">
              <a:avLst/>
            </a:prstGeom>
            <a:solidFill>
              <a:schemeClr val="accent3">
                <a:lumMod val="20000"/>
                <a:lumOff val="80000"/>
              </a:schemeClr>
            </a:solidFill>
            <a:ln>
              <a:noFill/>
            </a:ln>
          </p:spPr>
          <p:txBody>
            <a:bodyPr wrap="square" lIns="1321168" tIns="240212" rIns="480424" bIns="240212" rtlCol="0" anchor="ctr" anchorCtr="0">
              <a:noAutofit/>
            </a:bodyPr>
            <a:lstStyle/>
            <a:p>
              <a:pPr>
                <a:lnSpc>
                  <a:spcPct val="94000"/>
                </a:lnSpc>
              </a:pPr>
              <a:endParaRPr lang="en-US" sz="1446" dirty="0">
                <a:solidFill>
                  <a:schemeClr val="tx2"/>
                </a:solidFill>
                <a:latin typeface="Arial" panose="020B0604020202020204" pitchFamily="34" charset="0"/>
                <a:cs typeface="Arial" panose="020B0604020202020204" pitchFamily="34" charset="0"/>
              </a:endParaRPr>
            </a:p>
          </p:txBody>
        </p:sp>
      </p:grpSp>
      <p:sp>
        <p:nvSpPr>
          <p:cNvPr id="520" name="TextBox 519">
            <a:extLst>
              <a:ext uri="{FF2B5EF4-FFF2-40B4-BE49-F238E27FC236}">
                <a16:creationId xmlns:a16="http://schemas.microsoft.com/office/drawing/2014/main" id="{4D778EA4-C3AE-DB0C-739E-F57EB6E3B770}"/>
              </a:ext>
            </a:extLst>
          </p:cNvPr>
          <p:cNvSpPr txBox="1"/>
          <p:nvPr/>
        </p:nvSpPr>
        <p:spPr>
          <a:xfrm>
            <a:off x="1495692" y="16041065"/>
            <a:ext cx="4221386" cy="2766206"/>
          </a:xfrm>
          <a:prstGeom prst="rect">
            <a:avLst/>
          </a:prstGeom>
          <a:noFill/>
        </p:spPr>
        <p:txBody>
          <a:bodyPr wrap="square" lIns="0" tIns="0" rIns="0" bIns="0" rtlCol="0">
            <a:spAutoFit/>
          </a:bodyPr>
          <a:lstStyle/>
          <a:p>
            <a:pPr algn="ctr"/>
            <a:r>
              <a:rPr lang="en-GB" sz="2568" dirty="0">
                <a:latin typeface="Arial" panose="020B0604020202020204" pitchFamily="34" charset="0"/>
                <a:cs typeface="Arial" panose="020B0604020202020204" pitchFamily="34" charset="0"/>
              </a:rPr>
              <a:t>ATHN 7 is the largest longitudinal prospective cohort study of the safety and effectiveness of treatments for people with hemophilia A (PwHA) or hemophilia B in the US.</a:t>
            </a:r>
          </a:p>
        </p:txBody>
      </p:sp>
      <p:sp>
        <p:nvSpPr>
          <p:cNvPr id="542" name="TextBox 541">
            <a:extLst>
              <a:ext uri="{FF2B5EF4-FFF2-40B4-BE49-F238E27FC236}">
                <a16:creationId xmlns:a16="http://schemas.microsoft.com/office/drawing/2014/main" id="{5B6F4A23-9C07-B9A8-3B3C-949CCC95C040}"/>
              </a:ext>
            </a:extLst>
          </p:cNvPr>
          <p:cNvSpPr txBox="1"/>
          <p:nvPr/>
        </p:nvSpPr>
        <p:spPr>
          <a:xfrm>
            <a:off x="6653331" y="16041065"/>
            <a:ext cx="4045610" cy="3161378"/>
          </a:xfrm>
          <a:prstGeom prst="rect">
            <a:avLst/>
          </a:prstGeom>
          <a:noFill/>
        </p:spPr>
        <p:txBody>
          <a:bodyPr wrap="square" lIns="0" tIns="0" rIns="0" bIns="0" rtlCol="0">
            <a:spAutoFit/>
          </a:bodyPr>
          <a:lstStyle/>
          <a:p>
            <a:pPr algn="ctr" defTabSz="2327725">
              <a:spcAft>
                <a:spcPts val="394"/>
              </a:spcAft>
              <a:defRPr/>
            </a:pPr>
            <a:r>
              <a:rPr lang="en-GB" sz="2568" dirty="0">
                <a:latin typeface="Arial" panose="020B0604020202020204" pitchFamily="34" charset="0"/>
                <a:cs typeface="Arial" panose="020B0604020202020204" pitchFamily="34" charset="0"/>
              </a:rPr>
              <a:t>The aim of this analysis was to examine the characteristics and real-world safety of emicizumab prophylaxis in PwHA aged ≥50 years with comorbidities from the ATHN 7 study.</a:t>
            </a:r>
          </a:p>
        </p:txBody>
      </p:sp>
      <p:grpSp>
        <p:nvGrpSpPr>
          <p:cNvPr id="546" name="Graphic 7" descr="Checklist">
            <a:extLst>
              <a:ext uri="{FF2B5EF4-FFF2-40B4-BE49-F238E27FC236}">
                <a16:creationId xmlns:a16="http://schemas.microsoft.com/office/drawing/2014/main" id="{863DC2AE-3170-F64C-FE66-0B55D9183171}"/>
              </a:ext>
            </a:extLst>
          </p:cNvPr>
          <p:cNvGrpSpPr/>
          <p:nvPr/>
        </p:nvGrpSpPr>
        <p:grpSpPr>
          <a:xfrm>
            <a:off x="2620213" y="22530133"/>
            <a:ext cx="1887434" cy="2435401"/>
            <a:chOff x="25899987" y="14315463"/>
            <a:chExt cx="496669" cy="640864"/>
          </a:xfrm>
          <a:solidFill>
            <a:srgbClr val="0066CC"/>
          </a:solidFill>
        </p:grpSpPr>
        <p:sp>
          <p:nvSpPr>
            <p:cNvPr id="547" name="Freeform 13">
              <a:extLst>
                <a:ext uri="{FF2B5EF4-FFF2-40B4-BE49-F238E27FC236}">
                  <a16:creationId xmlns:a16="http://schemas.microsoft.com/office/drawing/2014/main" id="{C03564C6-FEF6-E4BE-0710-0A55AB71BC50}"/>
                </a:ext>
              </a:extLst>
            </p:cNvPr>
            <p:cNvSpPr/>
            <p:nvPr/>
          </p:nvSpPr>
          <p:spPr>
            <a:xfrm>
              <a:off x="25899987" y="14315463"/>
              <a:ext cx="496669" cy="640864"/>
            </a:xfrm>
            <a:custGeom>
              <a:avLst/>
              <a:gdLst>
                <a:gd name="connsiteX0" fmla="*/ 48065 w 496669"/>
                <a:gd name="connsiteY0" fmla="*/ 48065 h 640864"/>
                <a:gd name="connsiteX1" fmla="*/ 448605 w 496669"/>
                <a:gd name="connsiteY1" fmla="*/ 48065 h 640864"/>
                <a:gd name="connsiteX2" fmla="*/ 448605 w 496669"/>
                <a:gd name="connsiteY2" fmla="*/ 592799 h 640864"/>
                <a:gd name="connsiteX3" fmla="*/ 48065 w 496669"/>
                <a:gd name="connsiteY3" fmla="*/ 592799 h 640864"/>
                <a:gd name="connsiteX4" fmla="*/ 48065 w 496669"/>
                <a:gd name="connsiteY4" fmla="*/ 48065 h 640864"/>
                <a:gd name="connsiteX5" fmla="*/ 0 w 496669"/>
                <a:gd name="connsiteY5" fmla="*/ 640864 h 640864"/>
                <a:gd name="connsiteX6" fmla="*/ 496670 w 496669"/>
                <a:gd name="connsiteY6" fmla="*/ 640864 h 640864"/>
                <a:gd name="connsiteX7" fmla="*/ 496670 w 496669"/>
                <a:gd name="connsiteY7" fmla="*/ 0 h 640864"/>
                <a:gd name="connsiteX8" fmla="*/ 0 w 496669"/>
                <a:gd name="connsiteY8" fmla="*/ 0 h 640864"/>
                <a:gd name="connsiteX9" fmla="*/ 0 w 496669"/>
                <a:gd name="connsiteY9" fmla="*/ 640864 h 640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6669" h="640864">
                  <a:moveTo>
                    <a:pt x="48065" y="48065"/>
                  </a:moveTo>
                  <a:lnTo>
                    <a:pt x="448605" y="48065"/>
                  </a:lnTo>
                  <a:lnTo>
                    <a:pt x="448605" y="592799"/>
                  </a:lnTo>
                  <a:lnTo>
                    <a:pt x="48065" y="592799"/>
                  </a:lnTo>
                  <a:lnTo>
                    <a:pt x="48065" y="48065"/>
                  </a:lnTo>
                  <a:close/>
                  <a:moveTo>
                    <a:pt x="0" y="640864"/>
                  </a:moveTo>
                  <a:lnTo>
                    <a:pt x="496670" y="640864"/>
                  </a:lnTo>
                  <a:lnTo>
                    <a:pt x="496670" y="0"/>
                  </a:lnTo>
                  <a:lnTo>
                    <a:pt x="0" y="0"/>
                  </a:lnTo>
                  <a:lnTo>
                    <a:pt x="0" y="640864"/>
                  </a:lnTo>
                  <a:close/>
                </a:path>
              </a:pathLst>
            </a:custGeom>
            <a:solidFill>
              <a:schemeClr val="tx2"/>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48" name="Freeform 14">
              <a:extLst>
                <a:ext uri="{FF2B5EF4-FFF2-40B4-BE49-F238E27FC236}">
                  <a16:creationId xmlns:a16="http://schemas.microsoft.com/office/drawing/2014/main" id="{9C07C897-3F90-1F06-7BA5-E0AB949E141B}"/>
                </a:ext>
              </a:extLst>
            </p:cNvPr>
            <p:cNvSpPr/>
            <p:nvPr/>
          </p:nvSpPr>
          <p:spPr>
            <a:xfrm>
              <a:off x="26164344" y="14435625"/>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tx2"/>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49" name="Freeform 19">
              <a:extLst>
                <a:ext uri="{FF2B5EF4-FFF2-40B4-BE49-F238E27FC236}">
                  <a16:creationId xmlns:a16="http://schemas.microsoft.com/office/drawing/2014/main" id="{64D21465-C105-280A-6839-26F77090CE21}"/>
                </a:ext>
              </a:extLst>
            </p:cNvPr>
            <p:cNvSpPr/>
            <p:nvPr/>
          </p:nvSpPr>
          <p:spPr>
            <a:xfrm>
              <a:off x="26164344" y="14563798"/>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tx2"/>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50" name="Freeform 20">
              <a:extLst>
                <a:ext uri="{FF2B5EF4-FFF2-40B4-BE49-F238E27FC236}">
                  <a16:creationId xmlns:a16="http://schemas.microsoft.com/office/drawing/2014/main" id="{7793F161-DF21-DDE7-6276-6B5B16371300}"/>
                </a:ext>
              </a:extLst>
            </p:cNvPr>
            <p:cNvSpPr/>
            <p:nvPr/>
          </p:nvSpPr>
          <p:spPr>
            <a:xfrm>
              <a:off x="26164344" y="14820143"/>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tx2"/>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51" name="Freeform 21">
              <a:extLst>
                <a:ext uri="{FF2B5EF4-FFF2-40B4-BE49-F238E27FC236}">
                  <a16:creationId xmlns:a16="http://schemas.microsoft.com/office/drawing/2014/main" id="{ECBEBA87-8BCE-6FB8-64CD-6B6C395DC6E3}"/>
                </a:ext>
              </a:extLst>
            </p:cNvPr>
            <p:cNvSpPr/>
            <p:nvPr/>
          </p:nvSpPr>
          <p:spPr>
            <a:xfrm>
              <a:off x="26164344" y="14691971"/>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tx2"/>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52" name="Freeform 22">
              <a:extLst>
                <a:ext uri="{FF2B5EF4-FFF2-40B4-BE49-F238E27FC236}">
                  <a16:creationId xmlns:a16="http://schemas.microsoft.com/office/drawing/2014/main" id="{11DBAF50-7C06-A7CA-3186-1E36570CF690}"/>
                </a:ext>
              </a:extLst>
            </p:cNvPr>
            <p:cNvSpPr/>
            <p:nvPr/>
          </p:nvSpPr>
          <p:spPr>
            <a:xfrm>
              <a:off x="25996117" y="14395571"/>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002060"/>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53" name="Freeform 25">
              <a:extLst>
                <a:ext uri="{FF2B5EF4-FFF2-40B4-BE49-F238E27FC236}">
                  <a16:creationId xmlns:a16="http://schemas.microsoft.com/office/drawing/2014/main" id="{E8BF7A13-3674-A061-5674-5EAD9CF070F1}"/>
                </a:ext>
              </a:extLst>
            </p:cNvPr>
            <p:cNvSpPr/>
            <p:nvPr/>
          </p:nvSpPr>
          <p:spPr>
            <a:xfrm>
              <a:off x="25996117" y="14523744"/>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062067"/>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54" name="Freeform 26">
              <a:extLst>
                <a:ext uri="{FF2B5EF4-FFF2-40B4-BE49-F238E27FC236}">
                  <a16:creationId xmlns:a16="http://schemas.microsoft.com/office/drawing/2014/main" id="{D7820EA8-EC61-D433-3E2F-6924D7AC7FEB}"/>
                </a:ext>
              </a:extLst>
            </p:cNvPr>
            <p:cNvSpPr/>
            <p:nvPr/>
          </p:nvSpPr>
          <p:spPr>
            <a:xfrm>
              <a:off x="25996117" y="1465191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062067"/>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sp>
          <p:nvSpPr>
            <p:cNvPr id="555" name="Freeform 28">
              <a:extLst>
                <a:ext uri="{FF2B5EF4-FFF2-40B4-BE49-F238E27FC236}">
                  <a16:creationId xmlns:a16="http://schemas.microsoft.com/office/drawing/2014/main" id="{A44641B4-A486-1F1A-6852-E71A225BC18C}"/>
                </a:ext>
              </a:extLst>
            </p:cNvPr>
            <p:cNvSpPr/>
            <p:nvPr/>
          </p:nvSpPr>
          <p:spPr>
            <a:xfrm>
              <a:off x="25996117" y="1477848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rgbClr val="062067"/>
            </a:solidFill>
            <a:ln w="7938" cap="flat">
              <a:noFill/>
              <a:prstDash val="solid"/>
              <a:miter/>
            </a:ln>
          </p:spPr>
          <p:txBody>
            <a:bodyPr rtlCol="0" anchor="ctr"/>
            <a:lstStyle/>
            <a:p>
              <a:endParaRPr lang="en-US" sz="1839" dirty="0">
                <a:solidFill>
                  <a:srgbClr val="0066CC"/>
                </a:solidFill>
                <a:latin typeface="Arial" panose="020B0604020202020204" pitchFamily="34" charset="0"/>
                <a:cs typeface="Arial" panose="020B0604020202020204" pitchFamily="34" charset="0"/>
              </a:endParaRPr>
            </a:p>
          </p:txBody>
        </p:sp>
      </p:grpSp>
      <p:sp>
        <p:nvSpPr>
          <p:cNvPr id="559" name="TextBox 558">
            <a:extLst>
              <a:ext uri="{FF2B5EF4-FFF2-40B4-BE49-F238E27FC236}">
                <a16:creationId xmlns:a16="http://schemas.microsoft.com/office/drawing/2014/main" id="{949003D5-8891-3235-53D8-BD6D11C9AC70}"/>
              </a:ext>
            </a:extLst>
          </p:cNvPr>
          <p:cNvSpPr txBox="1"/>
          <p:nvPr/>
        </p:nvSpPr>
        <p:spPr>
          <a:xfrm>
            <a:off x="1507895" y="25429527"/>
            <a:ext cx="4221386" cy="1975862"/>
          </a:xfrm>
          <a:prstGeom prst="rect">
            <a:avLst/>
          </a:prstGeom>
          <a:noFill/>
        </p:spPr>
        <p:txBody>
          <a:bodyPr wrap="square" lIns="0" tIns="0" rIns="0" bIns="0" rtlCol="0" anchor="b" anchorCtr="0">
            <a:spAutoFit/>
          </a:bodyPr>
          <a:lstStyle/>
          <a:p>
            <a:pPr algn="ctr" defTabSz="900926">
              <a:spcAft>
                <a:spcPts val="394"/>
              </a:spcAft>
              <a:buClr>
                <a:srgbClr val="0066CC"/>
              </a:buClr>
              <a:defRPr/>
            </a:pPr>
            <a:r>
              <a:rPr lang="en-GB" sz="2568" dirty="0">
                <a:latin typeface="Arial" panose="020B0604020202020204" pitchFamily="34" charset="0"/>
                <a:cs typeface="Arial" panose="020B0604020202020204" pitchFamily="34" charset="0"/>
              </a:rPr>
              <a:t>There were no thromboses or emicizumab-related adverse events reported in PwHA aged ≥50 years with pre-existing comorbidities.</a:t>
            </a:r>
          </a:p>
        </p:txBody>
      </p:sp>
      <p:sp>
        <p:nvSpPr>
          <p:cNvPr id="560" name="Rectangle 559">
            <a:extLst>
              <a:ext uri="{FF2B5EF4-FFF2-40B4-BE49-F238E27FC236}">
                <a16:creationId xmlns:a16="http://schemas.microsoft.com/office/drawing/2014/main" id="{BD239105-837B-F5CF-FAB1-56AF77D8AECD}"/>
              </a:ext>
            </a:extLst>
          </p:cNvPr>
          <p:cNvSpPr/>
          <p:nvPr/>
        </p:nvSpPr>
        <p:spPr>
          <a:xfrm>
            <a:off x="6564625" y="25563742"/>
            <a:ext cx="4048478" cy="1580689"/>
          </a:xfrm>
          <a:prstGeom prst="rect">
            <a:avLst/>
          </a:prstGeom>
        </p:spPr>
        <p:txBody>
          <a:bodyPr wrap="square" lIns="0" tIns="0" rIns="0" bIns="0" anchor="b" anchorCtr="0">
            <a:spAutoFit/>
          </a:bodyPr>
          <a:lstStyle/>
          <a:p>
            <a:pPr algn="ctr" defTabSz="2327725">
              <a:spcAft>
                <a:spcPts val="394"/>
              </a:spcAft>
              <a:defRPr/>
            </a:pPr>
            <a:r>
              <a:rPr lang="en-GB" sz="2568" dirty="0">
                <a:latin typeface="Arial" panose="020B0604020202020204" pitchFamily="34" charset="0"/>
                <a:cs typeface="Arial" panose="020B0604020202020204" pitchFamily="34" charset="0"/>
              </a:rPr>
              <a:t>Overall, 15 PwHA ≥50 years old, representing 22.4 patient-years of exposure to emicizumab, were included.</a:t>
            </a:r>
          </a:p>
        </p:txBody>
      </p:sp>
      <p:sp>
        <p:nvSpPr>
          <p:cNvPr id="566" name="Isosceles Triangle 1171">
            <a:extLst>
              <a:ext uri="{FF2B5EF4-FFF2-40B4-BE49-F238E27FC236}">
                <a16:creationId xmlns:a16="http://schemas.microsoft.com/office/drawing/2014/main" id="{167C9609-32D1-61BE-B2EA-69110C3A006F}"/>
              </a:ext>
            </a:extLst>
          </p:cNvPr>
          <p:cNvSpPr/>
          <p:nvPr/>
        </p:nvSpPr>
        <p:spPr>
          <a:xfrm rot="5400000">
            <a:off x="5650967" y="18559074"/>
            <a:ext cx="1416712" cy="447184"/>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39" dirty="0">
              <a:latin typeface="Arial" panose="020B0604020202020204" pitchFamily="34" charset="0"/>
              <a:cs typeface="Arial" panose="020B0604020202020204" pitchFamily="34" charset="0"/>
            </a:endParaRPr>
          </a:p>
        </p:txBody>
      </p:sp>
      <p:sp>
        <p:nvSpPr>
          <p:cNvPr id="567" name="Isosceles Triangle 1172">
            <a:extLst>
              <a:ext uri="{FF2B5EF4-FFF2-40B4-BE49-F238E27FC236}">
                <a16:creationId xmlns:a16="http://schemas.microsoft.com/office/drawing/2014/main" id="{B506B339-1666-56E4-D042-CD1CE12051D7}"/>
              </a:ext>
            </a:extLst>
          </p:cNvPr>
          <p:cNvSpPr/>
          <p:nvPr/>
        </p:nvSpPr>
        <p:spPr>
          <a:xfrm rot="10800000">
            <a:off x="7904809" y="21778996"/>
            <a:ext cx="1482641" cy="447184"/>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39" dirty="0">
              <a:latin typeface="Arial" panose="020B0604020202020204" pitchFamily="34" charset="0"/>
              <a:cs typeface="Arial" panose="020B0604020202020204" pitchFamily="34" charset="0"/>
            </a:endParaRPr>
          </a:p>
        </p:txBody>
      </p:sp>
      <p:sp>
        <p:nvSpPr>
          <p:cNvPr id="568" name="Isosceles Triangle 1173">
            <a:extLst>
              <a:ext uri="{FF2B5EF4-FFF2-40B4-BE49-F238E27FC236}">
                <a16:creationId xmlns:a16="http://schemas.microsoft.com/office/drawing/2014/main" id="{F0C1A2F2-90A4-8D74-DABB-DE1B598A4003}"/>
              </a:ext>
            </a:extLst>
          </p:cNvPr>
          <p:cNvSpPr/>
          <p:nvPr/>
        </p:nvSpPr>
        <p:spPr>
          <a:xfrm rot="16200000">
            <a:off x="5113477" y="24630816"/>
            <a:ext cx="1371058" cy="447184"/>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39" dirty="0">
              <a:latin typeface="Arial" panose="020B0604020202020204" pitchFamily="34" charset="0"/>
              <a:cs typeface="Arial" panose="020B0604020202020204" pitchFamily="34" charset="0"/>
            </a:endParaRPr>
          </a:p>
        </p:txBody>
      </p:sp>
      <p:sp>
        <p:nvSpPr>
          <p:cNvPr id="577" name="Title 576">
            <a:extLst>
              <a:ext uri="{FF2B5EF4-FFF2-40B4-BE49-F238E27FC236}">
                <a16:creationId xmlns:a16="http://schemas.microsoft.com/office/drawing/2014/main" id="{5A7F8128-8828-ED24-5EEA-791587ACB75C}"/>
              </a:ext>
            </a:extLst>
          </p:cNvPr>
          <p:cNvSpPr>
            <a:spLocks noGrp="1"/>
          </p:cNvSpPr>
          <p:nvPr>
            <p:ph type="title"/>
          </p:nvPr>
        </p:nvSpPr>
        <p:spPr>
          <a:xfrm flipH="1">
            <a:off x="953903" y="4093930"/>
            <a:ext cx="10859382" cy="2489237"/>
          </a:xfrm>
        </p:spPr>
        <p:txBody>
          <a:bodyPr/>
          <a:lstStyle/>
          <a:p>
            <a:r>
              <a:rPr lang="en-GB" altLang="en-US" sz="6600" dirty="0"/>
              <a:t>Emicizumab prophylaxis in people with hemophilia A aged ≥50 years with comorbidities:  experience from the ATHN 7 hemophilia natural history study </a:t>
            </a:r>
            <a:br>
              <a:rPr lang="en-GB" altLang="en-US" sz="5400" dirty="0"/>
            </a:br>
            <a:endParaRPr lang="en-GB" sz="5400" dirty="0"/>
          </a:p>
        </p:txBody>
      </p:sp>
      <p:sp>
        <p:nvSpPr>
          <p:cNvPr id="579" name="Text Placeholder 94">
            <a:extLst>
              <a:ext uri="{FF2B5EF4-FFF2-40B4-BE49-F238E27FC236}">
                <a16:creationId xmlns:a16="http://schemas.microsoft.com/office/drawing/2014/main" id="{09AFEFBA-5AFB-D0BE-5944-EF5AE115EE9A}"/>
              </a:ext>
            </a:extLst>
          </p:cNvPr>
          <p:cNvSpPr>
            <a:spLocks noGrp="1"/>
          </p:cNvSpPr>
          <p:nvPr>
            <p:ph type="body" sz="quarter" idx="14"/>
          </p:nvPr>
        </p:nvSpPr>
        <p:spPr>
          <a:xfrm>
            <a:off x="797712" y="11611431"/>
            <a:ext cx="11052784" cy="1949252"/>
          </a:xfrm>
        </p:spPr>
        <p:txBody>
          <a:bodyPr wrap="square">
            <a:spAutoFit/>
          </a:bodyPr>
          <a:lstStyle/>
          <a:p>
            <a:r>
              <a:rPr lang="en-US" sz="3200" dirty="0"/>
              <a:t>Tyler W. Buckner</a:t>
            </a:r>
            <a:r>
              <a:rPr lang="en-US" sz="3200" baseline="30000" dirty="0"/>
              <a:t>1</a:t>
            </a:r>
            <a:r>
              <a:rPr lang="en-US" sz="3200" dirty="0"/>
              <a:t>, Nabil Daoud</a:t>
            </a:r>
            <a:r>
              <a:rPr lang="en-US" sz="3200" baseline="30000" dirty="0"/>
              <a:t>2</a:t>
            </a:r>
            <a:r>
              <a:rPr lang="en-US" sz="3200" dirty="0"/>
              <a:t>, Lucy Lee</a:t>
            </a:r>
            <a:r>
              <a:rPr lang="en-US" sz="3200" baseline="30000" dirty="0"/>
              <a:t>3</a:t>
            </a:r>
            <a:r>
              <a:rPr lang="en-US" sz="3200" dirty="0"/>
              <a:t>, Paul Morton</a:t>
            </a:r>
            <a:r>
              <a:rPr lang="en-US" sz="3200" baseline="30000" dirty="0"/>
              <a:t>3</a:t>
            </a:r>
            <a:r>
              <a:rPr lang="en-US" sz="3200" dirty="0"/>
              <a:t>, Carrie O’Neill</a:t>
            </a:r>
            <a:r>
              <a:rPr lang="en-US" sz="3200" baseline="30000" dirty="0"/>
              <a:t>2</a:t>
            </a:r>
            <a:r>
              <a:rPr lang="en-US" sz="3200" dirty="0"/>
              <a:t>, Michael Wang</a:t>
            </a:r>
            <a:r>
              <a:rPr lang="en-US" sz="3200" baseline="30000" dirty="0"/>
              <a:t>4</a:t>
            </a:r>
            <a:r>
              <a:rPr lang="en-US" sz="3200" dirty="0"/>
              <a:t>, Michael Recht</a:t>
            </a:r>
            <a:r>
              <a:rPr lang="en-US" sz="3200" baseline="30000" dirty="0"/>
              <a:t>2,5*</a:t>
            </a:r>
          </a:p>
          <a:p>
            <a:endParaRPr lang="en-US" sz="3200" baseline="30000" dirty="0"/>
          </a:p>
          <a:p>
            <a:r>
              <a:rPr lang="en-US" sz="2800" i="1" dirty="0"/>
              <a:t>*Presenting author </a:t>
            </a:r>
            <a:endParaRPr lang="en-GB" sz="2800" i="1" dirty="0"/>
          </a:p>
        </p:txBody>
      </p:sp>
      <p:sp>
        <p:nvSpPr>
          <p:cNvPr id="580" name="Content Placeholder 102">
            <a:extLst>
              <a:ext uri="{FF2B5EF4-FFF2-40B4-BE49-F238E27FC236}">
                <a16:creationId xmlns:a16="http://schemas.microsoft.com/office/drawing/2014/main" id="{9A62D119-4D97-917B-2E6C-FF02C0F05350}"/>
              </a:ext>
            </a:extLst>
          </p:cNvPr>
          <p:cNvSpPr>
            <a:spLocks noGrp="1"/>
          </p:cNvSpPr>
          <p:nvPr>
            <p:ph type="body" sz="quarter" idx="16"/>
          </p:nvPr>
        </p:nvSpPr>
        <p:spPr>
          <a:xfrm>
            <a:off x="953903" y="29269133"/>
            <a:ext cx="10318043" cy="1661993"/>
          </a:xfrm>
        </p:spPr>
        <p:txBody>
          <a:bodyPr>
            <a:spAutoFit/>
          </a:bodyPr>
          <a:lstStyle/>
          <a:p>
            <a:r>
              <a:rPr lang="en-GB" sz="2400" baseline="30000" dirty="0"/>
              <a:t>1</a:t>
            </a:r>
            <a:r>
              <a:rPr lang="en-GB" sz="2400" dirty="0"/>
              <a:t>University of Colorado Anschutz Medical Campus, Aurora, CO, USA; </a:t>
            </a:r>
            <a:r>
              <a:rPr lang="en-GB" sz="2400" baseline="30000" dirty="0"/>
              <a:t>2</a:t>
            </a:r>
            <a:r>
              <a:rPr lang="en-GB" sz="2400" dirty="0"/>
              <a:t>American Thrombosis and Hemostasis Network, Rochester, NY, USA; </a:t>
            </a:r>
            <a:r>
              <a:rPr lang="en-US" sz="2400" baseline="30000" dirty="0"/>
              <a:t>3</a:t>
            </a:r>
            <a:r>
              <a:rPr lang="en-US" sz="2400" dirty="0"/>
              <a:t>Genentech, Inc. South San Francisco, CA, USA; </a:t>
            </a:r>
            <a:r>
              <a:rPr lang="en-US" sz="2400" baseline="30000" dirty="0"/>
              <a:t>4</a:t>
            </a:r>
            <a:r>
              <a:rPr lang="en-GB" sz="2400" dirty="0"/>
              <a:t>University of Colorado Denver Hemophilia and Thrombosis Center, Aurora, CO, USA; </a:t>
            </a:r>
            <a:r>
              <a:rPr lang="en-GB" sz="2400" baseline="30000" dirty="0"/>
              <a:t>5</a:t>
            </a:r>
            <a:r>
              <a:rPr lang="en-US" sz="2400" dirty="0"/>
              <a:t>  </a:t>
            </a:r>
            <a:r>
              <a:rPr lang="en-GB" sz="2400" dirty="0"/>
              <a:t>Yale University School of Medicine, New Haven, CT, USA</a:t>
            </a:r>
          </a:p>
        </p:txBody>
      </p:sp>
      <p:sp>
        <p:nvSpPr>
          <p:cNvPr id="436" name="Text Placeholder 16">
            <a:extLst>
              <a:ext uri="{FF2B5EF4-FFF2-40B4-BE49-F238E27FC236}">
                <a16:creationId xmlns:a16="http://schemas.microsoft.com/office/drawing/2014/main" id="{E5EF4B2E-C321-40DD-A954-B43CBDCCBF27}"/>
              </a:ext>
            </a:extLst>
          </p:cNvPr>
          <p:cNvSpPr txBox="1">
            <a:spLocks/>
          </p:cNvSpPr>
          <p:nvPr/>
        </p:nvSpPr>
        <p:spPr>
          <a:xfrm>
            <a:off x="12956666" y="22959758"/>
            <a:ext cx="18098122" cy="6380043"/>
          </a:xfrm>
          <a:prstGeom prst="rect">
            <a:avLst/>
          </a:prstGeom>
          <a:solidFill>
            <a:schemeClr val="accent3">
              <a:lumMod val="20000"/>
              <a:lumOff val="80000"/>
              <a:alpha val="70000"/>
            </a:schemeClr>
          </a:solidFill>
        </p:spPr>
        <p:txBody>
          <a:bodyPr lIns="250475" tIns="250417" rIns="250475" bIns="250417">
            <a:noAutofit/>
          </a:bodyPr>
          <a:lstStyle>
            <a:lvl1pPr marL="0" indent="0" algn="l" defTabSz="2194560" rtl="0" eaLnBrk="1" latinLnBrk="0" hangingPunct="1">
              <a:lnSpc>
                <a:spcPct val="100000"/>
              </a:lnSpc>
              <a:spcBef>
                <a:spcPts val="0"/>
              </a:spcBef>
              <a:spcAft>
                <a:spcPts val="613"/>
              </a:spcAft>
              <a:buFont typeface="Arial" panose="020B0604020202020204" pitchFamily="34" charset="0"/>
              <a:buNone/>
              <a:defRPr sz="1700" b="1" kern="1200">
                <a:solidFill>
                  <a:schemeClr val="tx2"/>
                </a:solidFill>
                <a:latin typeface="+mn-lt"/>
                <a:ea typeface="+mn-ea"/>
                <a:cs typeface="+mn-cs"/>
              </a:defRPr>
            </a:lvl1pPr>
            <a:lvl2pPr marL="137411" indent="-137411" algn="l" defTabSz="2194560" rtl="0" eaLnBrk="1" latinLnBrk="0" hangingPunct="1">
              <a:lnSpc>
                <a:spcPct val="100000"/>
              </a:lnSpc>
              <a:spcBef>
                <a:spcPts val="0"/>
              </a:spcBef>
              <a:spcAft>
                <a:spcPts val="613"/>
              </a:spcAft>
              <a:buClr>
                <a:schemeClr val="accent2"/>
              </a:buClr>
              <a:buFont typeface="Arial" panose="020B0604020202020204" pitchFamily="34" charset="0"/>
              <a:buChar char="•"/>
              <a:defRPr sz="1302" kern="1200">
                <a:solidFill>
                  <a:schemeClr val="tx2"/>
                </a:solidFill>
                <a:latin typeface="+mn-lt"/>
                <a:ea typeface="+mn-ea"/>
                <a:cs typeface="+mn-cs"/>
              </a:defRPr>
            </a:lvl2pPr>
            <a:lvl3pPr marL="341703" indent="-204292" algn="l" defTabSz="2194560" rtl="0" eaLnBrk="1" latinLnBrk="0" hangingPunct="1">
              <a:lnSpc>
                <a:spcPct val="100000"/>
              </a:lnSpc>
              <a:spcBef>
                <a:spcPts val="0"/>
              </a:spcBef>
              <a:spcAft>
                <a:spcPts val="613"/>
              </a:spcAft>
              <a:buClr>
                <a:schemeClr val="accent2"/>
              </a:buClr>
              <a:buFont typeface="Arial" panose="020B0604020202020204" pitchFamily="34" charset="0"/>
              <a:buChar char="–"/>
              <a:defRPr sz="1302" kern="1200">
                <a:solidFill>
                  <a:schemeClr val="tx2"/>
                </a:solidFill>
                <a:latin typeface="+mn-lt"/>
                <a:ea typeface="+mn-ea"/>
                <a:cs typeface="+mn-cs"/>
              </a:defRPr>
            </a:lvl3pPr>
            <a:lvl4pPr marL="479114" indent="-137411" algn="l" defTabSz="2194560" rtl="0" eaLnBrk="1" latinLnBrk="0" hangingPunct="1">
              <a:lnSpc>
                <a:spcPct val="100000"/>
              </a:lnSpc>
              <a:spcBef>
                <a:spcPts val="0"/>
              </a:spcBef>
              <a:spcAft>
                <a:spcPts val="613"/>
              </a:spcAft>
              <a:buClr>
                <a:schemeClr val="accent2"/>
              </a:buClr>
              <a:buFont typeface="Arial" panose="020B0604020202020204" pitchFamily="34" charset="0"/>
              <a:buChar char="•"/>
              <a:defRPr sz="1302" kern="1200">
                <a:solidFill>
                  <a:schemeClr val="tx2"/>
                </a:solidFill>
                <a:latin typeface="+mn-lt"/>
                <a:ea typeface="+mn-ea"/>
                <a:cs typeface="+mn-cs"/>
              </a:defRPr>
            </a:lvl4pPr>
            <a:lvl5pPr marL="4296020" indent="0" algn="l" defTabSz="2194560" rtl="0" eaLnBrk="1" latinLnBrk="0" hangingPunct="1">
              <a:lnSpc>
                <a:spcPct val="100000"/>
              </a:lnSpc>
              <a:spcBef>
                <a:spcPts val="0"/>
              </a:spcBef>
              <a:spcAft>
                <a:spcPts val="613"/>
              </a:spcAft>
              <a:buFont typeface="Arial" panose="020B0604020202020204" pitchFamily="34" charset="0"/>
              <a:buNone/>
              <a:defRPr sz="1302"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a:lstStyle>
          <a:p>
            <a:pPr>
              <a:spcAft>
                <a:spcPts val="1800"/>
              </a:spcAft>
            </a:pPr>
            <a:r>
              <a:rPr lang="en-GB" sz="3200" dirty="0">
                <a:solidFill>
                  <a:schemeClr val="tx1"/>
                </a:solidFill>
              </a:rPr>
              <a:t>As of the data cut off (April 30, 2022), 15 PwHA aged ≥50 years and treated with emicizumab were enrolled in ATHN 7, representing 22.4 patient-years of exposure </a:t>
            </a:r>
            <a:br>
              <a:rPr lang="en-GB" sz="3200" dirty="0">
                <a:solidFill>
                  <a:schemeClr val="tx1"/>
                </a:solidFill>
              </a:rPr>
            </a:br>
            <a:r>
              <a:rPr lang="en-GB" sz="3200" dirty="0">
                <a:solidFill>
                  <a:schemeClr val="tx1"/>
                </a:solidFill>
              </a:rPr>
              <a:t>to emicizumab.</a:t>
            </a:r>
          </a:p>
          <a:p>
            <a:pPr marL="457200" indent="-457200">
              <a:buFont typeface="Arial" panose="020B0604020202020204" pitchFamily="34" charset="0"/>
              <a:buChar char="•"/>
            </a:pPr>
            <a:r>
              <a:rPr lang="en-GB" sz="3000" b="0" dirty="0">
                <a:solidFill>
                  <a:schemeClr val="tx1"/>
                </a:solidFill>
              </a:rPr>
              <a:t>Of these, 11 (73.3%) participants had severe hemophilia and 4 (26.7%) participants had moderate hemophilia. </a:t>
            </a:r>
          </a:p>
          <a:p>
            <a:pPr marL="457200" indent="-457200">
              <a:buFont typeface="Arial" panose="020B0604020202020204" pitchFamily="34" charset="0"/>
              <a:buChar char="•"/>
            </a:pPr>
            <a:r>
              <a:rPr lang="en-GB" sz="3000" b="0" dirty="0">
                <a:solidFill>
                  <a:schemeClr val="tx1"/>
                </a:solidFill>
              </a:rPr>
              <a:t>Of the total participants, 5 (33.3%) participants had FVIII inhibitors and 10 (66.7%) participants did not have inhibitors. </a:t>
            </a:r>
          </a:p>
          <a:p>
            <a:pPr marL="457200" indent="-457200">
              <a:buFont typeface="Arial" panose="020B0604020202020204" pitchFamily="34" charset="0"/>
              <a:buChar char="•"/>
            </a:pPr>
            <a:r>
              <a:rPr lang="en-GB" sz="3000" b="0" dirty="0">
                <a:solidFill>
                  <a:schemeClr val="tx1"/>
                </a:solidFill>
              </a:rPr>
              <a:t>Of the participants with CV risk factors,10 (66.7%) participants had ≥1 CV risk factor(s) and 6 (40.0%) had ≥2 CV risk factors. </a:t>
            </a:r>
          </a:p>
          <a:p>
            <a:pPr marL="457200" indent="-457200">
              <a:buFont typeface="Arial" panose="020B0604020202020204" pitchFamily="34" charset="0"/>
              <a:buChar char="•"/>
            </a:pPr>
            <a:r>
              <a:rPr lang="en-GB" sz="3000" b="0" dirty="0">
                <a:solidFill>
                  <a:schemeClr val="tx1"/>
                </a:solidFill>
              </a:rPr>
              <a:t>Five (33.3%) participants had HCV infection alone and 9 (60.0%) participants had HIV/HCV co-infection (Table 1). </a:t>
            </a:r>
          </a:p>
          <a:p>
            <a:endParaRPr lang="en-GB" sz="2568" dirty="0">
              <a:solidFill>
                <a:schemeClr val="tx1"/>
              </a:solidFill>
            </a:endParaRPr>
          </a:p>
          <a:p>
            <a:pPr marL="0" lvl="1" indent="0">
              <a:buClr>
                <a:schemeClr val="tx2"/>
              </a:buClr>
              <a:buNone/>
            </a:pPr>
            <a:endParaRPr lang="en-GB" sz="2568" dirty="0">
              <a:solidFill>
                <a:schemeClr val="tx1"/>
              </a:solidFill>
            </a:endParaRPr>
          </a:p>
        </p:txBody>
      </p:sp>
      <p:sp>
        <p:nvSpPr>
          <p:cNvPr id="581" name="Rectangle 580">
            <a:extLst>
              <a:ext uri="{FF2B5EF4-FFF2-40B4-BE49-F238E27FC236}">
                <a16:creationId xmlns:a16="http://schemas.microsoft.com/office/drawing/2014/main" id="{79F1996E-BC5D-7C86-4DC9-C824BD2F0F67}"/>
              </a:ext>
            </a:extLst>
          </p:cNvPr>
          <p:cNvSpPr/>
          <p:nvPr/>
        </p:nvSpPr>
        <p:spPr>
          <a:xfrm>
            <a:off x="12952432" y="22950788"/>
            <a:ext cx="119556" cy="1620000"/>
          </a:xfrm>
          <a:prstGeom prst="rect">
            <a:avLst/>
          </a:prstGeom>
          <a:solidFill>
            <a:srgbClr val="009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81" dirty="0"/>
          </a:p>
        </p:txBody>
      </p:sp>
      <p:cxnSp>
        <p:nvCxnSpPr>
          <p:cNvPr id="6" name="Straight Connector 5">
            <a:extLst>
              <a:ext uri="{FF2B5EF4-FFF2-40B4-BE49-F238E27FC236}">
                <a16:creationId xmlns:a16="http://schemas.microsoft.com/office/drawing/2014/main" id="{A6E52644-19C1-1BDF-2FA5-C0CE420705E3}"/>
              </a:ext>
            </a:extLst>
          </p:cNvPr>
          <p:cNvCxnSpPr>
            <a:cxnSpLocks/>
          </p:cNvCxnSpPr>
          <p:nvPr/>
        </p:nvCxnSpPr>
        <p:spPr>
          <a:xfrm>
            <a:off x="44796993" y="30461641"/>
            <a:ext cx="0" cy="1339048"/>
          </a:xfrm>
          <a:prstGeom prst="line">
            <a:avLst/>
          </a:prstGeom>
          <a:noFill/>
          <a:ln w="25400" cap="flat" cmpd="sng" algn="ctr">
            <a:solidFill>
              <a:schemeClr val="bg1"/>
            </a:solidFill>
            <a:prstDash val="solid"/>
            <a:miter lim="800000"/>
          </a:ln>
          <a:effectLst/>
        </p:spPr>
      </p:cxnSp>
      <p:sp>
        <p:nvSpPr>
          <p:cNvPr id="11" name="Rectangle 10">
            <a:extLst>
              <a:ext uri="{FF2B5EF4-FFF2-40B4-BE49-F238E27FC236}">
                <a16:creationId xmlns:a16="http://schemas.microsoft.com/office/drawing/2014/main" id="{0CC858E5-658C-6EF6-C14F-FFD3CDC6B674}"/>
              </a:ext>
            </a:extLst>
          </p:cNvPr>
          <p:cNvSpPr/>
          <p:nvPr/>
        </p:nvSpPr>
        <p:spPr>
          <a:xfrm>
            <a:off x="13393068" y="13609069"/>
            <a:ext cx="17294400" cy="8561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lstStyle/>
          <a:p>
            <a:r>
              <a:rPr lang="en-GB" sz="2800" b="1" dirty="0">
                <a:solidFill>
                  <a:srgbClr val="0B41CD"/>
                </a:solidFill>
              </a:rPr>
              <a:t>Figure 1. Study design</a:t>
            </a:r>
          </a:p>
        </p:txBody>
      </p:sp>
      <p:sp>
        <p:nvSpPr>
          <p:cNvPr id="13" name="TextBox 12">
            <a:extLst>
              <a:ext uri="{FF2B5EF4-FFF2-40B4-BE49-F238E27FC236}">
                <a16:creationId xmlns:a16="http://schemas.microsoft.com/office/drawing/2014/main" id="{5BB5060E-00E0-F9B0-3466-0638BA22967D}"/>
              </a:ext>
            </a:extLst>
          </p:cNvPr>
          <p:cNvSpPr txBox="1"/>
          <p:nvPr/>
        </p:nvSpPr>
        <p:spPr>
          <a:xfrm>
            <a:off x="13382790" y="22292087"/>
            <a:ext cx="16942181" cy="424084"/>
          </a:xfrm>
          <a:prstGeom prst="rect">
            <a:avLst/>
          </a:prstGeom>
          <a:noFill/>
        </p:spPr>
        <p:txBody>
          <a:bodyPr wrap="square" lIns="180000" tIns="71711" rIns="180000" bIns="71711" rtlCol="0">
            <a:noAutofit/>
          </a:bodyPr>
          <a:lstStyle/>
          <a:p>
            <a:r>
              <a:rPr lang="en-GB" sz="1600" dirty="0"/>
              <a:t>PRO, patient-reported outcome.</a:t>
            </a:r>
          </a:p>
        </p:txBody>
      </p:sp>
      <p:grpSp>
        <p:nvGrpSpPr>
          <p:cNvPr id="14" name="Group 13">
            <a:extLst>
              <a:ext uri="{FF2B5EF4-FFF2-40B4-BE49-F238E27FC236}">
                <a16:creationId xmlns:a16="http://schemas.microsoft.com/office/drawing/2014/main" id="{8F6DB9B0-566B-AFB9-1FF6-19F404ED1652}"/>
              </a:ext>
            </a:extLst>
          </p:cNvPr>
          <p:cNvGrpSpPr/>
          <p:nvPr/>
        </p:nvGrpSpPr>
        <p:grpSpPr>
          <a:xfrm>
            <a:off x="13680472" y="16114171"/>
            <a:ext cx="9723050" cy="5261266"/>
            <a:chOff x="221287" y="1029182"/>
            <a:chExt cx="4562319" cy="3303053"/>
          </a:xfrm>
        </p:grpSpPr>
        <p:sp>
          <p:nvSpPr>
            <p:cNvPr id="16" name="Rectangle 15">
              <a:extLst>
                <a:ext uri="{FF2B5EF4-FFF2-40B4-BE49-F238E27FC236}">
                  <a16:creationId xmlns:a16="http://schemas.microsoft.com/office/drawing/2014/main" id="{A092924C-2C56-5398-9F76-8F8A955134B6}"/>
                </a:ext>
              </a:extLst>
            </p:cNvPr>
            <p:cNvSpPr/>
            <p:nvPr/>
          </p:nvSpPr>
          <p:spPr>
            <a:xfrm>
              <a:off x="397352" y="1311675"/>
              <a:ext cx="4111943" cy="2973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fontAlgn="base">
                <a:spcBef>
                  <a:spcPct val="0"/>
                </a:spcBef>
                <a:spcAft>
                  <a:spcPct val="0"/>
                </a:spcAft>
              </a:pPr>
              <a:endParaRPr lang="en-GB" sz="2400" i="1" dirty="0">
                <a:solidFill>
                  <a:srgbClr val="FFFFFF"/>
                </a:solidFill>
                <a:latin typeface="Arial" panose="020B0604020202020204"/>
              </a:endParaRPr>
            </a:p>
          </p:txBody>
        </p:sp>
        <p:grpSp>
          <p:nvGrpSpPr>
            <p:cNvPr id="19" name="Group 18">
              <a:extLst>
                <a:ext uri="{FF2B5EF4-FFF2-40B4-BE49-F238E27FC236}">
                  <a16:creationId xmlns:a16="http://schemas.microsoft.com/office/drawing/2014/main" id="{6C61F1C5-7B70-E38D-5527-0150EF6937D7}"/>
                </a:ext>
              </a:extLst>
            </p:cNvPr>
            <p:cNvGrpSpPr/>
            <p:nvPr/>
          </p:nvGrpSpPr>
          <p:grpSpPr>
            <a:xfrm>
              <a:off x="221287" y="1029182"/>
              <a:ext cx="4562319" cy="3303053"/>
              <a:chOff x="221287" y="1160656"/>
              <a:chExt cx="4562319" cy="3303053"/>
            </a:xfrm>
          </p:grpSpPr>
          <p:cxnSp>
            <p:nvCxnSpPr>
              <p:cNvPr id="33" name="Google Shape;179;p22">
                <a:extLst>
                  <a:ext uri="{FF2B5EF4-FFF2-40B4-BE49-F238E27FC236}">
                    <a16:creationId xmlns:a16="http://schemas.microsoft.com/office/drawing/2014/main" id="{70898471-2B65-E890-B868-79BB9C8F049F}"/>
                  </a:ext>
                </a:extLst>
              </p:cNvPr>
              <p:cNvCxnSpPr>
                <a:cxnSpLocks/>
              </p:cNvCxnSpPr>
              <p:nvPr/>
            </p:nvCxnSpPr>
            <p:spPr>
              <a:xfrm>
                <a:off x="595281" y="3106199"/>
                <a:ext cx="3693384" cy="0"/>
              </a:xfrm>
              <a:prstGeom prst="straightConnector1">
                <a:avLst/>
              </a:prstGeom>
              <a:noFill/>
              <a:ln w="57150" cap="flat" cmpd="sng">
                <a:solidFill>
                  <a:schemeClr val="bg2"/>
                </a:solidFill>
                <a:prstDash val="solid"/>
                <a:round/>
                <a:headEnd type="none" w="med" len="med"/>
                <a:tailEnd type="none" w="med" len="med"/>
              </a:ln>
            </p:spPr>
          </p:cxnSp>
          <p:sp>
            <p:nvSpPr>
              <p:cNvPr id="34" name="Google Shape;173;p22">
                <a:extLst>
                  <a:ext uri="{FF2B5EF4-FFF2-40B4-BE49-F238E27FC236}">
                    <a16:creationId xmlns:a16="http://schemas.microsoft.com/office/drawing/2014/main" id="{81EB31BD-DF7A-FFC1-695D-EFB49B882018}"/>
                  </a:ext>
                </a:extLst>
              </p:cNvPr>
              <p:cNvSpPr txBox="1"/>
              <p:nvPr/>
            </p:nvSpPr>
            <p:spPr>
              <a:xfrm>
                <a:off x="556167" y="3142997"/>
                <a:ext cx="223354"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400" b="1" dirty="0">
                    <a:solidFill>
                      <a:srgbClr val="000000"/>
                    </a:solidFill>
                    <a:latin typeface="Arial" panose="020B0604020202020204"/>
                    <a:ea typeface="Calibri"/>
                    <a:cs typeface="Calibri"/>
                    <a:sym typeface="Calibri"/>
                  </a:rPr>
                  <a:t>0</a:t>
                </a:r>
                <a:endParaRPr sz="1400" b="1" dirty="0">
                  <a:solidFill>
                    <a:srgbClr val="000000"/>
                  </a:solidFill>
                  <a:latin typeface="Arial" panose="020B0604020202020204"/>
                  <a:ea typeface="Calibri"/>
                  <a:cs typeface="Calibri"/>
                  <a:sym typeface="Calibri"/>
                </a:endParaRPr>
              </a:p>
            </p:txBody>
          </p:sp>
          <p:sp>
            <p:nvSpPr>
              <p:cNvPr id="35" name="Oval 34">
                <a:extLst>
                  <a:ext uri="{FF2B5EF4-FFF2-40B4-BE49-F238E27FC236}">
                    <a16:creationId xmlns:a16="http://schemas.microsoft.com/office/drawing/2014/main" id="{E5D64925-5CF3-9A57-8B62-3D3E0848E828}"/>
                  </a:ext>
                </a:extLst>
              </p:cNvPr>
              <p:cNvSpPr/>
              <p:nvPr/>
            </p:nvSpPr>
            <p:spPr>
              <a:xfrm>
                <a:off x="554425" y="3040537"/>
                <a:ext cx="117623" cy="117623"/>
              </a:xfrm>
              <a:prstGeom prst="ellipse">
                <a:avLst/>
              </a:prstGeom>
              <a:solidFill>
                <a:srgbClr val="FFFFFF"/>
              </a:solidFill>
              <a:ln w="28575">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36" name="Google Shape;173;p22">
                <a:extLst>
                  <a:ext uri="{FF2B5EF4-FFF2-40B4-BE49-F238E27FC236}">
                    <a16:creationId xmlns:a16="http://schemas.microsoft.com/office/drawing/2014/main" id="{8DF422CB-6070-7D22-9361-430F5D356B4B}"/>
                  </a:ext>
                </a:extLst>
              </p:cNvPr>
              <p:cNvSpPr txBox="1"/>
              <p:nvPr/>
            </p:nvSpPr>
            <p:spPr>
              <a:xfrm>
                <a:off x="2291153" y="3318613"/>
                <a:ext cx="590649" cy="21519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200" b="1" dirty="0">
                    <a:solidFill>
                      <a:srgbClr val="000000"/>
                    </a:solidFill>
                    <a:latin typeface="Arial" panose="020B0604020202020204"/>
                    <a:ea typeface="Calibri"/>
                    <a:cs typeface="Calibri"/>
                    <a:sym typeface="Calibri"/>
                  </a:rPr>
                  <a:t>Months</a:t>
                </a:r>
                <a:endParaRPr sz="1200" b="1" dirty="0">
                  <a:solidFill>
                    <a:srgbClr val="000000"/>
                  </a:solidFill>
                  <a:latin typeface="Arial" panose="020B0604020202020204"/>
                  <a:ea typeface="Calibri"/>
                  <a:cs typeface="Calibri"/>
                  <a:sym typeface="Calibri"/>
                </a:endParaRPr>
              </a:p>
            </p:txBody>
          </p:sp>
          <p:sp>
            <p:nvSpPr>
              <p:cNvPr id="37" name="Oval 36">
                <a:extLst>
                  <a:ext uri="{FF2B5EF4-FFF2-40B4-BE49-F238E27FC236}">
                    <a16:creationId xmlns:a16="http://schemas.microsoft.com/office/drawing/2014/main" id="{FA8558E8-1859-C47E-B3F4-2C07251DBD9E}"/>
                  </a:ext>
                </a:extLst>
              </p:cNvPr>
              <p:cNvSpPr/>
              <p:nvPr/>
            </p:nvSpPr>
            <p:spPr>
              <a:xfrm>
                <a:off x="4217246" y="3043725"/>
                <a:ext cx="117623" cy="117623"/>
              </a:xfrm>
              <a:prstGeom prst="ellipse">
                <a:avLst/>
              </a:prstGeom>
              <a:solidFill>
                <a:srgbClr val="FFFFFF"/>
              </a:solidFill>
              <a:ln w="28575">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40" name="Oval 39">
                <a:extLst>
                  <a:ext uri="{FF2B5EF4-FFF2-40B4-BE49-F238E27FC236}">
                    <a16:creationId xmlns:a16="http://schemas.microsoft.com/office/drawing/2014/main" id="{1A3C7E89-0E59-75F1-B9EE-7DAB8AF9ED3D}"/>
                  </a:ext>
                </a:extLst>
              </p:cNvPr>
              <p:cNvSpPr/>
              <p:nvPr/>
            </p:nvSpPr>
            <p:spPr>
              <a:xfrm>
                <a:off x="2383161" y="3040537"/>
                <a:ext cx="117623" cy="117623"/>
              </a:xfrm>
              <a:prstGeom prst="ellipse">
                <a:avLst/>
              </a:prstGeom>
              <a:solidFill>
                <a:srgbClr val="FFFFFF"/>
              </a:solidFill>
              <a:ln w="28575">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41" name="Oval 40">
                <a:extLst>
                  <a:ext uri="{FF2B5EF4-FFF2-40B4-BE49-F238E27FC236}">
                    <a16:creationId xmlns:a16="http://schemas.microsoft.com/office/drawing/2014/main" id="{26A1C8FF-69FF-95DA-7AF8-AAFA13389456}"/>
                  </a:ext>
                </a:extLst>
              </p:cNvPr>
              <p:cNvSpPr/>
              <p:nvPr/>
            </p:nvSpPr>
            <p:spPr>
              <a:xfrm>
                <a:off x="1468793" y="3040537"/>
                <a:ext cx="117623" cy="117623"/>
              </a:xfrm>
              <a:prstGeom prst="ellipse">
                <a:avLst/>
              </a:prstGeom>
              <a:solidFill>
                <a:srgbClr val="FFFFFF"/>
              </a:solidFill>
              <a:ln w="28575">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42" name="Google Shape;173;p22">
                <a:extLst>
                  <a:ext uri="{FF2B5EF4-FFF2-40B4-BE49-F238E27FC236}">
                    <a16:creationId xmlns:a16="http://schemas.microsoft.com/office/drawing/2014/main" id="{BFB82D1C-7A1E-AC15-5BBC-30BBC07652F6}"/>
                  </a:ext>
                </a:extLst>
              </p:cNvPr>
              <p:cNvSpPr txBox="1"/>
              <p:nvPr/>
            </p:nvSpPr>
            <p:spPr>
              <a:xfrm>
                <a:off x="1448068" y="3142997"/>
                <a:ext cx="312767"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400" b="1" dirty="0">
                    <a:solidFill>
                      <a:srgbClr val="000000"/>
                    </a:solidFill>
                    <a:latin typeface="Arial" panose="020B0604020202020204"/>
                    <a:ea typeface="Calibri"/>
                    <a:cs typeface="Calibri"/>
                    <a:sym typeface="Calibri"/>
                  </a:rPr>
                  <a:t>12</a:t>
                </a:r>
                <a:endParaRPr sz="1400" b="1" dirty="0">
                  <a:solidFill>
                    <a:srgbClr val="000000"/>
                  </a:solidFill>
                  <a:latin typeface="Arial" panose="020B0604020202020204"/>
                  <a:ea typeface="Calibri"/>
                  <a:cs typeface="Calibri"/>
                  <a:sym typeface="Calibri"/>
                </a:endParaRPr>
              </a:p>
            </p:txBody>
          </p:sp>
          <p:sp>
            <p:nvSpPr>
              <p:cNvPr id="43" name="Google Shape;173;p22">
                <a:extLst>
                  <a:ext uri="{FF2B5EF4-FFF2-40B4-BE49-F238E27FC236}">
                    <a16:creationId xmlns:a16="http://schemas.microsoft.com/office/drawing/2014/main" id="{15F6BE13-A6DA-1C38-0ED5-9A0A13D2EE35}"/>
                  </a:ext>
                </a:extLst>
              </p:cNvPr>
              <p:cNvSpPr txBox="1"/>
              <p:nvPr/>
            </p:nvSpPr>
            <p:spPr>
              <a:xfrm>
                <a:off x="2367382" y="3142997"/>
                <a:ext cx="312767"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400" b="1" dirty="0">
                    <a:solidFill>
                      <a:srgbClr val="000000"/>
                    </a:solidFill>
                    <a:latin typeface="Arial" panose="020B0604020202020204"/>
                    <a:ea typeface="Calibri"/>
                    <a:cs typeface="Calibri"/>
                    <a:sym typeface="Calibri"/>
                  </a:rPr>
                  <a:t>24</a:t>
                </a:r>
                <a:endParaRPr sz="1400" b="1" dirty="0">
                  <a:solidFill>
                    <a:srgbClr val="000000"/>
                  </a:solidFill>
                  <a:latin typeface="Arial" panose="020B0604020202020204"/>
                  <a:ea typeface="Calibri"/>
                  <a:cs typeface="Calibri"/>
                  <a:sym typeface="Calibri"/>
                </a:endParaRPr>
              </a:p>
            </p:txBody>
          </p:sp>
          <p:sp>
            <p:nvSpPr>
              <p:cNvPr id="44" name="Oval 43">
                <a:extLst>
                  <a:ext uri="{FF2B5EF4-FFF2-40B4-BE49-F238E27FC236}">
                    <a16:creationId xmlns:a16="http://schemas.microsoft.com/office/drawing/2014/main" id="{32D05CE7-4F42-2C4B-258E-650509A7AFBF}"/>
                  </a:ext>
                </a:extLst>
              </p:cNvPr>
              <p:cNvSpPr/>
              <p:nvPr/>
            </p:nvSpPr>
            <p:spPr>
              <a:xfrm>
                <a:off x="3297529" y="3036309"/>
                <a:ext cx="117623" cy="117623"/>
              </a:xfrm>
              <a:prstGeom prst="ellipse">
                <a:avLst/>
              </a:prstGeom>
              <a:solidFill>
                <a:srgbClr val="FFFFFF"/>
              </a:solidFill>
              <a:ln w="28575">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45" name="Google Shape;173;p22">
                <a:extLst>
                  <a:ext uri="{FF2B5EF4-FFF2-40B4-BE49-F238E27FC236}">
                    <a16:creationId xmlns:a16="http://schemas.microsoft.com/office/drawing/2014/main" id="{E5917385-D0A5-2C2C-C512-8C01EB0B521C}"/>
                  </a:ext>
                </a:extLst>
              </p:cNvPr>
              <p:cNvSpPr txBox="1"/>
              <p:nvPr/>
            </p:nvSpPr>
            <p:spPr>
              <a:xfrm>
                <a:off x="3276043" y="3142997"/>
                <a:ext cx="312767"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400" b="1" dirty="0">
                    <a:solidFill>
                      <a:srgbClr val="000000"/>
                    </a:solidFill>
                    <a:latin typeface="Arial" panose="020B0604020202020204"/>
                    <a:ea typeface="Calibri"/>
                    <a:cs typeface="Calibri"/>
                    <a:sym typeface="Calibri"/>
                  </a:rPr>
                  <a:t>36</a:t>
                </a:r>
                <a:endParaRPr sz="1400" b="1" dirty="0">
                  <a:solidFill>
                    <a:srgbClr val="000000"/>
                  </a:solidFill>
                  <a:latin typeface="Arial" panose="020B0604020202020204"/>
                  <a:ea typeface="Calibri"/>
                  <a:cs typeface="Calibri"/>
                  <a:sym typeface="Calibri"/>
                </a:endParaRPr>
              </a:p>
            </p:txBody>
          </p:sp>
          <p:sp>
            <p:nvSpPr>
              <p:cNvPr id="52" name="Google Shape;173;p22">
                <a:extLst>
                  <a:ext uri="{FF2B5EF4-FFF2-40B4-BE49-F238E27FC236}">
                    <a16:creationId xmlns:a16="http://schemas.microsoft.com/office/drawing/2014/main" id="{07EF275F-51B7-6F4A-0676-CACBF054EC39}"/>
                  </a:ext>
                </a:extLst>
              </p:cNvPr>
              <p:cNvSpPr txBox="1"/>
              <p:nvPr/>
            </p:nvSpPr>
            <p:spPr>
              <a:xfrm>
                <a:off x="4196286" y="3142997"/>
                <a:ext cx="312767"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400" b="1" dirty="0">
                    <a:solidFill>
                      <a:srgbClr val="000000"/>
                    </a:solidFill>
                    <a:latin typeface="Arial" panose="020B0604020202020204"/>
                    <a:ea typeface="Calibri"/>
                    <a:cs typeface="Calibri"/>
                    <a:sym typeface="Calibri"/>
                  </a:rPr>
                  <a:t>48</a:t>
                </a:r>
                <a:endParaRPr sz="1400" b="1" dirty="0">
                  <a:solidFill>
                    <a:srgbClr val="000000"/>
                  </a:solidFill>
                  <a:latin typeface="Arial" panose="020B0604020202020204"/>
                  <a:ea typeface="Calibri"/>
                  <a:cs typeface="Calibri"/>
                  <a:sym typeface="Calibri"/>
                </a:endParaRPr>
              </a:p>
            </p:txBody>
          </p:sp>
          <p:cxnSp>
            <p:nvCxnSpPr>
              <p:cNvPr id="54" name="Straight Connector 53">
                <a:extLst>
                  <a:ext uri="{FF2B5EF4-FFF2-40B4-BE49-F238E27FC236}">
                    <a16:creationId xmlns:a16="http://schemas.microsoft.com/office/drawing/2014/main" id="{F657D015-8667-6031-3256-9DE0987CBABD}"/>
                  </a:ext>
                </a:extLst>
              </p:cNvPr>
              <p:cNvCxnSpPr>
                <a:cxnSpLocks/>
              </p:cNvCxnSpPr>
              <p:nvPr/>
            </p:nvCxnSpPr>
            <p:spPr>
              <a:xfrm flipH="1" flipV="1">
                <a:off x="613237" y="2689394"/>
                <a:ext cx="2" cy="342684"/>
              </a:xfrm>
              <a:prstGeom prst="line">
                <a:avLst/>
              </a:prstGeom>
              <a:ln w="28575">
                <a:solidFill>
                  <a:srgbClr val="7D0096"/>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87AE12D-573D-0F80-83A3-915CD7232CBE}"/>
                  </a:ext>
                </a:extLst>
              </p:cNvPr>
              <p:cNvCxnSpPr>
                <a:cxnSpLocks/>
              </p:cNvCxnSpPr>
              <p:nvPr/>
            </p:nvCxnSpPr>
            <p:spPr>
              <a:xfrm flipV="1">
                <a:off x="1527604" y="2847364"/>
                <a:ext cx="0" cy="193282"/>
              </a:xfrm>
              <a:prstGeom prst="line">
                <a:avLst/>
              </a:prstGeom>
              <a:ln w="28575">
                <a:solidFill>
                  <a:srgbClr val="7D0096"/>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647DCFD-C1C0-EFBA-4921-B6C599CC1CAB}"/>
                  </a:ext>
                </a:extLst>
              </p:cNvPr>
              <p:cNvCxnSpPr>
                <a:cxnSpLocks/>
              </p:cNvCxnSpPr>
              <p:nvPr/>
            </p:nvCxnSpPr>
            <p:spPr>
              <a:xfrm flipV="1">
                <a:off x="4271543" y="2638039"/>
                <a:ext cx="4514" cy="394039"/>
              </a:xfrm>
              <a:prstGeom prst="line">
                <a:avLst/>
              </a:prstGeom>
              <a:ln w="28575">
                <a:solidFill>
                  <a:srgbClr val="7D0096"/>
                </a:solidFill>
              </a:ln>
            </p:spPr>
            <p:style>
              <a:lnRef idx="1">
                <a:schemeClr val="accent1"/>
              </a:lnRef>
              <a:fillRef idx="0">
                <a:schemeClr val="accent1"/>
              </a:fillRef>
              <a:effectRef idx="0">
                <a:schemeClr val="accent1"/>
              </a:effectRef>
              <a:fontRef idx="minor">
                <a:schemeClr val="tx1"/>
              </a:fontRef>
            </p:style>
          </p:cxnSp>
          <p:sp>
            <p:nvSpPr>
              <p:cNvPr id="58" name="Google Shape;173;p22">
                <a:extLst>
                  <a:ext uri="{FF2B5EF4-FFF2-40B4-BE49-F238E27FC236}">
                    <a16:creationId xmlns:a16="http://schemas.microsoft.com/office/drawing/2014/main" id="{82A5F5C9-C048-0A34-0596-C841599BC4E0}"/>
                  </a:ext>
                </a:extLst>
              </p:cNvPr>
              <p:cNvSpPr txBox="1"/>
              <p:nvPr/>
            </p:nvSpPr>
            <p:spPr>
              <a:xfrm>
                <a:off x="221287" y="1322726"/>
                <a:ext cx="760202"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2000" b="1" dirty="0">
                    <a:solidFill>
                      <a:srgbClr val="7D0096"/>
                    </a:solidFill>
                    <a:latin typeface="Arial" panose="020B0604020202020204"/>
                    <a:ea typeface="Calibri"/>
                    <a:cs typeface="Calibri"/>
                    <a:sym typeface="Calibri"/>
                  </a:rPr>
                  <a:t>Baseline</a:t>
                </a:r>
                <a:endParaRPr sz="2000" b="1" dirty="0">
                  <a:solidFill>
                    <a:srgbClr val="7D0096"/>
                  </a:solidFill>
                  <a:latin typeface="Arial" panose="020B0604020202020204"/>
                  <a:ea typeface="Calibri"/>
                  <a:cs typeface="Calibri"/>
                  <a:sym typeface="Calibri"/>
                </a:endParaRPr>
              </a:p>
            </p:txBody>
          </p:sp>
          <p:sp>
            <p:nvSpPr>
              <p:cNvPr id="59" name="Google Shape;173;p22">
                <a:extLst>
                  <a:ext uri="{FF2B5EF4-FFF2-40B4-BE49-F238E27FC236}">
                    <a16:creationId xmlns:a16="http://schemas.microsoft.com/office/drawing/2014/main" id="{51CF99D7-EB2A-61DA-9EB6-2C0E4492AEF9}"/>
                  </a:ext>
                </a:extLst>
              </p:cNvPr>
              <p:cNvSpPr txBox="1"/>
              <p:nvPr/>
            </p:nvSpPr>
            <p:spPr>
              <a:xfrm>
                <a:off x="222850" y="1527786"/>
                <a:ext cx="1424122" cy="1292756"/>
              </a:xfrm>
              <a:prstGeom prst="rect">
                <a:avLst/>
              </a:prstGeom>
              <a:noFill/>
              <a:ln>
                <a:noFill/>
              </a:ln>
            </p:spPr>
            <p:txBody>
              <a:bodyPr spcFirstLastPara="1" wrap="square" lIns="82283" tIns="41130" rIns="82283" bIns="41130" anchor="t" anchorCtr="0">
                <a:noAutofit/>
              </a:bodyPr>
              <a:lstStyle/>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medical history</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bleeding events</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treatment plan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PRO completion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Inhibitor testing</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Genetic testing</a:t>
                </a:r>
                <a:endParaRPr dirty="0">
                  <a:solidFill>
                    <a:srgbClr val="000000"/>
                  </a:solidFill>
                  <a:latin typeface="Arial" panose="020B0604020202020204"/>
                  <a:ea typeface="Calibri"/>
                  <a:cs typeface="Calibri"/>
                  <a:sym typeface="Calibri"/>
                </a:endParaRPr>
              </a:p>
            </p:txBody>
          </p:sp>
          <p:sp>
            <p:nvSpPr>
              <p:cNvPr id="61" name="Google Shape;173;p22">
                <a:extLst>
                  <a:ext uri="{FF2B5EF4-FFF2-40B4-BE49-F238E27FC236}">
                    <a16:creationId xmlns:a16="http://schemas.microsoft.com/office/drawing/2014/main" id="{E512608C-FAD5-4241-4B59-2ABA29ADD8A9}"/>
                  </a:ext>
                </a:extLst>
              </p:cNvPr>
              <p:cNvSpPr txBox="1"/>
              <p:nvPr/>
            </p:nvSpPr>
            <p:spPr>
              <a:xfrm>
                <a:off x="632497" y="3527894"/>
                <a:ext cx="760202"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2000" b="1" dirty="0">
                    <a:latin typeface="Arial" panose="020B0604020202020204"/>
                    <a:ea typeface="Calibri"/>
                    <a:cs typeface="Calibri"/>
                    <a:sym typeface="Calibri"/>
                  </a:rPr>
                  <a:t>Quarterly</a:t>
                </a:r>
                <a:endParaRPr sz="2000" b="1" dirty="0">
                  <a:latin typeface="Arial" panose="020B0604020202020204"/>
                  <a:ea typeface="Calibri"/>
                  <a:cs typeface="Calibri"/>
                  <a:sym typeface="Calibri"/>
                </a:endParaRPr>
              </a:p>
            </p:txBody>
          </p:sp>
          <p:sp>
            <p:nvSpPr>
              <p:cNvPr id="62" name="Google Shape;173;p22">
                <a:extLst>
                  <a:ext uri="{FF2B5EF4-FFF2-40B4-BE49-F238E27FC236}">
                    <a16:creationId xmlns:a16="http://schemas.microsoft.com/office/drawing/2014/main" id="{E5DEA953-CC40-9BC9-05CD-94E6198A80F9}"/>
                  </a:ext>
                </a:extLst>
              </p:cNvPr>
              <p:cNvSpPr txBox="1"/>
              <p:nvPr/>
            </p:nvSpPr>
            <p:spPr>
              <a:xfrm>
                <a:off x="1468795" y="1715590"/>
                <a:ext cx="760202"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2000" b="1" dirty="0">
                    <a:solidFill>
                      <a:srgbClr val="7D0096"/>
                    </a:solidFill>
                    <a:latin typeface="Arial" panose="020B0604020202020204"/>
                    <a:cs typeface="Calibri"/>
                    <a:sym typeface="Calibri"/>
                  </a:rPr>
                  <a:t>Annually</a:t>
                </a:r>
                <a:endParaRPr sz="2000" b="1" dirty="0">
                  <a:solidFill>
                    <a:srgbClr val="7D0096"/>
                  </a:solidFill>
                  <a:latin typeface="Arial" panose="020B0604020202020204"/>
                  <a:cs typeface="Calibri"/>
                  <a:sym typeface="Calibri"/>
                </a:endParaRPr>
              </a:p>
            </p:txBody>
          </p:sp>
          <p:sp>
            <p:nvSpPr>
              <p:cNvPr id="458" name="Google Shape;173;p22">
                <a:extLst>
                  <a:ext uri="{FF2B5EF4-FFF2-40B4-BE49-F238E27FC236}">
                    <a16:creationId xmlns:a16="http://schemas.microsoft.com/office/drawing/2014/main" id="{506687B7-E4C5-55DC-7F91-15E61DEB12CD}"/>
                  </a:ext>
                </a:extLst>
              </p:cNvPr>
              <p:cNvSpPr txBox="1"/>
              <p:nvPr/>
            </p:nvSpPr>
            <p:spPr>
              <a:xfrm>
                <a:off x="3371694" y="1160656"/>
                <a:ext cx="1052787" cy="25648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2000" b="1" dirty="0">
                    <a:solidFill>
                      <a:srgbClr val="7D0096"/>
                    </a:solidFill>
                    <a:latin typeface="Arial" panose="020B0604020202020204"/>
                    <a:cs typeface="Calibri"/>
                    <a:sym typeface="Calibri"/>
                  </a:rPr>
                  <a:t>Study</a:t>
                </a:r>
                <a:r>
                  <a:rPr lang="en-GB" sz="2000" b="1" dirty="0">
                    <a:solidFill>
                      <a:srgbClr val="7D0096"/>
                    </a:solidFill>
                    <a:latin typeface="Arial" panose="020B0604020202020204"/>
                    <a:ea typeface="Calibri"/>
                    <a:cs typeface="Calibri"/>
                    <a:sym typeface="Calibri"/>
                  </a:rPr>
                  <a:t> </a:t>
                </a:r>
                <a:r>
                  <a:rPr lang="en-GB" sz="2000" b="1" dirty="0">
                    <a:solidFill>
                      <a:srgbClr val="7D0096"/>
                    </a:solidFill>
                    <a:latin typeface="Arial" panose="020B0604020202020204"/>
                    <a:cs typeface="Calibri"/>
                    <a:sym typeface="Calibri"/>
                  </a:rPr>
                  <a:t>exit</a:t>
                </a:r>
                <a:endParaRPr sz="2000" b="1" dirty="0">
                  <a:solidFill>
                    <a:srgbClr val="7D0096"/>
                  </a:solidFill>
                  <a:latin typeface="Arial" panose="020B0604020202020204"/>
                  <a:cs typeface="Calibri"/>
                  <a:sym typeface="Calibri"/>
                </a:endParaRPr>
              </a:p>
            </p:txBody>
          </p:sp>
          <p:sp>
            <p:nvSpPr>
              <p:cNvPr id="463" name="Google Shape;173;p22">
                <a:extLst>
                  <a:ext uri="{FF2B5EF4-FFF2-40B4-BE49-F238E27FC236}">
                    <a16:creationId xmlns:a16="http://schemas.microsoft.com/office/drawing/2014/main" id="{8BE72947-B472-AB93-97FB-54AF2640B2A8}"/>
                  </a:ext>
                </a:extLst>
              </p:cNvPr>
              <p:cNvSpPr txBox="1"/>
              <p:nvPr/>
            </p:nvSpPr>
            <p:spPr>
              <a:xfrm>
                <a:off x="1450802" y="1915431"/>
                <a:ext cx="1288308" cy="1029565"/>
              </a:xfrm>
              <a:prstGeom prst="rect">
                <a:avLst/>
              </a:prstGeom>
              <a:noFill/>
              <a:ln>
                <a:noFill/>
              </a:ln>
            </p:spPr>
            <p:txBody>
              <a:bodyPr spcFirstLastPara="1" wrap="square" lIns="82283" tIns="41130" rIns="82283" bIns="41130" anchor="t" anchorCtr="0">
                <a:noAutofit/>
              </a:bodyPr>
              <a:lstStyle/>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AE evaluation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bleeding events</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treatment plan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PRO completion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Inhibitor testing</a:t>
                </a:r>
                <a:endParaRPr dirty="0">
                  <a:solidFill>
                    <a:srgbClr val="000000"/>
                  </a:solidFill>
                  <a:latin typeface="Arial" panose="020B0604020202020204"/>
                  <a:ea typeface="Calibri"/>
                  <a:cs typeface="Calibri"/>
                  <a:sym typeface="Calibri"/>
                </a:endParaRPr>
              </a:p>
            </p:txBody>
          </p:sp>
          <p:sp>
            <p:nvSpPr>
              <p:cNvPr id="464" name="Google Shape;173;p22">
                <a:extLst>
                  <a:ext uri="{FF2B5EF4-FFF2-40B4-BE49-F238E27FC236}">
                    <a16:creationId xmlns:a16="http://schemas.microsoft.com/office/drawing/2014/main" id="{F5B488D7-F981-05A7-77B7-119DA8CBE59A}"/>
                  </a:ext>
                </a:extLst>
              </p:cNvPr>
              <p:cNvSpPr txBox="1"/>
              <p:nvPr/>
            </p:nvSpPr>
            <p:spPr>
              <a:xfrm>
                <a:off x="3365223" y="1356387"/>
                <a:ext cx="1418383" cy="1395492"/>
              </a:xfrm>
              <a:prstGeom prst="rect">
                <a:avLst/>
              </a:prstGeom>
              <a:noFill/>
              <a:ln>
                <a:noFill/>
              </a:ln>
            </p:spPr>
            <p:txBody>
              <a:bodyPr spcFirstLastPara="1" wrap="square" lIns="82283" tIns="41130" rIns="82283" bIns="41130" anchor="t" anchorCtr="0">
                <a:noAutofit/>
              </a:bodyPr>
              <a:lstStyle/>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AE evaluation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bleeding events</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treatment plan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PRO completion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Inhibitor testing</a:t>
                </a:r>
              </a:p>
              <a:p>
                <a:pPr defTabSz="822960" fontAlgn="base">
                  <a:buClr>
                    <a:srgbClr val="C9282D"/>
                  </a:buClr>
                  <a:buSzPts val="1200"/>
                </a:pPr>
                <a:r>
                  <a:rPr lang="en-GB" b="1" dirty="0">
                    <a:solidFill>
                      <a:srgbClr val="000000"/>
                    </a:solidFill>
                    <a:latin typeface="Arial" panose="020B0604020202020204"/>
                    <a:ea typeface="Calibri"/>
                    <a:cs typeface="Calibri"/>
                    <a:sym typeface="Calibri"/>
                  </a:rPr>
                  <a:t>Participants transition to ATHN Transcends</a:t>
                </a:r>
              </a:p>
              <a:p>
                <a:pPr defTabSz="822960" fontAlgn="base">
                  <a:buClr>
                    <a:srgbClr val="C9282D"/>
                  </a:buClr>
                  <a:buSzPts val="1200"/>
                </a:pPr>
                <a:endParaRPr dirty="0">
                  <a:solidFill>
                    <a:srgbClr val="000000"/>
                  </a:solidFill>
                  <a:latin typeface="Arial" panose="020B0604020202020204"/>
                  <a:ea typeface="Calibri"/>
                  <a:cs typeface="Calibri"/>
                  <a:sym typeface="Calibri"/>
                </a:endParaRPr>
              </a:p>
            </p:txBody>
          </p:sp>
          <p:sp>
            <p:nvSpPr>
              <p:cNvPr id="465" name="Google Shape;173;p22">
                <a:extLst>
                  <a:ext uri="{FF2B5EF4-FFF2-40B4-BE49-F238E27FC236}">
                    <a16:creationId xmlns:a16="http://schemas.microsoft.com/office/drawing/2014/main" id="{8CD1B67D-E1FA-37BB-681D-716D0422B61B}"/>
                  </a:ext>
                </a:extLst>
              </p:cNvPr>
              <p:cNvSpPr txBox="1"/>
              <p:nvPr/>
            </p:nvSpPr>
            <p:spPr>
              <a:xfrm>
                <a:off x="628165" y="3739887"/>
                <a:ext cx="1271354" cy="723822"/>
              </a:xfrm>
              <a:prstGeom prst="rect">
                <a:avLst/>
              </a:prstGeom>
              <a:noFill/>
              <a:ln>
                <a:noFill/>
              </a:ln>
            </p:spPr>
            <p:txBody>
              <a:bodyPr spcFirstLastPara="1" wrap="square" lIns="82283" tIns="41130" rIns="82283" bIns="41130" anchor="t" anchorCtr="0">
                <a:noAutofit/>
              </a:bodyPr>
              <a:lstStyle/>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AE evaluation</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bleeding events</a:t>
                </a:r>
              </a:p>
              <a:p>
                <a:pPr marL="72000" indent="-72000" defTabSz="822960" fontAlgn="base">
                  <a:buClr>
                    <a:schemeClr val="accent5">
                      <a:lumMod val="50000"/>
                    </a:schemeClr>
                  </a:buClr>
                  <a:buSzPts val="1200"/>
                  <a:buFont typeface="Arial" panose="020B0604020202020204" pitchFamily="34" charset="0"/>
                  <a:buChar char="·"/>
                </a:pPr>
                <a:r>
                  <a:rPr lang="en-GB" dirty="0">
                    <a:solidFill>
                      <a:srgbClr val="000000"/>
                    </a:solidFill>
                    <a:latin typeface="Arial" panose="020B0604020202020204"/>
                    <a:ea typeface="Calibri"/>
                    <a:cs typeface="Calibri"/>
                    <a:sym typeface="Calibri"/>
                  </a:rPr>
                  <a:t>Review treatment plan</a:t>
                </a:r>
              </a:p>
            </p:txBody>
          </p:sp>
          <p:sp>
            <p:nvSpPr>
              <p:cNvPr id="466" name="Diamond 465">
                <a:extLst>
                  <a:ext uri="{FF2B5EF4-FFF2-40B4-BE49-F238E27FC236}">
                    <a16:creationId xmlns:a16="http://schemas.microsoft.com/office/drawing/2014/main" id="{4266C52E-8954-A77B-5F28-24B4D62F1521}"/>
                  </a:ext>
                </a:extLst>
              </p:cNvPr>
              <p:cNvSpPr/>
              <p:nvPr/>
            </p:nvSpPr>
            <p:spPr>
              <a:xfrm>
                <a:off x="790165" y="3043725"/>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cxnSp>
            <p:nvCxnSpPr>
              <p:cNvPr id="467" name="Straight Connector 466">
                <a:extLst>
                  <a:ext uri="{FF2B5EF4-FFF2-40B4-BE49-F238E27FC236}">
                    <a16:creationId xmlns:a16="http://schemas.microsoft.com/office/drawing/2014/main" id="{EFC26522-FA3A-AC52-0628-4C27D1065C79}"/>
                  </a:ext>
                </a:extLst>
              </p:cNvPr>
              <p:cNvCxnSpPr>
                <a:cxnSpLocks/>
                <a:endCxn id="466" idx="2"/>
              </p:cNvCxnSpPr>
              <p:nvPr/>
            </p:nvCxnSpPr>
            <p:spPr>
              <a:xfrm flipH="1" flipV="1">
                <a:off x="848976" y="3161348"/>
                <a:ext cx="1" cy="3867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8" name="Google Shape;173;p22">
                <a:extLst>
                  <a:ext uri="{FF2B5EF4-FFF2-40B4-BE49-F238E27FC236}">
                    <a16:creationId xmlns:a16="http://schemas.microsoft.com/office/drawing/2014/main" id="{E75897C9-7C00-DF0B-A761-DB78B97133CD}"/>
                  </a:ext>
                </a:extLst>
              </p:cNvPr>
              <p:cNvSpPr txBox="1"/>
              <p:nvPr/>
            </p:nvSpPr>
            <p:spPr>
              <a:xfrm>
                <a:off x="3194722" y="3304254"/>
                <a:ext cx="590649" cy="21519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200" b="1" dirty="0">
                    <a:solidFill>
                      <a:srgbClr val="000000"/>
                    </a:solidFill>
                    <a:latin typeface="Arial" panose="020B0604020202020204"/>
                    <a:ea typeface="Calibri"/>
                    <a:cs typeface="Calibri"/>
                    <a:sym typeface="Calibri"/>
                  </a:rPr>
                  <a:t>Months</a:t>
                </a:r>
                <a:endParaRPr sz="1200" b="1" dirty="0">
                  <a:solidFill>
                    <a:srgbClr val="000000"/>
                  </a:solidFill>
                  <a:latin typeface="Arial" panose="020B0604020202020204"/>
                  <a:ea typeface="Calibri"/>
                  <a:cs typeface="Calibri"/>
                  <a:sym typeface="Calibri"/>
                </a:endParaRPr>
              </a:p>
            </p:txBody>
          </p:sp>
          <p:sp>
            <p:nvSpPr>
              <p:cNvPr id="469" name="Google Shape;173;p22">
                <a:extLst>
                  <a:ext uri="{FF2B5EF4-FFF2-40B4-BE49-F238E27FC236}">
                    <a16:creationId xmlns:a16="http://schemas.microsoft.com/office/drawing/2014/main" id="{3A8B0940-C7FB-1511-256B-8AF4BAB859F0}"/>
                  </a:ext>
                </a:extLst>
              </p:cNvPr>
              <p:cNvSpPr txBox="1"/>
              <p:nvPr/>
            </p:nvSpPr>
            <p:spPr>
              <a:xfrm>
                <a:off x="4132604" y="3316783"/>
                <a:ext cx="590649" cy="21519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200" b="1" dirty="0">
                    <a:solidFill>
                      <a:srgbClr val="000000"/>
                    </a:solidFill>
                    <a:latin typeface="Arial" panose="020B0604020202020204"/>
                    <a:ea typeface="Calibri"/>
                    <a:cs typeface="Calibri"/>
                    <a:sym typeface="Calibri"/>
                  </a:rPr>
                  <a:t>Months</a:t>
                </a:r>
                <a:endParaRPr sz="1200" b="1" dirty="0">
                  <a:solidFill>
                    <a:srgbClr val="000000"/>
                  </a:solidFill>
                  <a:latin typeface="Arial" panose="020B0604020202020204"/>
                  <a:ea typeface="Calibri"/>
                  <a:cs typeface="Calibri"/>
                  <a:sym typeface="Calibri"/>
                </a:endParaRPr>
              </a:p>
            </p:txBody>
          </p:sp>
          <p:sp>
            <p:nvSpPr>
              <p:cNvPr id="470" name="Google Shape;173;p22">
                <a:extLst>
                  <a:ext uri="{FF2B5EF4-FFF2-40B4-BE49-F238E27FC236}">
                    <a16:creationId xmlns:a16="http://schemas.microsoft.com/office/drawing/2014/main" id="{019B512C-D263-AA54-C5D8-22BB6F281812}"/>
                  </a:ext>
                </a:extLst>
              </p:cNvPr>
              <p:cNvSpPr txBox="1"/>
              <p:nvPr/>
            </p:nvSpPr>
            <p:spPr>
              <a:xfrm>
                <a:off x="1371431" y="3304255"/>
                <a:ext cx="590649" cy="215197"/>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200" b="1" dirty="0">
                    <a:solidFill>
                      <a:srgbClr val="000000"/>
                    </a:solidFill>
                    <a:latin typeface="Arial" panose="020B0604020202020204"/>
                    <a:ea typeface="Calibri"/>
                    <a:cs typeface="Calibri"/>
                    <a:sym typeface="Calibri"/>
                  </a:rPr>
                  <a:t>Months</a:t>
                </a:r>
                <a:endParaRPr sz="1200" b="1" dirty="0">
                  <a:solidFill>
                    <a:srgbClr val="000000"/>
                  </a:solidFill>
                  <a:latin typeface="Arial" panose="020B0604020202020204"/>
                  <a:ea typeface="Calibri"/>
                  <a:cs typeface="Calibri"/>
                  <a:sym typeface="Calibri"/>
                </a:endParaRPr>
              </a:p>
            </p:txBody>
          </p:sp>
          <p:sp>
            <p:nvSpPr>
              <p:cNvPr id="471" name="Google Shape;173;p22">
                <a:extLst>
                  <a:ext uri="{FF2B5EF4-FFF2-40B4-BE49-F238E27FC236}">
                    <a16:creationId xmlns:a16="http://schemas.microsoft.com/office/drawing/2014/main" id="{4D7CACC5-094C-BA87-442B-0A8425AFB1B3}"/>
                  </a:ext>
                </a:extLst>
              </p:cNvPr>
              <p:cNvSpPr txBox="1"/>
              <p:nvPr/>
            </p:nvSpPr>
            <p:spPr>
              <a:xfrm>
                <a:off x="457583" y="3290441"/>
                <a:ext cx="590649" cy="286200"/>
              </a:xfrm>
              <a:prstGeom prst="rect">
                <a:avLst/>
              </a:prstGeom>
              <a:noFill/>
              <a:ln>
                <a:noFill/>
              </a:ln>
            </p:spPr>
            <p:txBody>
              <a:bodyPr spcFirstLastPara="1" wrap="square" lIns="82283" tIns="41130" rIns="82283" bIns="41130" anchor="t" anchorCtr="0">
                <a:noAutofit/>
              </a:bodyPr>
              <a:lstStyle/>
              <a:p>
                <a:pPr defTabSz="822960" fontAlgn="base">
                  <a:buClr>
                    <a:srgbClr val="000000"/>
                  </a:buClr>
                  <a:buSzPts val="1200"/>
                </a:pPr>
                <a:r>
                  <a:rPr lang="en-GB" sz="1200" b="1" dirty="0">
                    <a:solidFill>
                      <a:srgbClr val="000000"/>
                    </a:solidFill>
                    <a:latin typeface="Arial" panose="020B0604020202020204"/>
                    <a:ea typeface="Calibri"/>
                    <a:cs typeface="Calibri"/>
                    <a:sym typeface="Calibri"/>
                  </a:rPr>
                  <a:t>Months</a:t>
                </a:r>
                <a:endParaRPr sz="1200" b="1" dirty="0">
                  <a:solidFill>
                    <a:srgbClr val="000000"/>
                  </a:solidFill>
                  <a:latin typeface="Arial" panose="020B0604020202020204"/>
                  <a:ea typeface="Calibri"/>
                  <a:cs typeface="Calibri"/>
                  <a:sym typeface="Calibri"/>
                </a:endParaRPr>
              </a:p>
            </p:txBody>
          </p:sp>
        </p:grpSp>
        <p:sp>
          <p:nvSpPr>
            <p:cNvPr id="20" name="Google Shape;173;p22">
              <a:extLst>
                <a:ext uri="{FF2B5EF4-FFF2-40B4-BE49-F238E27FC236}">
                  <a16:creationId xmlns:a16="http://schemas.microsoft.com/office/drawing/2014/main" id="{07518B51-0624-4DB4-4BAE-706707226B84}"/>
                </a:ext>
              </a:extLst>
            </p:cNvPr>
            <p:cNvSpPr txBox="1"/>
            <p:nvPr/>
          </p:nvSpPr>
          <p:spPr>
            <a:xfrm>
              <a:off x="2233599" y="3808033"/>
              <a:ext cx="2472322" cy="174259"/>
            </a:xfrm>
            <a:prstGeom prst="rect">
              <a:avLst/>
            </a:prstGeom>
            <a:noFill/>
            <a:ln>
              <a:noFill/>
            </a:ln>
          </p:spPr>
          <p:txBody>
            <a:bodyPr spcFirstLastPara="1" wrap="square" lIns="82283" tIns="41130" rIns="82283" bIns="41130" anchor="t" anchorCtr="0">
              <a:noAutofit/>
            </a:bodyPr>
            <a:lstStyle/>
            <a:p>
              <a:pPr defTabSz="822960" fontAlgn="base">
                <a:buClr>
                  <a:srgbClr val="F04E2B"/>
                </a:buClr>
                <a:buSzPts val="1200"/>
              </a:pPr>
              <a:r>
                <a:rPr lang="en-GB" sz="1600" dirty="0">
                  <a:solidFill>
                    <a:srgbClr val="000000"/>
                  </a:solidFill>
                  <a:latin typeface="Arial" panose="020B0604020202020204"/>
                  <a:ea typeface="Calibri"/>
                  <a:cs typeface="Calibri"/>
                  <a:sym typeface="Calibri"/>
                </a:rPr>
                <a:t>Ad hoc visit as needed for clinical indication</a:t>
              </a:r>
            </a:p>
          </p:txBody>
        </p:sp>
        <p:sp>
          <p:nvSpPr>
            <p:cNvPr id="22" name="Diamond 21">
              <a:extLst>
                <a:ext uri="{FF2B5EF4-FFF2-40B4-BE49-F238E27FC236}">
                  <a16:creationId xmlns:a16="http://schemas.microsoft.com/office/drawing/2014/main" id="{15615841-8012-2F11-7485-94B3824027A6}"/>
                </a:ext>
              </a:extLst>
            </p:cNvPr>
            <p:cNvSpPr/>
            <p:nvPr/>
          </p:nvSpPr>
          <p:spPr>
            <a:xfrm>
              <a:off x="1021753" y="2913211"/>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3" name="Diamond 22">
              <a:extLst>
                <a:ext uri="{FF2B5EF4-FFF2-40B4-BE49-F238E27FC236}">
                  <a16:creationId xmlns:a16="http://schemas.microsoft.com/office/drawing/2014/main" id="{4E7EA19B-873E-7909-58FC-B4BA709A675F}"/>
                </a:ext>
              </a:extLst>
            </p:cNvPr>
            <p:cNvSpPr/>
            <p:nvPr/>
          </p:nvSpPr>
          <p:spPr>
            <a:xfrm>
              <a:off x="1241928" y="2913211"/>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4" name="Diamond 23">
              <a:extLst>
                <a:ext uri="{FF2B5EF4-FFF2-40B4-BE49-F238E27FC236}">
                  <a16:creationId xmlns:a16="http://schemas.microsoft.com/office/drawing/2014/main" id="{6C297240-A23F-DEF2-AAA1-4C591194612B}"/>
                </a:ext>
              </a:extLst>
            </p:cNvPr>
            <p:cNvSpPr/>
            <p:nvPr/>
          </p:nvSpPr>
          <p:spPr>
            <a:xfrm>
              <a:off x="1692308" y="2912676"/>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5" name="Diamond 24">
              <a:extLst>
                <a:ext uri="{FF2B5EF4-FFF2-40B4-BE49-F238E27FC236}">
                  <a16:creationId xmlns:a16="http://schemas.microsoft.com/office/drawing/2014/main" id="{16150D8A-9F0E-1CDF-F47D-F7C1D12CE1B4}"/>
                </a:ext>
              </a:extLst>
            </p:cNvPr>
            <p:cNvSpPr/>
            <p:nvPr/>
          </p:nvSpPr>
          <p:spPr>
            <a:xfrm>
              <a:off x="1920900" y="2912676"/>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6" name="Diamond 25">
              <a:extLst>
                <a:ext uri="{FF2B5EF4-FFF2-40B4-BE49-F238E27FC236}">
                  <a16:creationId xmlns:a16="http://schemas.microsoft.com/office/drawing/2014/main" id="{889B8012-9FBF-D500-5807-C22D7B79A84A}"/>
                </a:ext>
              </a:extLst>
            </p:cNvPr>
            <p:cNvSpPr/>
            <p:nvPr/>
          </p:nvSpPr>
          <p:spPr>
            <a:xfrm>
              <a:off x="2149492" y="2912676"/>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7" name="Diamond 26">
              <a:extLst>
                <a:ext uri="{FF2B5EF4-FFF2-40B4-BE49-F238E27FC236}">
                  <a16:creationId xmlns:a16="http://schemas.microsoft.com/office/drawing/2014/main" id="{D949A716-E306-A767-EE36-A6DBF47C6836}"/>
                </a:ext>
              </a:extLst>
            </p:cNvPr>
            <p:cNvSpPr/>
            <p:nvPr/>
          </p:nvSpPr>
          <p:spPr>
            <a:xfrm>
              <a:off x="2610349" y="2915913"/>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8" name="Diamond 27">
              <a:extLst>
                <a:ext uri="{FF2B5EF4-FFF2-40B4-BE49-F238E27FC236}">
                  <a16:creationId xmlns:a16="http://schemas.microsoft.com/office/drawing/2014/main" id="{9853F3DA-8644-ABD9-945B-D5F46A66CF4D}"/>
                </a:ext>
              </a:extLst>
            </p:cNvPr>
            <p:cNvSpPr/>
            <p:nvPr/>
          </p:nvSpPr>
          <p:spPr>
            <a:xfrm>
              <a:off x="2838941" y="2915913"/>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29" name="Diamond 28">
              <a:extLst>
                <a:ext uri="{FF2B5EF4-FFF2-40B4-BE49-F238E27FC236}">
                  <a16:creationId xmlns:a16="http://schemas.microsoft.com/office/drawing/2014/main" id="{456D32C4-A098-6318-B06D-DA4A36CDF434}"/>
                </a:ext>
              </a:extLst>
            </p:cNvPr>
            <p:cNvSpPr/>
            <p:nvPr/>
          </p:nvSpPr>
          <p:spPr>
            <a:xfrm>
              <a:off x="3067533" y="2915913"/>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30" name="Diamond 29">
              <a:extLst>
                <a:ext uri="{FF2B5EF4-FFF2-40B4-BE49-F238E27FC236}">
                  <a16:creationId xmlns:a16="http://schemas.microsoft.com/office/drawing/2014/main" id="{F368D7FB-B818-22E9-39A3-D01193030EAB}"/>
                </a:ext>
              </a:extLst>
            </p:cNvPr>
            <p:cNvSpPr/>
            <p:nvPr/>
          </p:nvSpPr>
          <p:spPr>
            <a:xfrm>
              <a:off x="3529154" y="2914004"/>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31" name="Diamond 30">
              <a:extLst>
                <a:ext uri="{FF2B5EF4-FFF2-40B4-BE49-F238E27FC236}">
                  <a16:creationId xmlns:a16="http://schemas.microsoft.com/office/drawing/2014/main" id="{E9A14129-BEB2-A033-4E4C-47233B13D4F5}"/>
                </a:ext>
              </a:extLst>
            </p:cNvPr>
            <p:cNvSpPr/>
            <p:nvPr/>
          </p:nvSpPr>
          <p:spPr>
            <a:xfrm>
              <a:off x="3757746" y="2914004"/>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sp>
          <p:nvSpPr>
            <p:cNvPr id="32" name="Diamond 31">
              <a:extLst>
                <a:ext uri="{FF2B5EF4-FFF2-40B4-BE49-F238E27FC236}">
                  <a16:creationId xmlns:a16="http://schemas.microsoft.com/office/drawing/2014/main" id="{64C7CFDE-D3A9-A203-B1C3-E80ACB5F8292}"/>
                </a:ext>
              </a:extLst>
            </p:cNvPr>
            <p:cNvSpPr/>
            <p:nvPr/>
          </p:nvSpPr>
          <p:spPr>
            <a:xfrm>
              <a:off x="3986338" y="2914004"/>
              <a:ext cx="117623" cy="117623"/>
            </a:xfrm>
            <a:prstGeom prst="diamond">
              <a:avLst/>
            </a:prstGeom>
            <a:solidFill>
              <a:srgbClr val="FFFFFF"/>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chemeClr val="bg1"/>
                </a:solidFill>
              </a:endParaRPr>
            </a:p>
          </p:txBody>
        </p:sp>
      </p:grpSp>
      <p:grpSp>
        <p:nvGrpSpPr>
          <p:cNvPr id="472" name="Group 471">
            <a:extLst>
              <a:ext uri="{FF2B5EF4-FFF2-40B4-BE49-F238E27FC236}">
                <a16:creationId xmlns:a16="http://schemas.microsoft.com/office/drawing/2014/main" id="{1797BBEC-E3B4-5E29-B013-6E2B436F883F}"/>
              </a:ext>
            </a:extLst>
          </p:cNvPr>
          <p:cNvGrpSpPr/>
          <p:nvPr/>
        </p:nvGrpSpPr>
        <p:grpSpPr>
          <a:xfrm>
            <a:off x="23556935" y="14989846"/>
            <a:ext cx="7101359" cy="6170378"/>
            <a:chOff x="3614360" y="1142438"/>
            <a:chExt cx="7237347" cy="5003816"/>
          </a:xfrm>
        </p:grpSpPr>
        <p:grpSp>
          <p:nvGrpSpPr>
            <p:cNvPr id="473" name="Group 472">
              <a:extLst>
                <a:ext uri="{FF2B5EF4-FFF2-40B4-BE49-F238E27FC236}">
                  <a16:creationId xmlns:a16="http://schemas.microsoft.com/office/drawing/2014/main" id="{851AC66E-030D-7181-6D2A-BD007BF724DA}"/>
                </a:ext>
              </a:extLst>
            </p:cNvPr>
            <p:cNvGrpSpPr/>
            <p:nvPr/>
          </p:nvGrpSpPr>
          <p:grpSpPr>
            <a:xfrm>
              <a:off x="3614360" y="2089222"/>
              <a:ext cx="7237347" cy="4057032"/>
              <a:chOff x="1427563" y="1094797"/>
              <a:chExt cx="6169699" cy="3458543"/>
            </a:xfrm>
            <a:solidFill>
              <a:schemeClr val="bg1">
                <a:lumMod val="75000"/>
              </a:schemeClr>
            </a:solidFill>
          </p:grpSpPr>
          <p:grpSp>
            <p:nvGrpSpPr>
              <p:cNvPr id="572" name="Group 571">
                <a:extLst>
                  <a:ext uri="{FF2B5EF4-FFF2-40B4-BE49-F238E27FC236}">
                    <a16:creationId xmlns:a16="http://schemas.microsoft.com/office/drawing/2014/main" id="{E5EC36C1-CC4F-716A-19CF-B4DC273B391B}"/>
                  </a:ext>
                </a:extLst>
              </p:cNvPr>
              <p:cNvGrpSpPr/>
              <p:nvPr/>
            </p:nvGrpSpPr>
            <p:grpSpPr>
              <a:xfrm>
                <a:off x="1427563" y="1094797"/>
                <a:ext cx="6169699" cy="3458543"/>
                <a:chOff x="1028701" y="1378665"/>
                <a:chExt cx="4290441" cy="2405088"/>
              </a:xfrm>
              <a:grpFill/>
            </p:grpSpPr>
            <p:sp>
              <p:nvSpPr>
                <p:cNvPr id="575" name="Freeform 7">
                  <a:extLst>
                    <a:ext uri="{FF2B5EF4-FFF2-40B4-BE49-F238E27FC236}">
                      <a16:creationId xmlns:a16="http://schemas.microsoft.com/office/drawing/2014/main" id="{1616F273-D9EF-7723-0E7C-7EC68EDBFBDB}"/>
                    </a:ext>
                  </a:extLst>
                </p:cNvPr>
                <p:cNvSpPr>
                  <a:spLocks/>
                </p:cNvSpPr>
                <p:nvPr/>
              </p:nvSpPr>
              <p:spPr bwMode="auto">
                <a:xfrm>
                  <a:off x="1125731" y="1852183"/>
                  <a:ext cx="1921" cy="1744"/>
                </a:xfrm>
                <a:custGeom>
                  <a:avLst/>
                  <a:gdLst>
                    <a:gd name="T0" fmla="*/ 2 w 2"/>
                    <a:gd name="T1" fmla="*/ 0 h 2"/>
                    <a:gd name="T2" fmla="*/ 0 w 2"/>
                    <a:gd name="T3" fmla="*/ 2 h 2"/>
                    <a:gd name="T4" fmla="*/ 2 w 2"/>
                    <a:gd name="T5" fmla="*/ 2 h 2"/>
                    <a:gd name="T6" fmla="*/ 2 w 2"/>
                    <a:gd name="T7" fmla="*/ 0 h 2"/>
                  </a:gdLst>
                  <a:ahLst/>
                  <a:cxnLst>
                    <a:cxn ang="0">
                      <a:pos x="T0" y="T1"/>
                    </a:cxn>
                    <a:cxn ang="0">
                      <a:pos x="T2" y="T3"/>
                    </a:cxn>
                    <a:cxn ang="0">
                      <a:pos x="T4" y="T5"/>
                    </a:cxn>
                    <a:cxn ang="0">
                      <a:pos x="T6" y="T7"/>
                    </a:cxn>
                  </a:cxnLst>
                  <a:rect l="0" t="0" r="r" b="b"/>
                  <a:pathLst>
                    <a:path w="2" h="2">
                      <a:moveTo>
                        <a:pt x="2" y="0"/>
                      </a:moveTo>
                      <a:lnTo>
                        <a:pt x="0" y="2"/>
                      </a:lnTo>
                      <a:lnTo>
                        <a:pt x="2" y="2"/>
                      </a:lnTo>
                      <a:lnTo>
                        <a:pt x="2"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5">
                  <a:extLst>
                    <a:ext uri="{FF2B5EF4-FFF2-40B4-BE49-F238E27FC236}">
                      <a16:creationId xmlns:a16="http://schemas.microsoft.com/office/drawing/2014/main" id="{6C289A33-7760-A41B-23AA-30EAAED03810}"/>
                    </a:ext>
                  </a:extLst>
                </p:cNvPr>
                <p:cNvSpPr>
                  <a:spLocks/>
                </p:cNvSpPr>
                <p:nvPr/>
              </p:nvSpPr>
              <p:spPr bwMode="auto">
                <a:xfrm>
                  <a:off x="1080578" y="1606268"/>
                  <a:ext cx="656151" cy="497063"/>
                </a:xfrm>
                <a:custGeom>
                  <a:avLst/>
                  <a:gdLst>
                    <a:gd name="T0" fmla="*/ 465 w 683"/>
                    <a:gd name="T1" fmla="*/ 549 h 570"/>
                    <a:gd name="T2" fmla="*/ 604 w 683"/>
                    <a:gd name="T3" fmla="*/ 374 h 570"/>
                    <a:gd name="T4" fmla="*/ 613 w 683"/>
                    <a:gd name="T5" fmla="*/ 348 h 570"/>
                    <a:gd name="T6" fmla="*/ 607 w 683"/>
                    <a:gd name="T7" fmla="*/ 329 h 570"/>
                    <a:gd name="T8" fmla="*/ 604 w 683"/>
                    <a:gd name="T9" fmla="*/ 303 h 570"/>
                    <a:gd name="T10" fmla="*/ 630 w 683"/>
                    <a:gd name="T11" fmla="*/ 275 h 570"/>
                    <a:gd name="T12" fmla="*/ 639 w 683"/>
                    <a:gd name="T13" fmla="*/ 256 h 570"/>
                    <a:gd name="T14" fmla="*/ 679 w 683"/>
                    <a:gd name="T15" fmla="*/ 203 h 570"/>
                    <a:gd name="T16" fmla="*/ 666 w 683"/>
                    <a:gd name="T17" fmla="*/ 169 h 570"/>
                    <a:gd name="T18" fmla="*/ 660 w 683"/>
                    <a:gd name="T19" fmla="*/ 149 h 570"/>
                    <a:gd name="T20" fmla="*/ 498 w 683"/>
                    <a:gd name="T21" fmla="*/ 121 h 570"/>
                    <a:gd name="T22" fmla="*/ 466 w 683"/>
                    <a:gd name="T23" fmla="*/ 115 h 570"/>
                    <a:gd name="T24" fmla="*/ 433 w 683"/>
                    <a:gd name="T25" fmla="*/ 117 h 570"/>
                    <a:gd name="T26" fmla="*/ 399 w 683"/>
                    <a:gd name="T27" fmla="*/ 122 h 570"/>
                    <a:gd name="T28" fmla="*/ 378 w 683"/>
                    <a:gd name="T29" fmla="*/ 113 h 570"/>
                    <a:gd name="T30" fmla="*/ 337 w 683"/>
                    <a:gd name="T31" fmla="*/ 115 h 570"/>
                    <a:gd name="T32" fmla="*/ 322 w 683"/>
                    <a:gd name="T33" fmla="*/ 102 h 570"/>
                    <a:gd name="T34" fmla="*/ 295 w 683"/>
                    <a:gd name="T35" fmla="*/ 94 h 570"/>
                    <a:gd name="T36" fmla="*/ 275 w 683"/>
                    <a:gd name="T37" fmla="*/ 100 h 570"/>
                    <a:gd name="T38" fmla="*/ 247 w 683"/>
                    <a:gd name="T39" fmla="*/ 96 h 570"/>
                    <a:gd name="T40" fmla="*/ 226 w 683"/>
                    <a:gd name="T41" fmla="*/ 87 h 570"/>
                    <a:gd name="T42" fmla="*/ 224 w 683"/>
                    <a:gd name="T43" fmla="*/ 34 h 570"/>
                    <a:gd name="T44" fmla="*/ 207 w 683"/>
                    <a:gd name="T45" fmla="*/ 19 h 570"/>
                    <a:gd name="T46" fmla="*/ 194 w 683"/>
                    <a:gd name="T47" fmla="*/ 17 h 570"/>
                    <a:gd name="T48" fmla="*/ 175 w 683"/>
                    <a:gd name="T49" fmla="*/ 8 h 570"/>
                    <a:gd name="T50" fmla="*/ 162 w 683"/>
                    <a:gd name="T51" fmla="*/ 4 h 570"/>
                    <a:gd name="T52" fmla="*/ 162 w 683"/>
                    <a:gd name="T53" fmla="*/ 10 h 570"/>
                    <a:gd name="T54" fmla="*/ 151 w 683"/>
                    <a:gd name="T55" fmla="*/ 8 h 570"/>
                    <a:gd name="T56" fmla="*/ 143 w 683"/>
                    <a:gd name="T57" fmla="*/ 30 h 570"/>
                    <a:gd name="T58" fmla="*/ 139 w 683"/>
                    <a:gd name="T59" fmla="*/ 51 h 570"/>
                    <a:gd name="T60" fmla="*/ 132 w 683"/>
                    <a:gd name="T61" fmla="*/ 70 h 570"/>
                    <a:gd name="T62" fmla="*/ 130 w 683"/>
                    <a:gd name="T63" fmla="*/ 79 h 570"/>
                    <a:gd name="T64" fmla="*/ 122 w 683"/>
                    <a:gd name="T65" fmla="*/ 100 h 570"/>
                    <a:gd name="T66" fmla="*/ 113 w 683"/>
                    <a:gd name="T67" fmla="*/ 126 h 570"/>
                    <a:gd name="T68" fmla="*/ 92 w 683"/>
                    <a:gd name="T69" fmla="*/ 173 h 570"/>
                    <a:gd name="T70" fmla="*/ 89 w 683"/>
                    <a:gd name="T71" fmla="*/ 186 h 570"/>
                    <a:gd name="T72" fmla="*/ 68 w 683"/>
                    <a:gd name="T73" fmla="*/ 241 h 570"/>
                    <a:gd name="T74" fmla="*/ 68 w 683"/>
                    <a:gd name="T75" fmla="*/ 252 h 570"/>
                    <a:gd name="T76" fmla="*/ 57 w 683"/>
                    <a:gd name="T77" fmla="*/ 262 h 570"/>
                    <a:gd name="T78" fmla="*/ 47 w 683"/>
                    <a:gd name="T79" fmla="*/ 284 h 570"/>
                    <a:gd name="T80" fmla="*/ 51 w 683"/>
                    <a:gd name="T81" fmla="*/ 284 h 570"/>
                    <a:gd name="T82" fmla="*/ 47 w 683"/>
                    <a:gd name="T83" fmla="*/ 284 h 570"/>
                    <a:gd name="T84" fmla="*/ 36 w 683"/>
                    <a:gd name="T85" fmla="*/ 288 h 570"/>
                    <a:gd name="T86" fmla="*/ 10 w 683"/>
                    <a:gd name="T87" fmla="*/ 346 h 570"/>
                    <a:gd name="T88" fmla="*/ 6 w 683"/>
                    <a:gd name="T89" fmla="*/ 376 h 570"/>
                    <a:gd name="T90" fmla="*/ 2 w 683"/>
                    <a:gd name="T91" fmla="*/ 418 h 570"/>
                    <a:gd name="T92" fmla="*/ 184 w 683"/>
                    <a:gd name="T93" fmla="*/ 48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83" h="570">
                      <a:moveTo>
                        <a:pt x="184" y="480"/>
                      </a:moveTo>
                      <a:lnTo>
                        <a:pt x="329" y="517"/>
                      </a:lnTo>
                      <a:lnTo>
                        <a:pt x="465" y="549"/>
                      </a:lnTo>
                      <a:lnTo>
                        <a:pt x="560" y="570"/>
                      </a:lnTo>
                      <a:lnTo>
                        <a:pt x="600" y="378"/>
                      </a:lnTo>
                      <a:lnTo>
                        <a:pt x="604" y="374"/>
                      </a:lnTo>
                      <a:lnTo>
                        <a:pt x="606" y="371"/>
                      </a:lnTo>
                      <a:lnTo>
                        <a:pt x="613" y="357"/>
                      </a:lnTo>
                      <a:lnTo>
                        <a:pt x="613" y="348"/>
                      </a:lnTo>
                      <a:lnTo>
                        <a:pt x="619" y="340"/>
                      </a:lnTo>
                      <a:lnTo>
                        <a:pt x="615" y="335"/>
                      </a:lnTo>
                      <a:lnTo>
                        <a:pt x="607" y="329"/>
                      </a:lnTo>
                      <a:lnTo>
                        <a:pt x="602" y="327"/>
                      </a:lnTo>
                      <a:lnTo>
                        <a:pt x="598" y="324"/>
                      </a:lnTo>
                      <a:lnTo>
                        <a:pt x="604" y="303"/>
                      </a:lnTo>
                      <a:lnTo>
                        <a:pt x="609" y="295"/>
                      </a:lnTo>
                      <a:lnTo>
                        <a:pt x="619" y="282"/>
                      </a:lnTo>
                      <a:lnTo>
                        <a:pt x="630" y="275"/>
                      </a:lnTo>
                      <a:lnTo>
                        <a:pt x="636" y="269"/>
                      </a:lnTo>
                      <a:lnTo>
                        <a:pt x="639" y="262"/>
                      </a:lnTo>
                      <a:lnTo>
                        <a:pt x="639" y="256"/>
                      </a:lnTo>
                      <a:lnTo>
                        <a:pt x="653" y="243"/>
                      </a:lnTo>
                      <a:lnTo>
                        <a:pt x="662" y="220"/>
                      </a:lnTo>
                      <a:lnTo>
                        <a:pt x="679" y="203"/>
                      </a:lnTo>
                      <a:lnTo>
                        <a:pt x="683" y="196"/>
                      </a:lnTo>
                      <a:lnTo>
                        <a:pt x="681" y="183"/>
                      </a:lnTo>
                      <a:lnTo>
                        <a:pt x="666" y="169"/>
                      </a:lnTo>
                      <a:lnTo>
                        <a:pt x="664" y="166"/>
                      </a:lnTo>
                      <a:lnTo>
                        <a:pt x="660" y="158"/>
                      </a:lnTo>
                      <a:lnTo>
                        <a:pt x="660" y="149"/>
                      </a:lnTo>
                      <a:lnTo>
                        <a:pt x="572" y="132"/>
                      </a:lnTo>
                      <a:lnTo>
                        <a:pt x="504" y="115"/>
                      </a:lnTo>
                      <a:lnTo>
                        <a:pt x="498" y="121"/>
                      </a:lnTo>
                      <a:lnTo>
                        <a:pt x="491" y="119"/>
                      </a:lnTo>
                      <a:lnTo>
                        <a:pt x="483" y="117"/>
                      </a:lnTo>
                      <a:lnTo>
                        <a:pt x="466" y="115"/>
                      </a:lnTo>
                      <a:lnTo>
                        <a:pt x="463" y="113"/>
                      </a:lnTo>
                      <a:lnTo>
                        <a:pt x="455" y="117"/>
                      </a:lnTo>
                      <a:lnTo>
                        <a:pt x="433" y="117"/>
                      </a:lnTo>
                      <a:lnTo>
                        <a:pt x="419" y="119"/>
                      </a:lnTo>
                      <a:lnTo>
                        <a:pt x="406" y="122"/>
                      </a:lnTo>
                      <a:lnTo>
                        <a:pt x="399" y="122"/>
                      </a:lnTo>
                      <a:lnTo>
                        <a:pt x="393" y="121"/>
                      </a:lnTo>
                      <a:lnTo>
                        <a:pt x="386" y="115"/>
                      </a:lnTo>
                      <a:lnTo>
                        <a:pt x="378" y="113"/>
                      </a:lnTo>
                      <a:lnTo>
                        <a:pt x="357" y="117"/>
                      </a:lnTo>
                      <a:lnTo>
                        <a:pt x="350" y="115"/>
                      </a:lnTo>
                      <a:lnTo>
                        <a:pt x="337" y="115"/>
                      </a:lnTo>
                      <a:lnTo>
                        <a:pt x="335" y="109"/>
                      </a:lnTo>
                      <a:lnTo>
                        <a:pt x="327" y="104"/>
                      </a:lnTo>
                      <a:lnTo>
                        <a:pt x="322" y="102"/>
                      </a:lnTo>
                      <a:lnTo>
                        <a:pt x="314" y="98"/>
                      </a:lnTo>
                      <a:lnTo>
                        <a:pt x="303" y="98"/>
                      </a:lnTo>
                      <a:lnTo>
                        <a:pt x="295" y="94"/>
                      </a:lnTo>
                      <a:lnTo>
                        <a:pt x="290" y="94"/>
                      </a:lnTo>
                      <a:lnTo>
                        <a:pt x="282" y="100"/>
                      </a:lnTo>
                      <a:lnTo>
                        <a:pt x="275" y="100"/>
                      </a:lnTo>
                      <a:lnTo>
                        <a:pt x="262" y="102"/>
                      </a:lnTo>
                      <a:lnTo>
                        <a:pt x="254" y="102"/>
                      </a:lnTo>
                      <a:lnTo>
                        <a:pt x="247" y="96"/>
                      </a:lnTo>
                      <a:lnTo>
                        <a:pt x="245" y="96"/>
                      </a:lnTo>
                      <a:lnTo>
                        <a:pt x="237" y="90"/>
                      </a:lnTo>
                      <a:lnTo>
                        <a:pt x="226" y="87"/>
                      </a:lnTo>
                      <a:lnTo>
                        <a:pt x="224" y="83"/>
                      </a:lnTo>
                      <a:lnTo>
                        <a:pt x="228" y="47"/>
                      </a:lnTo>
                      <a:lnTo>
                        <a:pt x="224" y="34"/>
                      </a:lnTo>
                      <a:lnTo>
                        <a:pt x="216" y="27"/>
                      </a:lnTo>
                      <a:lnTo>
                        <a:pt x="213" y="21"/>
                      </a:lnTo>
                      <a:lnTo>
                        <a:pt x="207" y="19"/>
                      </a:lnTo>
                      <a:lnTo>
                        <a:pt x="201" y="21"/>
                      </a:lnTo>
                      <a:lnTo>
                        <a:pt x="194" y="19"/>
                      </a:lnTo>
                      <a:lnTo>
                        <a:pt x="194" y="17"/>
                      </a:lnTo>
                      <a:lnTo>
                        <a:pt x="188" y="11"/>
                      </a:lnTo>
                      <a:lnTo>
                        <a:pt x="183" y="6"/>
                      </a:lnTo>
                      <a:lnTo>
                        <a:pt x="175" y="8"/>
                      </a:lnTo>
                      <a:lnTo>
                        <a:pt x="168" y="8"/>
                      </a:lnTo>
                      <a:lnTo>
                        <a:pt x="166" y="4"/>
                      </a:lnTo>
                      <a:lnTo>
                        <a:pt x="162" y="4"/>
                      </a:lnTo>
                      <a:lnTo>
                        <a:pt x="160" y="6"/>
                      </a:lnTo>
                      <a:lnTo>
                        <a:pt x="164" y="10"/>
                      </a:lnTo>
                      <a:lnTo>
                        <a:pt x="162" y="10"/>
                      </a:lnTo>
                      <a:lnTo>
                        <a:pt x="160" y="8"/>
                      </a:lnTo>
                      <a:lnTo>
                        <a:pt x="154" y="0"/>
                      </a:lnTo>
                      <a:lnTo>
                        <a:pt x="151" y="8"/>
                      </a:lnTo>
                      <a:lnTo>
                        <a:pt x="149" y="23"/>
                      </a:lnTo>
                      <a:lnTo>
                        <a:pt x="143" y="28"/>
                      </a:lnTo>
                      <a:lnTo>
                        <a:pt x="143" y="30"/>
                      </a:lnTo>
                      <a:lnTo>
                        <a:pt x="141" y="36"/>
                      </a:lnTo>
                      <a:lnTo>
                        <a:pt x="139" y="43"/>
                      </a:lnTo>
                      <a:lnTo>
                        <a:pt x="139" y="51"/>
                      </a:lnTo>
                      <a:lnTo>
                        <a:pt x="141" y="55"/>
                      </a:lnTo>
                      <a:lnTo>
                        <a:pt x="136" y="62"/>
                      </a:lnTo>
                      <a:lnTo>
                        <a:pt x="132" y="70"/>
                      </a:lnTo>
                      <a:lnTo>
                        <a:pt x="137" y="75"/>
                      </a:lnTo>
                      <a:lnTo>
                        <a:pt x="130" y="74"/>
                      </a:lnTo>
                      <a:lnTo>
                        <a:pt x="130" y="79"/>
                      </a:lnTo>
                      <a:lnTo>
                        <a:pt x="126" y="87"/>
                      </a:lnTo>
                      <a:lnTo>
                        <a:pt x="126" y="92"/>
                      </a:lnTo>
                      <a:lnTo>
                        <a:pt x="122" y="100"/>
                      </a:lnTo>
                      <a:lnTo>
                        <a:pt x="121" y="107"/>
                      </a:lnTo>
                      <a:lnTo>
                        <a:pt x="115" y="119"/>
                      </a:lnTo>
                      <a:lnTo>
                        <a:pt x="113" y="126"/>
                      </a:lnTo>
                      <a:lnTo>
                        <a:pt x="102" y="145"/>
                      </a:lnTo>
                      <a:lnTo>
                        <a:pt x="98" y="158"/>
                      </a:lnTo>
                      <a:lnTo>
                        <a:pt x="92" y="173"/>
                      </a:lnTo>
                      <a:lnTo>
                        <a:pt x="94" y="181"/>
                      </a:lnTo>
                      <a:lnTo>
                        <a:pt x="94" y="183"/>
                      </a:lnTo>
                      <a:lnTo>
                        <a:pt x="89" y="186"/>
                      </a:lnTo>
                      <a:lnTo>
                        <a:pt x="85" y="192"/>
                      </a:lnTo>
                      <a:lnTo>
                        <a:pt x="81" y="207"/>
                      </a:lnTo>
                      <a:lnTo>
                        <a:pt x="68" y="241"/>
                      </a:lnTo>
                      <a:lnTo>
                        <a:pt x="62" y="248"/>
                      </a:lnTo>
                      <a:lnTo>
                        <a:pt x="60" y="256"/>
                      </a:lnTo>
                      <a:lnTo>
                        <a:pt x="68" y="252"/>
                      </a:lnTo>
                      <a:lnTo>
                        <a:pt x="70" y="256"/>
                      </a:lnTo>
                      <a:lnTo>
                        <a:pt x="62" y="256"/>
                      </a:lnTo>
                      <a:lnTo>
                        <a:pt x="57" y="262"/>
                      </a:lnTo>
                      <a:lnTo>
                        <a:pt x="47" y="275"/>
                      </a:lnTo>
                      <a:lnTo>
                        <a:pt x="45" y="282"/>
                      </a:lnTo>
                      <a:lnTo>
                        <a:pt x="47" y="284"/>
                      </a:lnTo>
                      <a:lnTo>
                        <a:pt x="49" y="282"/>
                      </a:lnTo>
                      <a:lnTo>
                        <a:pt x="49" y="284"/>
                      </a:lnTo>
                      <a:lnTo>
                        <a:pt x="51" y="284"/>
                      </a:lnTo>
                      <a:lnTo>
                        <a:pt x="49" y="288"/>
                      </a:lnTo>
                      <a:lnTo>
                        <a:pt x="49" y="284"/>
                      </a:lnTo>
                      <a:lnTo>
                        <a:pt x="47" y="284"/>
                      </a:lnTo>
                      <a:lnTo>
                        <a:pt x="42" y="288"/>
                      </a:lnTo>
                      <a:lnTo>
                        <a:pt x="38" y="295"/>
                      </a:lnTo>
                      <a:lnTo>
                        <a:pt x="36" y="288"/>
                      </a:lnTo>
                      <a:lnTo>
                        <a:pt x="23" y="316"/>
                      </a:lnTo>
                      <a:lnTo>
                        <a:pt x="10" y="333"/>
                      </a:lnTo>
                      <a:lnTo>
                        <a:pt x="10" y="346"/>
                      </a:lnTo>
                      <a:lnTo>
                        <a:pt x="13" y="361"/>
                      </a:lnTo>
                      <a:lnTo>
                        <a:pt x="12" y="369"/>
                      </a:lnTo>
                      <a:lnTo>
                        <a:pt x="6" y="376"/>
                      </a:lnTo>
                      <a:lnTo>
                        <a:pt x="4" y="382"/>
                      </a:lnTo>
                      <a:lnTo>
                        <a:pt x="0" y="391"/>
                      </a:lnTo>
                      <a:lnTo>
                        <a:pt x="2" y="418"/>
                      </a:lnTo>
                      <a:lnTo>
                        <a:pt x="8" y="433"/>
                      </a:lnTo>
                      <a:lnTo>
                        <a:pt x="12" y="433"/>
                      </a:lnTo>
                      <a:lnTo>
                        <a:pt x="184" y="48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6">
                  <a:extLst>
                    <a:ext uri="{FF2B5EF4-FFF2-40B4-BE49-F238E27FC236}">
                      <a16:creationId xmlns:a16="http://schemas.microsoft.com/office/drawing/2014/main" id="{DD5D6C91-503B-3E07-7559-F089440A67FD}"/>
                    </a:ext>
                  </a:extLst>
                </p:cNvPr>
                <p:cNvSpPr>
                  <a:spLocks/>
                </p:cNvSpPr>
                <p:nvPr/>
              </p:nvSpPr>
              <p:spPr bwMode="auto">
                <a:xfrm>
                  <a:off x="1127652" y="1853927"/>
                  <a:ext cx="1921" cy="3488"/>
                </a:xfrm>
                <a:custGeom>
                  <a:avLst/>
                  <a:gdLst>
                    <a:gd name="T0" fmla="*/ 2 w 2"/>
                    <a:gd name="T1" fmla="*/ 0 h 4"/>
                    <a:gd name="T2" fmla="*/ 0 w 2"/>
                    <a:gd name="T3" fmla="*/ 0 h 4"/>
                    <a:gd name="T4" fmla="*/ 0 w 2"/>
                    <a:gd name="T5" fmla="*/ 4 h 4"/>
                    <a:gd name="T6" fmla="*/ 2 w 2"/>
                    <a:gd name="T7" fmla="*/ 0 h 4"/>
                  </a:gdLst>
                  <a:ahLst/>
                  <a:cxnLst>
                    <a:cxn ang="0">
                      <a:pos x="T0" y="T1"/>
                    </a:cxn>
                    <a:cxn ang="0">
                      <a:pos x="T2" y="T3"/>
                    </a:cxn>
                    <a:cxn ang="0">
                      <a:pos x="T4" y="T5"/>
                    </a:cxn>
                    <a:cxn ang="0">
                      <a:pos x="T6" y="T7"/>
                    </a:cxn>
                  </a:cxnLst>
                  <a:rect l="0" t="0" r="r" b="b"/>
                  <a:pathLst>
                    <a:path w="2" h="4">
                      <a:moveTo>
                        <a:pt x="2" y="0"/>
                      </a:moveTo>
                      <a:lnTo>
                        <a:pt x="0" y="0"/>
                      </a:lnTo>
                      <a:lnTo>
                        <a:pt x="0" y="4"/>
                      </a:lnTo>
                      <a:lnTo>
                        <a:pt x="2"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7">
                  <a:extLst>
                    <a:ext uri="{FF2B5EF4-FFF2-40B4-BE49-F238E27FC236}">
                      <a16:creationId xmlns:a16="http://schemas.microsoft.com/office/drawing/2014/main" id="{3C3791B3-C987-3966-88CB-48A6EB7CEB22}"/>
                    </a:ext>
                  </a:extLst>
                </p:cNvPr>
                <p:cNvSpPr>
                  <a:spLocks/>
                </p:cNvSpPr>
                <p:nvPr/>
              </p:nvSpPr>
              <p:spPr bwMode="auto">
                <a:xfrm>
                  <a:off x="1127652" y="1853927"/>
                  <a:ext cx="1921" cy="3488"/>
                </a:xfrm>
                <a:custGeom>
                  <a:avLst/>
                  <a:gdLst>
                    <a:gd name="T0" fmla="*/ 2 w 2"/>
                    <a:gd name="T1" fmla="*/ 0 h 4"/>
                    <a:gd name="T2" fmla="*/ 0 w 2"/>
                    <a:gd name="T3" fmla="*/ 0 h 4"/>
                    <a:gd name="T4" fmla="*/ 0 w 2"/>
                    <a:gd name="T5" fmla="*/ 4 h 4"/>
                    <a:gd name="T6" fmla="*/ 2 w 2"/>
                    <a:gd name="T7" fmla="*/ 0 h 4"/>
                  </a:gdLst>
                  <a:ahLst/>
                  <a:cxnLst>
                    <a:cxn ang="0">
                      <a:pos x="T0" y="T1"/>
                    </a:cxn>
                    <a:cxn ang="0">
                      <a:pos x="T2" y="T3"/>
                    </a:cxn>
                    <a:cxn ang="0">
                      <a:pos x="T4" y="T5"/>
                    </a:cxn>
                    <a:cxn ang="0">
                      <a:pos x="T6" y="T7"/>
                    </a:cxn>
                  </a:cxnLst>
                  <a:rect l="0" t="0" r="r" b="b"/>
                  <a:pathLst>
                    <a:path w="2" h="4">
                      <a:moveTo>
                        <a:pt x="2" y="0"/>
                      </a:moveTo>
                      <a:lnTo>
                        <a:pt x="0" y="0"/>
                      </a:lnTo>
                      <a:lnTo>
                        <a:pt x="0" y="4"/>
                      </a:lnTo>
                      <a:lnTo>
                        <a:pt x="2"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8">
                  <a:extLst>
                    <a:ext uri="{FF2B5EF4-FFF2-40B4-BE49-F238E27FC236}">
                      <a16:creationId xmlns:a16="http://schemas.microsoft.com/office/drawing/2014/main" id="{1CA64F9F-7B3B-4247-B8AD-C30719D5ED5C}"/>
                    </a:ext>
                  </a:extLst>
                </p:cNvPr>
                <p:cNvSpPr>
                  <a:spLocks/>
                </p:cNvSpPr>
                <p:nvPr/>
              </p:nvSpPr>
              <p:spPr bwMode="auto">
                <a:xfrm>
                  <a:off x="1178569" y="2385000"/>
                  <a:ext cx="8646" cy="13081"/>
                </a:xfrm>
                <a:custGeom>
                  <a:avLst/>
                  <a:gdLst>
                    <a:gd name="T0" fmla="*/ 9 w 9"/>
                    <a:gd name="T1" fmla="*/ 13 h 15"/>
                    <a:gd name="T2" fmla="*/ 5 w 9"/>
                    <a:gd name="T3" fmla="*/ 8 h 15"/>
                    <a:gd name="T4" fmla="*/ 0 w 9"/>
                    <a:gd name="T5" fmla="*/ 0 h 15"/>
                    <a:gd name="T6" fmla="*/ 9 w 9"/>
                    <a:gd name="T7" fmla="*/ 15 h 15"/>
                    <a:gd name="T8" fmla="*/ 9 w 9"/>
                    <a:gd name="T9" fmla="*/ 13 h 15"/>
                  </a:gdLst>
                  <a:ahLst/>
                  <a:cxnLst>
                    <a:cxn ang="0">
                      <a:pos x="T0" y="T1"/>
                    </a:cxn>
                    <a:cxn ang="0">
                      <a:pos x="T2" y="T3"/>
                    </a:cxn>
                    <a:cxn ang="0">
                      <a:pos x="T4" y="T5"/>
                    </a:cxn>
                    <a:cxn ang="0">
                      <a:pos x="T6" y="T7"/>
                    </a:cxn>
                    <a:cxn ang="0">
                      <a:pos x="T8" y="T9"/>
                    </a:cxn>
                  </a:cxnLst>
                  <a:rect l="0" t="0" r="r" b="b"/>
                  <a:pathLst>
                    <a:path w="9" h="15">
                      <a:moveTo>
                        <a:pt x="9" y="13"/>
                      </a:moveTo>
                      <a:lnTo>
                        <a:pt x="5" y="8"/>
                      </a:lnTo>
                      <a:lnTo>
                        <a:pt x="0" y="0"/>
                      </a:lnTo>
                      <a:lnTo>
                        <a:pt x="9" y="15"/>
                      </a:lnTo>
                      <a:lnTo>
                        <a:pt x="9" y="1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9">
                  <a:extLst>
                    <a:ext uri="{FF2B5EF4-FFF2-40B4-BE49-F238E27FC236}">
                      <a16:creationId xmlns:a16="http://schemas.microsoft.com/office/drawing/2014/main" id="{1F970531-8B13-FA70-B6DA-7B19E718EADA}"/>
                    </a:ext>
                  </a:extLst>
                </p:cNvPr>
                <p:cNvSpPr>
                  <a:spLocks/>
                </p:cNvSpPr>
                <p:nvPr/>
              </p:nvSpPr>
              <p:spPr bwMode="auto">
                <a:xfrm>
                  <a:off x="1178569" y="2385000"/>
                  <a:ext cx="8646" cy="13081"/>
                </a:xfrm>
                <a:custGeom>
                  <a:avLst/>
                  <a:gdLst>
                    <a:gd name="T0" fmla="*/ 9 w 9"/>
                    <a:gd name="T1" fmla="*/ 13 h 15"/>
                    <a:gd name="T2" fmla="*/ 5 w 9"/>
                    <a:gd name="T3" fmla="*/ 8 h 15"/>
                    <a:gd name="T4" fmla="*/ 0 w 9"/>
                    <a:gd name="T5" fmla="*/ 0 h 15"/>
                    <a:gd name="T6" fmla="*/ 9 w 9"/>
                    <a:gd name="T7" fmla="*/ 15 h 15"/>
                    <a:gd name="T8" fmla="*/ 9 w 9"/>
                    <a:gd name="T9" fmla="*/ 13 h 15"/>
                  </a:gdLst>
                  <a:ahLst/>
                  <a:cxnLst>
                    <a:cxn ang="0">
                      <a:pos x="T0" y="T1"/>
                    </a:cxn>
                    <a:cxn ang="0">
                      <a:pos x="T2" y="T3"/>
                    </a:cxn>
                    <a:cxn ang="0">
                      <a:pos x="T4" y="T5"/>
                    </a:cxn>
                    <a:cxn ang="0">
                      <a:pos x="T6" y="T7"/>
                    </a:cxn>
                    <a:cxn ang="0">
                      <a:pos x="T8" y="T9"/>
                    </a:cxn>
                  </a:cxnLst>
                  <a:rect l="0" t="0" r="r" b="b"/>
                  <a:pathLst>
                    <a:path w="9" h="15">
                      <a:moveTo>
                        <a:pt x="9" y="13"/>
                      </a:moveTo>
                      <a:lnTo>
                        <a:pt x="5" y="8"/>
                      </a:lnTo>
                      <a:lnTo>
                        <a:pt x="0" y="0"/>
                      </a:lnTo>
                      <a:lnTo>
                        <a:pt x="9" y="15"/>
                      </a:lnTo>
                      <a:lnTo>
                        <a:pt x="9" y="1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33" name="Group 132">
                  <a:extLst>
                    <a:ext uri="{FF2B5EF4-FFF2-40B4-BE49-F238E27FC236}">
                      <a16:creationId xmlns:a16="http://schemas.microsoft.com/office/drawing/2014/main" id="{9AD9501C-73D4-51B3-89E8-2E3A8D5A1FE8}"/>
                    </a:ext>
                  </a:extLst>
                </p:cNvPr>
                <p:cNvGrpSpPr/>
                <p:nvPr/>
              </p:nvGrpSpPr>
              <p:grpSpPr>
                <a:xfrm>
                  <a:off x="1223722" y="1378665"/>
                  <a:ext cx="543750" cy="357537"/>
                  <a:chOff x="1223722" y="1378665"/>
                  <a:chExt cx="543750" cy="357537"/>
                </a:xfrm>
                <a:grpFill/>
              </p:grpSpPr>
              <p:sp>
                <p:nvSpPr>
                  <p:cNvPr id="726" name="Freeform 8">
                    <a:extLst>
                      <a:ext uri="{FF2B5EF4-FFF2-40B4-BE49-F238E27FC236}">
                        <a16:creationId xmlns:a16="http://schemas.microsoft.com/office/drawing/2014/main" id="{57709804-5988-FB75-9AAE-9C0F586F9A8D}"/>
                      </a:ext>
                    </a:extLst>
                  </p:cNvPr>
                  <p:cNvSpPr>
                    <a:spLocks/>
                  </p:cNvSpPr>
                  <p:nvPr/>
                </p:nvSpPr>
                <p:spPr bwMode="auto">
                  <a:xfrm>
                    <a:off x="1344768" y="1404826"/>
                    <a:ext cx="10568" cy="14825"/>
                  </a:xfrm>
                  <a:custGeom>
                    <a:avLst/>
                    <a:gdLst>
                      <a:gd name="T0" fmla="*/ 9 w 11"/>
                      <a:gd name="T1" fmla="*/ 17 h 17"/>
                      <a:gd name="T2" fmla="*/ 11 w 11"/>
                      <a:gd name="T3" fmla="*/ 9 h 17"/>
                      <a:gd name="T4" fmla="*/ 5 w 11"/>
                      <a:gd name="T5" fmla="*/ 4 h 17"/>
                      <a:gd name="T6" fmla="*/ 2 w 11"/>
                      <a:gd name="T7" fmla="*/ 0 h 17"/>
                      <a:gd name="T8" fmla="*/ 0 w 11"/>
                      <a:gd name="T9" fmla="*/ 9 h 17"/>
                      <a:gd name="T10" fmla="*/ 3 w 11"/>
                      <a:gd name="T11" fmla="*/ 17 h 17"/>
                      <a:gd name="T12" fmla="*/ 9 w 11"/>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11" h="17">
                        <a:moveTo>
                          <a:pt x="9" y="17"/>
                        </a:moveTo>
                        <a:lnTo>
                          <a:pt x="11" y="9"/>
                        </a:lnTo>
                        <a:lnTo>
                          <a:pt x="5" y="4"/>
                        </a:lnTo>
                        <a:lnTo>
                          <a:pt x="2" y="0"/>
                        </a:lnTo>
                        <a:lnTo>
                          <a:pt x="0" y="9"/>
                        </a:lnTo>
                        <a:lnTo>
                          <a:pt x="3" y="17"/>
                        </a:lnTo>
                        <a:lnTo>
                          <a:pt x="9" y="1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7" name="Freeform 9">
                    <a:extLst>
                      <a:ext uri="{FF2B5EF4-FFF2-40B4-BE49-F238E27FC236}">
                        <a16:creationId xmlns:a16="http://schemas.microsoft.com/office/drawing/2014/main" id="{06259702-516B-02B9-ADCF-57CD347D4937}"/>
                      </a:ext>
                    </a:extLst>
                  </p:cNvPr>
                  <p:cNvSpPr>
                    <a:spLocks/>
                  </p:cNvSpPr>
                  <p:nvPr/>
                </p:nvSpPr>
                <p:spPr bwMode="auto">
                  <a:xfrm>
                    <a:off x="1344768" y="1404826"/>
                    <a:ext cx="10568" cy="14825"/>
                  </a:xfrm>
                  <a:custGeom>
                    <a:avLst/>
                    <a:gdLst>
                      <a:gd name="T0" fmla="*/ 9 w 11"/>
                      <a:gd name="T1" fmla="*/ 17 h 17"/>
                      <a:gd name="T2" fmla="*/ 11 w 11"/>
                      <a:gd name="T3" fmla="*/ 9 h 17"/>
                      <a:gd name="T4" fmla="*/ 5 w 11"/>
                      <a:gd name="T5" fmla="*/ 4 h 17"/>
                      <a:gd name="T6" fmla="*/ 2 w 11"/>
                      <a:gd name="T7" fmla="*/ 0 h 17"/>
                      <a:gd name="T8" fmla="*/ 0 w 11"/>
                      <a:gd name="T9" fmla="*/ 9 h 17"/>
                      <a:gd name="T10" fmla="*/ 3 w 11"/>
                      <a:gd name="T11" fmla="*/ 17 h 17"/>
                      <a:gd name="T12" fmla="*/ 9 w 11"/>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11" h="17">
                        <a:moveTo>
                          <a:pt x="9" y="17"/>
                        </a:moveTo>
                        <a:lnTo>
                          <a:pt x="11" y="9"/>
                        </a:lnTo>
                        <a:lnTo>
                          <a:pt x="5" y="4"/>
                        </a:lnTo>
                        <a:lnTo>
                          <a:pt x="2" y="0"/>
                        </a:lnTo>
                        <a:lnTo>
                          <a:pt x="0" y="9"/>
                        </a:lnTo>
                        <a:lnTo>
                          <a:pt x="3" y="17"/>
                        </a:lnTo>
                        <a:lnTo>
                          <a:pt x="9" y="1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8" name="Freeform 10">
                    <a:extLst>
                      <a:ext uri="{FF2B5EF4-FFF2-40B4-BE49-F238E27FC236}">
                        <a16:creationId xmlns:a16="http://schemas.microsoft.com/office/drawing/2014/main" id="{67126E6B-6F24-94E1-20E8-A076812B2EF6}"/>
                      </a:ext>
                    </a:extLst>
                  </p:cNvPr>
                  <p:cNvSpPr>
                    <a:spLocks/>
                  </p:cNvSpPr>
                  <p:nvPr/>
                </p:nvSpPr>
                <p:spPr bwMode="auto">
                  <a:xfrm>
                    <a:off x="1361100" y="1401338"/>
                    <a:ext cx="12489" cy="10464"/>
                  </a:xfrm>
                  <a:custGeom>
                    <a:avLst/>
                    <a:gdLst>
                      <a:gd name="T0" fmla="*/ 7 w 13"/>
                      <a:gd name="T1" fmla="*/ 6 h 12"/>
                      <a:gd name="T2" fmla="*/ 9 w 13"/>
                      <a:gd name="T3" fmla="*/ 12 h 12"/>
                      <a:gd name="T4" fmla="*/ 13 w 13"/>
                      <a:gd name="T5" fmla="*/ 6 h 12"/>
                      <a:gd name="T6" fmla="*/ 7 w 13"/>
                      <a:gd name="T7" fmla="*/ 0 h 12"/>
                      <a:gd name="T8" fmla="*/ 3 w 13"/>
                      <a:gd name="T9" fmla="*/ 0 h 12"/>
                      <a:gd name="T10" fmla="*/ 0 w 13"/>
                      <a:gd name="T11" fmla="*/ 8 h 12"/>
                      <a:gd name="T12" fmla="*/ 5 w 13"/>
                      <a:gd name="T13" fmla="*/ 12 h 12"/>
                      <a:gd name="T14" fmla="*/ 7 w 1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2">
                        <a:moveTo>
                          <a:pt x="7" y="6"/>
                        </a:moveTo>
                        <a:lnTo>
                          <a:pt x="9" y="12"/>
                        </a:lnTo>
                        <a:lnTo>
                          <a:pt x="13" y="6"/>
                        </a:lnTo>
                        <a:lnTo>
                          <a:pt x="7" y="0"/>
                        </a:lnTo>
                        <a:lnTo>
                          <a:pt x="3" y="0"/>
                        </a:lnTo>
                        <a:lnTo>
                          <a:pt x="0" y="8"/>
                        </a:lnTo>
                        <a:lnTo>
                          <a:pt x="5" y="12"/>
                        </a:lnTo>
                        <a:lnTo>
                          <a:pt x="7"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9" name="Freeform 11">
                    <a:extLst>
                      <a:ext uri="{FF2B5EF4-FFF2-40B4-BE49-F238E27FC236}">
                        <a16:creationId xmlns:a16="http://schemas.microsoft.com/office/drawing/2014/main" id="{06C39827-7DAC-07AE-F666-ADF748AAE346}"/>
                      </a:ext>
                    </a:extLst>
                  </p:cNvPr>
                  <p:cNvSpPr>
                    <a:spLocks/>
                  </p:cNvSpPr>
                  <p:nvPr/>
                </p:nvSpPr>
                <p:spPr bwMode="auto">
                  <a:xfrm>
                    <a:off x="1361100" y="1401338"/>
                    <a:ext cx="12489" cy="10464"/>
                  </a:xfrm>
                  <a:custGeom>
                    <a:avLst/>
                    <a:gdLst>
                      <a:gd name="T0" fmla="*/ 7 w 13"/>
                      <a:gd name="T1" fmla="*/ 6 h 12"/>
                      <a:gd name="T2" fmla="*/ 9 w 13"/>
                      <a:gd name="T3" fmla="*/ 12 h 12"/>
                      <a:gd name="T4" fmla="*/ 13 w 13"/>
                      <a:gd name="T5" fmla="*/ 6 h 12"/>
                      <a:gd name="T6" fmla="*/ 7 w 13"/>
                      <a:gd name="T7" fmla="*/ 0 h 12"/>
                      <a:gd name="T8" fmla="*/ 3 w 13"/>
                      <a:gd name="T9" fmla="*/ 0 h 12"/>
                      <a:gd name="T10" fmla="*/ 0 w 13"/>
                      <a:gd name="T11" fmla="*/ 8 h 12"/>
                      <a:gd name="T12" fmla="*/ 5 w 13"/>
                      <a:gd name="T13" fmla="*/ 12 h 12"/>
                      <a:gd name="T14" fmla="*/ 7 w 1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2">
                        <a:moveTo>
                          <a:pt x="7" y="6"/>
                        </a:moveTo>
                        <a:lnTo>
                          <a:pt x="9" y="12"/>
                        </a:lnTo>
                        <a:lnTo>
                          <a:pt x="13" y="6"/>
                        </a:lnTo>
                        <a:lnTo>
                          <a:pt x="7" y="0"/>
                        </a:lnTo>
                        <a:lnTo>
                          <a:pt x="3" y="0"/>
                        </a:lnTo>
                        <a:lnTo>
                          <a:pt x="0" y="8"/>
                        </a:lnTo>
                        <a:lnTo>
                          <a:pt x="5" y="12"/>
                        </a:lnTo>
                        <a:lnTo>
                          <a:pt x="7"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30" name="Freeform 12">
                    <a:extLst>
                      <a:ext uri="{FF2B5EF4-FFF2-40B4-BE49-F238E27FC236}">
                        <a16:creationId xmlns:a16="http://schemas.microsoft.com/office/drawing/2014/main" id="{816BC44D-956E-6CE8-FFC7-388E1D5A9B14}"/>
                      </a:ext>
                    </a:extLst>
                  </p:cNvPr>
                  <p:cNvSpPr>
                    <a:spLocks/>
                  </p:cNvSpPr>
                  <p:nvPr/>
                </p:nvSpPr>
                <p:spPr bwMode="auto">
                  <a:xfrm>
                    <a:off x="1363021" y="1434476"/>
                    <a:ext cx="21135" cy="45346"/>
                  </a:xfrm>
                  <a:custGeom>
                    <a:avLst/>
                    <a:gdLst>
                      <a:gd name="T0" fmla="*/ 20 w 22"/>
                      <a:gd name="T1" fmla="*/ 7 h 52"/>
                      <a:gd name="T2" fmla="*/ 16 w 22"/>
                      <a:gd name="T3" fmla="*/ 0 h 52"/>
                      <a:gd name="T4" fmla="*/ 15 w 22"/>
                      <a:gd name="T5" fmla="*/ 0 h 52"/>
                      <a:gd name="T6" fmla="*/ 7 w 22"/>
                      <a:gd name="T7" fmla="*/ 5 h 52"/>
                      <a:gd name="T8" fmla="*/ 0 w 22"/>
                      <a:gd name="T9" fmla="*/ 13 h 52"/>
                      <a:gd name="T10" fmla="*/ 3 w 22"/>
                      <a:gd name="T11" fmla="*/ 21 h 52"/>
                      <a:gd name="T12" fmla="*/ 9 w 22"/>
                      <a:gd name="T13" fmla="*/ 28 h 52"/>
                      <a:gd name="T14" fmla="*/ 7 w 22"/>
                      <a:gd name="T15" fmla="*/ 34 h 52"/>
                      <a:gd name="T16" fmla="*/ 9 w 22"/>
                      <a:gd name="T17" fmla="*/ 41 h 52"/>
                      <a:gd name="T18" fmla="*/ 16 w 22"/>
                      <a:gd name="T19" fmla="*/ 49 h 52"/>
                      <a:gd name="T20" fmla="*/ 16 w 22"/>
                      <a:gd name="T21" fmla="*/ 52 h 52"/>
                      <a:gd name="T22" fmla="*/ 22 w 22"/>
                      <a:gd name="T23" fmla="*/ 49 h 52"/>
                      <a:gd name="T24" fmla="*/ 22 w 22"/>
                      <a:gd name="T25" fmla="*/ 43 h 52"/>
                      <a:gd name="T26" fmla="*/ 18 w 22"/>
                      <a:gd name="T27" fmla="*/ 36 h 52"/>
                      <a:gd name="T28" fmla="*/ 11 w 22"/>
                      <a:gd name="T29" fmla="*/ 36 h 52"/>
                      <a:gd name="T30" fmla="*/ 11 w 22"/>
                      <a:gd name="T31" fmla="*/ 21 h 52"/>
                      <a:gd name="T32" fmla="*/ 5 w 22"/>
                      <a:gd name="T33" fmla="*/ 13 h 52"/>
                      <a:gd name="T34" fmla="*/ 13 w 22"/>
                      <a:gd name="T35" fmla="*/ 9 h 52"/>
                      <a:gd name="T36" fmla="*/ 20 w 22"/>
                      <a:gd name="T37"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52">
                        <a:moveTo>
                          <a:pt x="20" y="7"/>
                        </a:moveTo>
                        <a:lnTo>
                          <a:pt x="16" y="0"/>
                        </a:lnTo>
                        <a:lnTo>
                          <a:pt x="15" y="0"/>
                        </a:lnTo>
                        <a:lnTo>
                          <a:pt x="7" y="5"/>
                        </a:lnTo>
                        <a:lnTo>
                          <a:pt x="0" y="13"/>
                        </a:lnTo>
                        <a:lnTo>
                          <a:pt x="3" y="21"/>
                        </a:lnTo>
                        <a:lnTo>
                          <a:pt x="9" y="28"/>
                        </a:lnTo>
                        <a:lnTo>
                          <a:pt x="7" y="34"/>
                        </a:lnTo>
                        <a:lnTo>
                          <a:pt x="9" y="41"/>
                        </a:lnTo>
                        <a:lnTo>
                          <a:pt x="16" y="49"/>
                        </a:lnTo>
                        <a:lnTo>
                          <a:pt x="16" y="52"/>
                        </a:lnTo>
                        <a:lnTo>
                          <a:pt x="22" y="49"/>
                        </a:lnTo>
                        <a:lnTo>
                          <a:pt x="22" y="43"/>
                        </a:lnTo>
                        <a:lnTo>
                          <a:pt x="18" y="36"/>
                        </a:lnTo>
                        <a:lnTo>
                          <a:pt x="11" y="36"/>
                        </a:lnTo>
                        <a:lnTo>
                          <a:pt x="11" y="21"/>
                        </a:lnTo>
                        <a:lnTo>
                          <a:pt x="5" y="13"/>
                        </a:lnTo>
                        <a:lnTo>
                          <a:pt x="13" y="9"/>
                        </a:lnTo>
                        <a:lnTo>
                          <a:pt x="20"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31" name="Freeform 13">
                    <a:extLst>
                      <a:ext uri="{FF2B5EF4-FFF2-40B4-BE49-F238E27FC236}">
                        <a16:creationId xmlns:a16="http://schemas.microsoft.com/office/drawing/2014/main" id="{B5E28758-0D80-BAF8-F435-8B42014D67EB}"/>
                      </a:ext>
                    </a:extLst>
                  </p:cNvPr>
                  <p:cNvSpPr>
                    <a:spLocks/>
                  </p:cNvSpPr>
                  <p:nvPr/>
                </p:nvSpPr>
                <p:spPr bwMode="auto">
                  <a:xfrm>
                    <a:off x="1363021" y="1434476"/>
                    <a:ext cx="21135" cy="45346"/>
                  </a:xfrm>
                  <a:custGeom>
                    <a:avLst/>
                    <a:gdLst>
                      <a:gd name="T0" fmla="*/ 20 w 22"/>
                      <a:gd name="T1" fmla="*/ 7 h 52"/>
                      <a:gd name="T2" fmla="*/ 16 w 22"/>
                      <a:gd name="T3" fmla="*/ 0 h 52"/>
                      <a:gd name="T4" fmla="*/ 15 w 22"/>
                      <a:gd name="T5" fmla="*/ 0 h 52"/>
                      <a:gd name="T6" fmla="*/ 7 w 22"/>
                      <a:gd name="T7" fmla="*/ 5 h 52"/>
                      <a:gd name="T8" fmla="*/ 0 w 22"/>
                      <a:gd name="T9" fmla="*/ 13 h 52"/>
                      <a:gd name="T10" fmla="*/ 3 w 22"/>
                      <a:gd name="T11" fmla="*/ 21 h 52"/>
                      <a:gd name="T12" fmla="*/ 9 w 22"/>
                      <a:gd name="T13" fmla="*/ 28 h 52"/>
                      <a:gd name="T14" fmla="*/ 7 w 22"/>
                      <a:gd name="T15" fmla="*/ 34 h 52"/>
                      <a:gd name="T16" fmla="*/ 9 w 22"/>
                      <a:gd name="T17" fmla="*/ 41 h 52"/>
                      <a:gd name="T18" fmla="*/ 16 w 22"/>
                      <a:gd name="T19" fmla="*/ 49 h 52"/>
                      <a:gd name="T20" fmla="*/ 16 w 22"/>
                      <a:gd name="T21" fmla="*/ 52 h 52"/>
                      <a:gd name="T22" fmla="*/ 22 w 22"/>
                      <a:gd name="T23" fmla="*/ 49 h 52"/>
                      <a:gd name="T24" fmla="*/ 22 w 22"/>
                      <a:gd name="T25" fmla="*/ 43 h 52"/>
                      <a:gd name="T26" fmla="*/ 18 w 22"/>
                      <a:gd name="T27" fmla="*/ 36 h 52"/>
                      <a:gd name="T28" fmla="*/ 11 w 22"/>
                      <a:gd name="T29" fmla="*/ 36 h 52"/>
                      <a:gd name="T30" fmla="*/ 11 w 22"/>
                      <a:gd name="T31" fmla="*/ 21 h 52"/>
                      <a:gd name="T32" fmla="*/ 5 w 22"/>
                      <a:gd name="T33" fmla="*/ 13 h 52"/>
                      <a:gd name="T34" fmla="*/ 13 w 22"/>
                      <a:gd name="T35" fmla="*/ 9 h 52"/>
                      <a:gd name="T36" fmla="*/ 20 w 22"/>
                      <a:gd name="T37"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52">
                        <a:moveTo>
                          <a:pt x="20" y="7"/>
                        </a:moveTo>
                        <a:lnTo>
                          <a:pt x="16" y="0"/>
                        </a:lnTo>
                        <a:lnTo>
                          <a:pt x="15" y="0"/>
                        </a:lnTo>
                        <a:lnTo>
                          <a:pt x="7" y="5"/>
                        </a:lnTo>
                        <a:lnTo>
                          <a:pt x="0" y="13"/>
                        </a:lnTo>
                        <a:lnTo>
                          <a:pt x="3" y="21"/>
                        </a:lnTo>
                        <a:lnTo>
                          <a:pt x="9" y="28"/>
                        </a:lnTo>
                        <a:lnTo>
                          <a:pt x="7" y="34"/>
                        </a:lnTo>
                        <a:lnTo>
                          <a:pt x="9" y="41"/>
                        </a:lnTo>
                        <a:lnTo>
                          <a:pt x="16" y="49"/>
                        </a:lnTo>
                        <a:lnTo>
                          <a:pt x="16" y="52"/>
                        </a:lnTo>
                        <a:lnTo>
                          <a:pt x="22" y="49"/>
                        </a:lnTo>
                        <a:lnTo>
                          <a:pt x="22" y="43"/>
                        </a:lnTo>
                        <a:lnTo>
                          <a:pt x="18" y="36"/>
                        </a:lnTo>
                        <a:lnTo>
                          <a:pt x="11" y="36"/>
                        </a:lnTo>
                        <a:lnTo>
                          <a:pt x="11" y="21"/>
                        </a:lnTo>
                        <a:lnTo>
                          <a:pt x="5" y="13"/>
                        </a:lnTo>
                        <a:lnTo>
                          <a:pt x="13" y="9"/>
                        </a:lnTo>
                        <a:lnTo>
                          <a:pt x="20"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32" name="Freeform 20">
                    <a:extLst>
                      <a:ext uri="{FF2B5EF4-FFF2-40B4-BE49-F238E27FC236}">
                        <a16:creationId xmlns:a16="http://schemas.microsoft.com/office/drawing/2014/main" id="{FAFA6247-2ABD-6B05-FBBB-610B405E3FCD}"/>
                      </a:ext>
                    </a:extLst>
                  </p:cNvPr>
                  <p:cNvSpPr>
                    <a:spLocks/>
                  </p:cNvSpPr>
                  <p:nvPr/>
                </p:nvSpPr>
                <p:spPr bwMode="auto">
                  <a:xfrm>
                    <a:off x="1223722" y="1378665"/>
                    <a:ext cx="543750" cy="357537"/>
                  </a:xfrm>
                  <a:custGeom>
                    <a:avLst/>
                    <a:gdLst>
                      <a:gd name="T0" fmla="*/ 75 w 566"/>
                      <a:gd name="T1" fmla="*/ 344 h 410"/>
                      <a:gd name="T2" fmla="*/ 98 w 566"/>
                      <a:gd name="T3" fmla="*/ 357 h 410"/>
                      <a:gd name="T4" fmla="*/ 133 w 566"/>
                      <a:gd name="T5" fmla="*/ 361 h 410"/>
                      <a:gd name="T6" fmla="*/ 165 w 566"/>
                      <a:gd name="T7" fmla="*/ 359 h 410"/>
                      <a:gd name="T8" fmla="*/ 188 w 566"/>
                      <a:gd name="T9" fmla="*/ 376 h 410"/>
                      <a:gd name="T10" fmla="*/ 237 w 566"/>
                      <a:gd name="T11" fmla="*/ 376 h 410"/>
                      <a:gd name="T12" fmla="*/ 270 w 566"/>
                      <a:gd name="T13" fmla="*/ 380 h 410"/>
                      <a:gd name="T14" fmla="*/ 317 w 566"/>
                      <a:gd name="T15" fmla="*/ 376 h 410"/>
                      <a:gd name="T16" fmla="*/ 355 w 566"/>
                      <a:gd name="T17" fmla="*/ 376 h 410"/>
                      <a:gd name="T18" fmla="*/ 511 w 566"/>
                      <a:gd name="T19" fmla="*/ 383 h 410"/>
                      <a:gd name="T20" fmla="*/ 564 w 566"/>
                      <a:gd name="T21" fmla="*/ 100 h 410"/>
                      <a:gd name="T22" fmla="*/ 263 w 566"/>
                      <a:gd name="T23" fmla="*/ 24 h 410"/>
                      <a:gd name="T24" fmla="*/ 165 w 566"/>
                      <a:gd name="T25" fmla="*/ 17 h 410"/>
                      <a:gd name="T26" fmla="*/ 176 w 566"/>
                      <a:gd name="T27" fmla="*/ 38 h 410"/>
                      <a:gd name="T28" fmla="*/ 173 w 566"/>
                      <a:gd name="T29" fmla="*/ 53 h 410"/>
                      <a:gd name="T30" fmla="*/ 158 w 566"/>
                      <a:gd name="T31" fmla="*/ 62 h 410"/>
                      <a:gd name="T32" fmla="*/ 171 w 566"/>
                      <a:gd name="T33" fmla="*/ 83 h 410"/>
                      <a:gd name="T34" fmla="*/ 175 w 566"/>
                      <a:gd name="T35" fmla="*/ 115 h 410"/>
                      <a:gd name="T36" fmla="*/ 154 w 566"/>
                      <a:gd name="T37" fmla="*/ 141 h 410"/>
                      <a:gd name="T38" fmla="*/ 146 w 566"/>
                      <a:gd name="T39" fmla="*/ 177 h 410"/>
                      <a:gd name="T40" fmla="*/ 116 w 566"/>
                      <a:gd name="T41" fmla="*/ 192 h 410"/>
                      <a:gd name="T42" fmla="*/ 99 w 566"/>
                      <a:gd name="T43" fmla="*/ 190 h 410"/>
                      <a:gd name="T44" fmla="*/ 107 w 566"/>
                      <a:gd name="T45" fmla="*/ 175 h 410"/>
                      <a:gd name="T46" fmla="*/ 116 w 566"/>
                      <a:gd name="T47" fmla="*/ 186 h 410"/>
                      <a:gd name="T48" fmla="*/ 131 w 566"/>
                      <a:gd name="T49" fmla="*/ 167 h 410"/>
                      <a:gd name="T50" fmla="*/ 141 w 566"/>
                      <a:gd name="T51" fmla="*/ 147 h 410"/>
                      <a:gd name="T52" fmla="*/ 141 w 566"/>
                      <a:gd name="T53" fmla="*/ 137 h 410"/>
                      <a:gd name="T54" fmla="*/ 154 w 566"/>
                      <a:gd name="T55" fmla="*/ 120 h 410"/>
                      <a:gd name="T56" fmla="*/ 114 w 566"/>
                      <a:gd name="T57" fmla="*/ 139 h 410"/>
                      <a:gd name="T58" fmla="*/ 116 w 566"/>
                      <a:gd name="T59" fmla="*/ 158 h 410"/>
                      <a:gd name="T60" fmla="*/ 114 w 566"/>
                      <a:gd name="T61" fmla="*/ 137 h 410"/>
                      <a:gd name="T62" fmla="*/ 131 w 566"/>
                      <a:gd name="T63" fmla="*/ 132 h 410"/>
                      <a:gd name="T64" fmla="*/ 141 w 566"/>
                      <a:gd name="T65" fmla="*/ 92 h 410"/>
                      <a:gd name="T66" fmla="*/ 129 w 566"/>
                      <a:gd name="T67" fmla="*/ 86 h 410"/>
                      <a:gd name="T68" fmla="*/ 113 w 566"/>
                      <a:gd name="T69" fmla="*/ 77 h 410"/>
                      <a:gd name="T70" fmla="*/ 77 w 566"/>
                      <a:gd name="T71" fmla="*/ 64 h 410"/>
                      <a:gd name="T72" fmla="*/ 41 w 566"/>
                      <a:gd name="T73" fmla="*/ 45 h 410"/>
                      <a:gd name="T74" fmla="*/ 17 w 566"/>
                      <a:gd name="T75" fmla="*/ 30 h 410"/>
                      <a:gd name="T76" fmla="*/ 7 w 566"/>
                      <a:gd name="T77" fmla="*/ 53 h 410"/>
                      <a:gd name="T78" fmla="*/ 13 w 566"/>
                      <a:gd name="T79" fmla="*/ 83 h 410"/>
                      <a:gd name="T80" fmla="*/ 17 w 566"/>
                      <a:gd name="T81" fmla="*/ 148 h 410"/>
                      <a:gd name="T82" fmla="*/ 17 w 566"/>
                      <a:gd name="T83" fmla="*/ 171 h 410"/>
                      <a:gd name="T84" fmla="*/ 24 w 566"/>
                      <a:gd name="T85" fmla="*/ 188 h 410"/>
                      <a:gd name="T86" fmla="*/ 13 w 566"/>
                      <a:gd name="T87" fmla="*/ 207 h 410"/>
                      <a:gd name="T88" fmla="*/ 28 w 566"/>
                      <a:gd name="T89" fmla="*/ 216 h 410"/>
                      <a:gd name="T90" fmla="*/ 13 w 566"/>
                      <a:gd name="T91" fmla="*/ 233 h 410"/>
                      <a:gd name="T92" fmla="*/ 5 w 566"/>
                      <a:gd name="T93" fmla="*/ 237 h 410"/>
                      <a:gd name="T94" fmla="*/ 5 w 566"/>
                      <a:gd name="T95" fmla="*/ 252 h 410"/>
                      <a:gd name="T96" fmla="*/ 35 w 566"/>
                      <a:gd name="T97" fmla="*/ 263 h 410"/>
                      <a:gd name="T98" fmla="*/ 45 w 566"/>
                      <a:gd name="T99" fmla="*/ 272 h 410"/>
                      <a:gd name="T100" fmla="*/ 67 w 566"/>
                      <a:gd name="T101" fmla="*/ 288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66" h="410">
                        <a:moveTo>
                          <a:pt x="67" y="288"/>
                        </a:moveTo>
                        <a:lnTo>
                          <a:pt x="75" y="295"/>
                        </a:lnTo>
                        <a:lnTo>
                          <a:pt x="79" y="308"/>
                        </a:lnTo>
                        <a:lnTo>
                          <a:pt x="75" y="344"/>
                        </a:lnTo>
                        <a:lnTo>
                          <a:pt x="77" y="348"/>
                        </a:lnTo>
                        <a:lnTo>
                          <a:pt x="88" y="351"/>
                        </a:lnTo>
                        <a:lnTo>
                          <a:pt x="96" y="357"/>
                        </a:lnTo>
                        <a:lnTo>
                          <a:pt x="98" y="357"/>
                        </a:lnTo>
                        <a:lnTo>
                          <a:pt x="105" y="363"/>
                        </a:lnTo>
                        <a:lnTo>
                          <a:pt x="113" y="363"/>
                        </a:lnTo>
                        <a:lnTo>
                          <a:pt x="126" y="361"/>
                        </a:lnTo>
                        <a:lnTo>
                          <a:pt x="133" y="361"/>
                        </a:lnTo>
                        <a:lnTo>
                          <a:pt x="141" y="355"/>
                        </a:lnTo>
                        <a:lnTo>
                          <a:pt x="146" y="355"/>
                        </a:lnTo>
                        <a:lnTo>
                          <a:pt x="154" y="359"/>
                        </a:lnTo>
                        <a:lnTo>
                          <a:pt x="165" y="359"/>
                        </a:lnTo>
                        <a:lnTo>
                          <a:pt x="173" y="363"/>
                        </a:lnTo>
                        <a:lnTo>
                          <a:pt x="178" y="365"/>
                        </a:lnTo>
                        <a:lnTo>
                          <a:pt x="186" y="370"/>
                        </a:lnTo>
                        <a:lnTo>
                          <a:pt x="188" y="376"/>
                        </a:lnTo>
                        <a:lnTo>
                          <a:pt x="201" y="376"/>
                        </a:lnTo>
                        <a:lnTo>
                          <a:pt x="208" y="378"/>
                        </a:lnTo>
                        <a:lnTo>
                          <a:pt x="229" y="374"/>
                        </a:lnTo>
                        <a:lnTo>
                          <a:pt x="237" y="376"/>
                        </a:lnTo>
                        <a:lnTo>
                          <a:pt x="244" y="382"/>
                        </a:lnTo>
                        <a:lnTo>
                          <a:pt x="250" y="383"/>
                        </a:lnTo>
                        <a:lnTo>
                          <a:pt x="257" y="383"/>
                        </a:lnTo>
                        <a:lnTo>
                          <a:pt x="270" y="380"/>
                        </a:lnTo>
                        <a:lnTo>
                          <a:pt x="284" y="378"/>
                        </a:lnTo>
                        <a:lnTo>
                          <a:pt x="306" y="378"/>
                        </a:lnTo>
                        <a:lnTo>
                          <a:pt x="314" y="374"/>
                        </a:lnTo>
                        <a:lnTo>
                          <a:pt x="317" y="376"/>
                        </a:lnTo>
                        <a:lnTo>
                          <a:pt x="334" y="378"/>
                        </a:lnTo>
                        <a:lnTo>
                          <a:pt x="342" y="380"/>
                        </a:lnTo>
                        <a:lnTo>
                          <a:pt x="349" y="382"/>
                        </a:lnTo>
                        <a:lnTo>
                          <a:pt x="355" y="376"/>
                        </a:lnTo>
                        <a:lnTo>
                          <a:pt x="423" y="393"/>
                        </a:lnTo>
                        <a:lnTo>
                          <a:pt x="511" y="410"/>
                        </a:lnTo>
                        <a:lnTo>
                          <a:pt x="509" y="404"/>
                        </a:lnTo>
                        <a:lnTo>
                          <a:pt x="511" y="383"/>
                        </a:lnTo>
                        <a:lnTo>
                          <a:pt x="507" y="368"/>
                        </a:lnTo>
                        <a:lnTo>
                          <a:pt x="511" y="363"/>
                        </a:lnTo>
                        <a:lnTo>
                          <a:pt x="513" y="340"/>
                        </a:lnTo>
                        <a:lnTo>
                          <a:pt x="564" y="100"/>
                        </a:lnTo>
                        <a:lnTo>
                          <a:pt x="566" y="96"/>
                        </a:lnTo>
                        <a:lnTo>
                          <a:pt x="498" y="81"/>
                        </a:lnTo>
                        <a:lnTo>
                          <a:pt x="372" y="53"/>
                        </a:lnTo>
                        <a:lnTo>
                          <a:pt x="263" y="24"/>
                        </a:lnTo>
                        <a:lnTo>
                          <a:pt x="167" y="0"/>
                        </a:lnTo>
                        <a:lnTo>
                          <a:pt x="161" y="4"/>
                        </a:lnTo>
                        <a:lnTo>
                          <a:pt x="163" y="11"/>
                        </a:lnTo>
                        <a:lnTo>
                          <a:pt x="165" y="17"/>
                        </a:lnTo>
                        <a:lnTo>
                          <a:pt x="165" y="19"/>
                        </a:lnTo>
                        <a:lnTo>
                          <a:pt x="171" y="26"/>
                        </a:lnTo>
                        <a:lnTo>
                          <a:pt x="178" y="30"/>
                        </a:lnTo>
                        <a:lnTo>
                          <a:pt x="176" y="38"/>
                        </a:lnTo>
                        <a:lnTo>
                          <a:pt x="176" y="43"/>
                        </a:lnTo>
                        <a:lnTo>
                          <a:pt x="176" y="51"/>
                        </a:lnTo>
                        <a:lnTo>
                          <a:pt x="169" y="47"/>
                        </a:lnTo>
                        <a:lnTo>
                          <a:pt x="173" y="53"/>
                        </a:lnTo>
                        <a:lnTo>
                          <a:pt x="171" y="60"/>
                        </a:lnTo>
                        <a:lnTo>
                          <a:pt x="163" y="56"/>
                        </a:lnTo>
                        <a:lnTo>
                          <a:pt x="158" y="56"/>
                        </a:lnTo>
                        <a:lnTo>
                          <a:pt x="158" y="62"/>
                        </a:lnTo>
                        <a:lnTo>
                          <a:pt x="165" y="62"/>
                        </a:lnTo>
                        <a:lnTo>
                          <a:pt x="167" y="69"/>
                        </a:lnTo>
                        <a:lnTo>
                          <a:pt x="173" y="77"/>
                        </a:lnTo>
                        <a:lnTo>
                          <a:pt x="171" y="83"/>
                        </a:lnTo>
                        <a:lnTo>
                          <a:pt x="173" y="86"/>
                        </a:lnTo>
                        <a:lnTo>
                          <a:pt x="171" y="100"/>
                        </a:lnTo>
                        <a:lnTo>
                          <a:pt x="175" y="107"/>
                        </a:lnTo>
                        <a:lnTo>
                          <a:pt x="175" y="115"/>
                        </a:lnTo>
                        <a:lnTo>
                          <a:pt x="167" y="120"/>
                        </a:lnTo>
                        <a:lnTo>
                          <a:pt x="160" y="130"/>
                        </a:lnTo>
                        <a:lnTo>
                          <a:pt x="161" y="137"/>
                        </a:lnTo>
                        <a:lnTo>
                          <a:pt x="154" y="141"/>
                        </a:lnTo>
                        <a:lnTo>
                          <a:pt x="158" y="148"/>
                        </a:lnTo>
                        <a:lnTo>
                          <a:pt x="152" y="154"/>
                        </a:lnTo>
                        <a:lnTo>
                          <a:pt x="154" y="169"/>
                        </a:lnTo>
                        <a:lnTo>
                          <a:pt x="146" y="177"/>
                        </a:lnTo>
                        <a:lnTo>
                          <a:pt x="133" y="180"/>
                        </a:lnTo>
                        <a:lnTo>
                          <a:pt x="129" y="186"/>
                        </a:lnTo>
                        <a:lnTo>
                          <a:pt x="124" y="192"/>
                        </a:lnTo>
                        <a:lnTo>
                          <a:pt x="116" y="192"/>
                        </a:lnTo>
                        <a:lnTo>
                          <a:pt x="113" y="184"/>
                        </a:lnTo>
                        <a:lnTo>
                          <a:pt x="105" y="188"/>
                        </a:lnTo>
                        <a:lnTo>
                          <a:pt x="105" y="195"/>
                        </a:lnTo>
                        <a:lnTo>
                          <a:pt x="99" y="190"/>
                        </a:lnTo>
                        <a:lnTo>
                          <a:pt x="101" y="184"/>
                        </a:lnTo>
                        <a:lnTo>
                          <a:pt x="94" y="182"/>
                        </a:lnTo>
                        <a:lnTo>
                          <a:pt x="101" y="180"/>
                        </a:lnTo>
                        <a:lnTo>
                          <a:pt x="107" y="175"/>
                        </a:lnTo>
                        <a:lnTo>
                          <a:pt x="120" y="165"/>
                        </a:lnTo>
                        <a:lnTo>
                          <a:pt x="118" y="173"/>
                        </a:lnTo>
                        <a:lnTo>
                          <a:pt x="116" y="179"/>
                        </a:lnTo>
                        <a:lnTo>
                          <a:pt x="116" y="186"/>
                        </a:lnTo>
                        <a:lnTo>
                          <a:pt x="118" y="182"/>
                        </a:lnTo>
                        <a:lnTo>
                          <a:pt x="120" y="175"/>
                        </a:lnTo>
                        <a:lnTo>
                          <a:pt x="126" y="169"/>
                        </a:lnTo>
                        <a:lnTo>
                          <a:pt x="131" y="167"/>
                        </a:lnTo>
                        <a:lnTo>
                          <a:pt x="126" y="175"/>
                        </a:lnTo>
                        <a:lnTo>
                          <a:pt x="133" y="179"/>
                        </a:lnTo>
                        <a:lnTo>
                          <a:pt x="145" y="154"/>
                        </a:lnTo>
                        <a:lnTo>
                          <a:pt x="141" y="147"/>
                        </a:lnTo>
                        <a:lnTo>
                          <a:pt x="133" y="148"/>
                        </a:lnTo>
                        <a:lnTo>
                          <a:pt x="133" y="141"/>
                        </a:lnTo>
                        <a:lnTo>
                          <a:pt x="141" y="143"/>
                        </a:lnTo>
                        <a:lnTo>
                          <a:pt x="141" y="137"/>
                        </a:lnTo>
                        <a:lnTo>
                          <a:pt x="141" y="130"/>
                        </a:lnTo>
                        <a:lnTo>
                          <a:pt x="146" y="132"/>
                        </a:lnTo>
                        <a:lnTo>
                          <a:pt x="152" y="128"/>
                        </a:lnTo>
                        <a:lnTo>
                          <a:pt x="154" y="120"/>
                        </a:lnTo>
                        <a:lnTo>
                          <a:pt x="150" y="113"/>
                        </a:lnTo>
                        <a:lnTo>
                          <a:pt x="133" y="128"/>
                        </a:lnTo>
                        <a:lnTo>
                          <a:pt x="128" y="135"/>
                        </a:lnTo>
                        <a:lnTo>
                          <a:pt x="114" y="139"/>
                        </a:lnTo>
                        <a:lnTo>
                          <a:pt x="99" y="152"/>
                        </a:lnTo>
                        <a:lnTo>
                          <a:pt x="101" y="160"/>
                        </a:lnTo>
                        <a:lnTo>
                          <a:pt x="109" y="158"/>
                        </a:lnTo>
                        <a:lnTo>
                          <a:pt x="116" y="158"/>
                        </a:lnTo>
                        <a:lnTo>
                          <a:pt x="101" y="162"/>
                        </a:lnTo>
                        <a:lnTo>
                          <a:pt x="96" y="156"/>
                        </a:lnTo>
                        <a:lnTo>
                          <a:pt x="99" y="148"/>
                        </a:lnTo>
                        <a:lnTo>
                          <a:pt x="114" y="137"/>
                        </a:lnTo>
                        <a:lnTo>
                          <a:pt x="120" y="133"/>
                        </a:lnTo>
                        <a:lnTo>
                          <a:pt x="133" y="118"/>
                        </a:lnTo>
                        <a:lnTo>
                          <a:pt x="131" y="124"/>
                        </a:lnTo>
                        <a:lnTo>
                          <a:pt x="131" y="132"/>
                        </a:lnTo>
                        <a:lnTo>
                          <a:pt x="133" y="124"/>
                        </a:lnTo>
                        <a:lnTo>
                          <a:pt x="141" y="118"/>
                        </a:lnTo>
                        <a:lnTo>
                          <a:pt x="145" y="109"/>
                        </a:lnTo>
                        <a:lnTo>
                          <a:pt x="141" y="92"/>
                        </a:lnTo>
                        <a:lnTo>
                          <a:pt x="143" y="85"/>
                        </a:lnTo>
                        <a:lnTo>
                          <a:pt x="135" y="90"/>
                        </a:lnTo>
                        <a:lnTo>
                          <a:pt x="133" y="98"/>
                        </a:lnTo>
                        <a:lnTo>
                          <a:pt x="129" y="86"/>
                        </a:lnTo>
                        <a:lnTo>
                          <a:pt x="122" y="88"/>
                        </a:lnTo>
                        <a:lnTo>
                          <a:pt x="122" y="83"/>
                        </a:lnTo>
                        <a:lnTo>
                          <a:pt x="120" y="75"/>
                        </a:lnTo>
                        <a:lnTo>
                          <a:pt x="113" y="77"/>
                        </a:lnTo>
                        <a:lnTo>
                          <a:pt x="105" y="77"/>
                        </a:lnTo>
                        <a:lnTo>
                          <a:pt x="98" y="73"/>
                        </a:lnTo>
                        <a:lnTo>
                          <a:pt x="84" y="69"/>
                        </a:lnTo>
                        <a:lnTo>
                          <a:pt x="77" y="64"/>
                        </a:lnTo>
                        <a:lnTo>
                          <a:pt x="64" y="60"/>
                        </a:lnTo>
                        <a:lnTo>
                          <a:pt x="52" y="54"/>
                        </a:lnTo>
                        <a:lnTo>
                          <a:pt x="49" y="49"/>
                        </a:lnTo>
                        <a:lnTo>
                          <a:pt x="41" y="45"/>
                        </a:lnTo>
                        <a:lnTo>
                          <a:pt x="34" y="38"/>
                        </a:lnTo>
                        <a:lnTo>
                          <a:pt x="22" y="26"/>
                        </a:lnTo>
                        <a:lnTo>
                          <a:pt x="15" y="22"/>
                        </a:lnTo>
                        <a:lnTo>
                          <a:pt x="17" y="30"/>
                        </a:lnTo>
                        <a:lnTo>
                          <a:pt x="15" y="32"/>
                        </a:lnTo>
                        <a:lnTo>
                          <a:pt x="13" y="39"/>
                        </a:lnTo>
                        <a:lnTo>
                          <a:pt x="7" y="47"/>
                        </a:lnTo>
                        <a:lnTo>
                          <a:pt x="7" y="53"/>
                        </a:lnTo>
                        <a:lnTo>
                          <a:pt x="5" y="60"/>
                        </a:lnTo>
                        <a:lnTo>
                          <a:pt x="5" y="68"/>
                        </a:lnTo>
                        <a:lnTo>
                          <a:pt x="7" y="73"/>
                        </a:lnTo>
                        <a:lnTo>
                          <a:pt x="13" y="83"/>
                        </a:lnTo>
                        <a:lnTo>
                          <a:pt x="17" y="96"/>
                        </a:lnTo>
                        <a:lnTo>
                          <a:pt x="17" y="103"/>
                        </a:lnTo>
                        <a:lnTo>
                          <a:pt x="13" y="132"/>
                        </a:lnTo>
                        <a:lnTo>
                          <a:pt x="17" y="148"/>
                        </a:lnTo>
                        <a:lnTo>
                          <a:pt x="15" y="169"/>
                        </a:lnTo>
                        <a:lnTo>
                          <a:pt x="11" y="177"/>
                        </a:lnTo>
                        <a:lnTo>
                          <a:pt x="15" y="179"/>
                        </a:lnTo>
                        <a:lnTo>
                          <a:pt x="17" y="171"/>
                        </a:lnTo>
                        <a:lnTo>
                          <a:pt x="22" y="177"/>
                        </a:lnTo>
                        <a:lnTo>
                          <a:pt x="30" y="184"/>
                        </a:lnTo>
                        <a:lnTo>
                          <a:pt x="35" y="186"/>
                        </a:lnTo>
                        <a:lnTo>
                          <a:pt x="24" y="188"/>
                        </a:lnTo>
                        <a:lnTo>
                          <a:pt x="15" y="192"/>
                        </a:lnTo>
                        <a:lnTo>
                          <a:pt x="13" y="186"/>
                        </a:lnTo>
                        <a:lnTo>
                          <a:pt x="11" y="199"/>
                        </a:lnTo>
                        <a:lnTo>
                          <a:pt x="13" y="207"/>
                        </a:lnTo>
                        <a:lnTo>
                          <a:pt x="13" y="207"/>
                        </a:lnTo>
                        <a:lnTo>
                          <a:pt x="28" y="210"/>
                        </a:lnTo>
                        <a:lnTo>
                          <a:pt x="30" y="216"/>
                        </a:lnTo>
                        <a:lnTo>
                          <a:pt x="28" y="216"/>
                        </a:lnTo>
                        <a:lnTo>
                          <a:pt x="20" y="212"/>
                        </a:lnTo>
                        <a:lnTo>
                          <a:pt x="17" y="220"/>
                        </a:lnTo>
                        <a:lnTo>
                          <a:pt x="19" y="226"/>
                        </a:lnTo>
                        <a:lnTo>
                          <a:pt x="13" y="233"/>
                        </a:lnTo>
                        <a:lnTo>
                          <a:pt x="17" y="241"/>
                        </a:lnTo>
                        <a:lnTo>
                          <a:pt x="17" y="242"/>
                        </a:lnTo>
                        <a:lnTo>
                          <a:pt x="13" y="237"/>
                        </a:lnTo>
                        <a:lnTo>
                          <a:pt x="5" y="237"/>
                        </a:lnTo>
                        <a:lnTo>
                          <a:pt x="9" y="224"/>
                        </a:lnTo>
                        <a:lnTo>
                          <a:pt x="7" y="216"/>
                        </a:lnTo>
                        <a:lnTo>
                          <a:pt x="0" y="252"/>
                        </a:lnTo>
                        <a:lnTo>
                          <a:pt x="5" y="252"/>
                        </a:lnTo>
                        <a:lnTo>
                          <a:pt x="11" y="259"/>
                        </a:lnTo>
                        <a:lnTo>
                          <a:pt x="26" y="256"/>
                        </a:lnTo>
                        <a:lnTo>
                          <a:pt x="30" y="261"/>
                        </a:lnTo>
                        <a:lnTo>
                          <a:pt x="35" y="263"/>
                        </a:lnTo>
                        <a:lnTo>
                          <a:pt x="37" y="265"/>
                        </a:lnTo>
                        <a:lnTo>
                          <a:pt x="41" y="267"/>
                        </a:lnTo>
                        <a:lnTo>
                          <a:pt x="43" y="267"/>
                        </a:lnTo>
                        <a:lnTo>
                          <a:pt x="45" y="272"/>
                        </a:lnTo>
                        <a:lnTo>
                          <a:pt x="52" y="280"/>
                        </a:lnTo>
                        <a:lnTo>
                          <a:pt x="58" y="280"/>
                        </a:lnTo>
                        <a:lnTo>
                          <a:pt x="64" y="282"/>
                        </a:lnTo>
                        <a:lnTo>
                          <a:pt x="67" y="28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34" name="Freeform 21">
                  <a:extLst>
                    <a:ext uri="{FF2B5EF4-FFF2-40B4-BE49-F238E27FC236}">
                      <a16:creationId xmlns:a16="http://schemas.microsoft.com/office/drawing/2014/main" id="{EF248646-AF69-BF34-F40E-89CA6B67D29A}"/>
                    </a:ext>
                  </a:extLst>
                </p:cNvPr>
                <p:cNvSpPr>
                  <a:spLocks/>
                </p:cNvSpPr>
                <p:nvPr/>
              </p:nvSpPr>
              <p:spPr bwMode="auto">
                <a:xfrm>
                  <a:off x="1322672" y="2057113"/>
                  <a:ext cx="518773" cy="729898"/>
                </a:xfrm>
                <a:custGeom>
                  <a:avLst/>
                  <a:gdLst>
                    <a:gd name="T0" fmla="*/ 434 w 540"/>
                    <a:gd name="T1" fmla="*/ 79 h 837"/>
                    <a:gd name="T2" fmla="*/ 308 w 540"/>
                    <a:gd name="T3" fmla="*/ 53 h 837"/>
                    <a:gd name="T4" fmla="*/ 213 w 540"/>
                    <a:gd name="T5" fmla="*/ 32 h 837"/>
                    <a:gd name="T6" fmla="*/ 77 w 540"/>
                    <a:gd name="T7" fmla="*/ 0 h 837"/>
                    <a:gd name="T8" fmla="*/ 19 w 540"/>
                    <a:gd name="T9" fmla="*/ 243 h 837"/>
                    <a:gd name="T10" fmla="*/ 0 w 540"/>
                    <a:gd name="T11" fmla="*/ 314 h 837"/>
                    <a:gd name="T12" fmla="*/ 250 w 540"/>
                    <a:gd name="T13" fmla="*/ 681 h 837"/>
                    <a:gd name="T14" fmla="*/ 357 w 540"/>
                    <a:gd name="T15" fmla="*/ 837 h 837"/>
                    <a:gd name="T16" fmla="*/ 359 w 540"/>
                    <a:gd name="T17" fmla="*/ 822 h 837"/>
                    <a:gd name="T18" fmla="*/ 365 w 540"/>
                    <a:gd name="T19" fmla="*/ 814 h 837"/>
                    <a:gd name="T20" fmla="*/ 367 w 540"/>
                    <a:gd name="T21" fmla="*/ 799 h 837"/>
                    <a:gd name="T22" fmla="*/ 365 w 540"/>
                    <a:gd name="T23" fmla="*/ 786 h 837"/>
                    <a:gd name="T24" fmla="*/ 365 w 540"/>
                    <a:gd name="T25" fmla="*/ 778 h 837"/>
                    <a:gd name="T26" fmla="*/ 367 w 540"/>
                    <a:gd name="T27" fmla="*/ 769 h 837"/>
                    <a:gd name="T28" fmla="*/ 367 w 540"/>
                    <a:gd name="T29" fmla="*/ 754 h 837"/>
                    <a:gd name="T30" fmla="*/ 367 w 540"/>
                    <a:gd name="T31" fmla="*/ 748 h 837"/>
                    <a:gd name="T32" fmla="*/ 370 w 540"/>
                    <a:gd name="T33" fmla="*/ 741 h 837"/>
                    <a:gd name="T34" fmla="*/ 367 w 540"/>
                    <a:gd name="T35" fmla="*/ 728 h 837"/>
                    <a:gd name="T36" fmla="*/ 370 w 540"/>
                    <a:gd name="T37" fmla="*/ 718 h 837"/>
                    <a:gd name="T38" fmla="*/ 378 w 540"/>
                    <a:gd name="T39" fmla="*/ 715 h 837"/>
                    <a:gd name="T40" fmla="*/ 386 w 540"/>
                    <a:gd name="T41" fmla="*/ 713 h 837"/>
                    <a:gd name="T42" fmla="*/ 391 w 540"/>
                    <a:gd name="T43" fmla="*/ 716 h 837"/>
                    <a:gd name="T44" fmla="*/ 399 w 540"/>
                    <a:gd name="T45" fmla="*/ 716 h 837"/>
                    <a:gd name="T46" fmla="*/ 406 w 540"/>
                    <a:gd name="T47" fmla="*/ 724 h 837"/>
                    <a:gd name="T48" fmla="*/ 408 w 540"/>
                    <a:gd name="T49" fmla="*/ 731 h 837"/>
                    <a:gd name="T50" fmla="*/ 416 w 540"/>
                    <a:gd name="T51" fmla="*/ 733 h 837"/>
                    <a:gd name="T52" fmla="*/ 423 w 540"/>
                    <a:gd name="T53" fmla="*/ 724 h 837"/>
                    <a:gd name="T54" fmla="*/ 431 w 540"/>
                    <a:gd name="T55" fmla="*/ 715 h 837"/>
                    <a:gd name="T56" fmla="*/ 446 w 540"/>
                    <a:gd name="T57" fmla="*/ 630 h 837"/>
                    <a:gd name="T58" fmla="*/ 540 w 540"/>
                    <a:gd name="T59" fmla="*/ 98 h 837"/>
                    <a:gd name="T60" fmla="*/ 434 w 540"/>
                    <a:gd name="T61" fmla="*/ 79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0" h="837">
                      <a:moveTo>
                        <a:pt x="434" y="79"/>
                      </a:moveTo>
                      <a:lnTo>
                        <a:pt x="308" y="53"/>
                      </a:lnTo>
                      <a:lnTo>
                        <a:pt x="213" y="32"/>
                      </a:lnTo>
                      <a:lnTo>
                        <a:pt x="77" y="0"/>
                      </a:lnTo>
                      <a:lnTo>
                        <a:pt x="19" y="243"/>
                      </a:lnTo>
                      <a:lnTo>
                        <a:pt x="0" y="314"/>
                      </a:lnTo>
                      <a:lnTo>
                        <a:pt x="250" y="681"/>
                      </a:lnTo>
                      <a:lnTo>
                        <a:pt x="357" y="837"/>
                      </a:lnTo>
                      <a:lnTo>
                        <a:pt x="359" y="822"/>
                      </a:lnTo>
                      <a:lnTo>
                        <a:pt x="365" y="814"/>
                      </a:lnTo>
                      <a:lnTo>
                        <a:pt x="367" y="799"/>
                      </a:lnTo>
                      <a:lnTo>
                        <a:pt x="365" y="786"/>
                      </a:lnTo>
                      <a:lnTo>
                        <a:pt x="365" y="778"/>
                      </a:lnTo>
                      <a:lnTo>
                        <a:pt x="367" y="769"/>
                      </a:lnTo>
                      <a:lnTo>
                        <a:pt x="367" y="754"/>
                      </a:lnTo>
                      <a:lnTo>
                        <a:pt x="367" y="748"/>
                      </a:lnTo>
                      <a:lnTo>
                        <a:pt x="370" y="741"/>
                      </a:lnTo>
                      <a:lnTo>
                        <a:pt x="367" y="728"/>
                      </a:lnTo>
                      <a:lnTo>
                        <a:pt x="370" y="718"/>
                      </a:lnTo>
                      <a:lnTo>
                        <a:pt x="378" y="715"/>
                      </a:lnTo>
                      <a:lnTo>
                        <a:pt x="386" y="713"/>
                      </a:lnTo>
                      <a:lnTo>
                        <a:pt x="391" y="716"/>
                      </a:lnTo>
                      <a:lnTo>
                        <a:pt x="399" y="716"/>
                      </a:lnTo>
                      <a:lnTo>
                        <a:pt x="406" y="724"/>
                      </a:lnTo>
                      <a:lnTo>
                        <a:pt x="408" y="731"/>
                      </a:lnTo>
                      <a:lnTo>
                        <a:pt x="416" y="733"/>
                      </a:lnTo>
                      <a:lnTo>
                        <a:pt x="423" y="724"/>
                      </a:lnTo>
                      <a:lnTo>
                        <a:pt x="431" y="715"/>
                      </a:lnTo>
                      <a:lnTo>
                        <a:pt x="446" y="630"/>
                      </a:lnTo>
                      <a:lnTo>
                        <a:pt x="540" y="98"/>
                      </a:lnTo>
                      <a:lnTo>
                        <a:pt x="434" y="7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22">
                  <a:extLst>
                    <a:ext uri="{FF2B5EF4-FFF2-40B4-BE49-F238E27FC236}">
                      <a16:creationId xmlns:a16="http://schemas.microsoft.com/office/drawing/2014/main" id="{DF94DEE3-40CD-E467-6301-059CEF886BA7}"/>
                    </a:ext>
                  </a:extLst>
                </p:cNvPr>
                <p:cNvSpPr>
                  <a:spLocks/>
                </p:cNvSpPr>
                <p:nvPr/>
              </p:nvSpPr>
              <p:spPr bwMode="auto">
                <a:xfrm>
                  <a:off x="1603194" y="2606498"/>
                  <a:ext cx="550475" cy="586883"/>
                </a:xfrm>
                <a:custGeom>
                  <a:avLst/>
                  <a:gdLst>
                    <a:gd name="T0" fmla="*/ 456 w 573"/>
                    <a:gd name="T1" fmla="*/ 51 h 673"/>
                    <a:gd name="T2" fmla="*/ 231 w 573"/>
                    <a:gd name="T3" fmla="*/ 15 h 673"/>
                    <a:gd name="T4" fmla="*/ 139 w 573"/>
                    <a:gd name="T5" fmla="*/ 85 h 673"/>
                    <a:gd name="T6" fmla="*/ 124 w 573"/>
                    <a:gd name="T7" fmla="*/ 103 h 673"/>
                    <a:gd name="T8" fmla="*/ 114 w 573"/>
                    <a:gd name="T9" fmla="*/ 94 h 673"/>
                    <a:gd name="T10" fmla="*/ 99 w 573"/>
                    <a:gd name="T11" fmla="*/ 86 h 673"/>
                    <a:gd name="T12" fmla="*/ 86 w 573"/>
                    <a:gd name="T13" fmla="*/ 85 h 673"/>
                    <a:gd name="T14" fmla="*/ 75 w 573"/>
                    <a:gd name="T15" fmla="*/ 98 h 673"/>
                    <a:gd name="T16" fmla="*/ 75 w 573"/>
                    <a:gd name="T17" fmla="*/ 118 h 673"/>
                    <a:gd name="T18" fmla="*/ 75 w 573"/>
                    <a:gd name="T19" fmla="*/ 139 h 673"/>
                    <a:gd name="T20" fmla="*/ 73 w 573"/>
                    <a:gd name="T21" fmla="*/ 156 h 673"/>
                    <a:gd name="T22" fmla="*/ 73 w 573"/>
                    <a:gd name="T23" fmla="*/ 184 h 673"/>
                    <a:gd name="T24" fmla="*/ 65 w 573"/>
                    <a:gd name="T25" fmla="*/ 207 h 673"/>
                    <a:gd name="T26" fmla="*/ 63 w 573"/>
                    <a:gd name="T27" fmla="*/ 220 h 673"/>
                    <a:gd name="T28" fmla="*/ 75 w 573"/>
                    <a:gd name="T29" fmla="*/ 244 h 673"/>
                    <a:gd name="T30" fmla="*/ 78 w 573"/>
                    <a:gd name="T31" fmla="*/ 258 h 673"/>
                    <a:gd name="T32" fmla="*/ 90 w 573"/>
                    <a:gd name="T33" fmla="*/ 280 h 673"/>
                    <a:gd name="T34" fmla="*/ 88 w 573"/>
                    <a:gd name="T35" fmla="*/ 293 h 673"/>
                    <a:gd name="T36" fmla="*/ 62 w 573"/>
                    <a:gd name="T37" fmla="*/ 312 h 673"/>
                    <a:gd name="T38" fmla="*/ 52 w 573"/>
                    <a:gd name="T39" fmla="*/ 329 h 673"/>
                    <a:gd name="T40" fmla="*/ 48 w 573"/>
                    <a:gd name="T41" fmla="*/ 348 h 673"/>
                    <a:gd name="T42" fmla="*/ 33 w 573"/>
                    <a:gd name="T43" fmla="*/ 372 h 673"/>
                    <a:gd name="T44" fmla="*/ 22 w 573"/>
                    <a:gd name="T45" fmla="*/ 383 h 673"/>
                    <a:gd name="T46" fmla="*/ 24 w 573"/>
                    <a:gd name="T47" fmla="*/ 399 h 673"/>
                    <a:gd name="T48" fmla="*/ 22 w 573"/>
                    <a:gd name="T49" fmla="*/ 412 h 673"/>
                    <a:gd name="T50" fmla="*/ 37 w 573"/>
                    <a:gd name="T51" fmla="*/ 419 h 673"/>
                    <a:gd name="T52" fmla="*/ 37 w 573"/>
                    <a:gd name="T53" fmla="*/ 436 h 673"/>
                    <a:gd name="T54" fmla="*/ 28 w 573"/>
                    <a:gd name="T55" fmla="*/ 447 h 673"/>
                    <a:gd name="T56" fmla="*/ 18 w 573"/>
                    <a:gd name="T57" fmla="*/ 446 h 673"/>
                    <a:gd name="T58" fmla="*/ 13 w 573"/>
                    <a:gd name="T59" fmla="*/ 446 h 673"/>
                    <a:gd name="T60" fmla="*/ 0 w 573"/>
                    <a:gd name="T61" fmla="*/ 468 h 673"/>
                    <a:gd name="T62" fmla="*/ 199 w 573"/>
                    <a:gd name="T63" fmla="*/ 583 h 673"/>
                    <a:gd name="T64" fmla="*/ 451 w 573"/>
                    <a:gd name="T65" fmla="*/ 667 h 673"/>
                    <a:gd name="T66" fmla="*/ 498 w 573"/>
                    <a:gd name="T67" fmla="*/ 669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3" h="673">
                      <a:moveTo>
                        <a:pt x="573" y="66"/>
                      </a:moveTo>
                      <a:lnTo>
                        <a:pt x="456" y="51"/>
                      </a:lnTo>
                      <a:lnTo>
                        <a:pt x="345" y="34"/>
                      </a:lnTo>
                      <a:lnTo>
                        <a:pt x="231" y="15"/>
                      </a:lnTo>
                      <a:lnTo>
                        <a:pt x="154" y="0"/>
                      </a:lnTo>
                      <a:lnTo>
                        <a:pt x="139" y="85"/>
                      </a:lnTo>
                      <a:lnTo>
                        <a:pt x="131" y="94"/>
                      </a:lnTo>
                      <a:lnTo>
                        <a:pt x="124" y="103"/>
                      </a:lnTo>
                      <a:lnTo>
                        <a:pt x="116" y="101"/>
                      </a:lnTo>
                      <a:lnTo>
                        <a:pt x="114" y="94"/>
                      </a:lnTo>
                      <a:lnTo>
                        <a:pt x="107" y="86"/>
                      </a:lnTo>
                      <a:lnTo>
                        <a:pt x="99" y="86"/>
                      </a:lnTo>
                      <a:lnTo>
                        <a:pt x="94" y="83"/>
                      </a:lnTo>
                      <a:lnTo>
                        <a:pt x="86" y="85"/>
                      </a:lnTo>
                      <a:lnTo>
                        <a:pt x="78" y="88"/>
                      </a:lnTo>
                      <a:lnTo>
                        <a:pt x="75" y="98"/>
                      </a:lnTo>
                      <a:lnTo>
                        <a:pt x="78" y="111"/>
                      </a:lnTo>
                      <a:lnTo>
                        <a:pt x="75" y="118"/>
                      </a:lnTo>
                      <a:lnTo>
                        <a:pt x="75" y="124"/>
                      </a:lnTo>
                      <a:lnTo>
                        <a:pt x="75" y="139"/>
                      </a:lnTo>
                      <a:lnTo>
                        <a:pt x="73" y="148"/>
                      </a:lnTo>
                      <a:lnTo>
                        <a:pt x="73" y="156"/>
                      </a:lnTo>
                      <a:lnTo>
                        <a:pt x="75" y="169"/>
                      </a:lnTo>
                      <a:lnTo>
                        <a:pt x="73" y="184"/>
                      </a:lnTo>
                      <a:lnTo>
                        <a:pt x="67" y="192"/>
                      </a:lnTo>
                      <a:lnTo>
                        <a:pt x="65" y="207"/>
                      </a:lnTo>
                      <a:lnTo>
                        <a:pt x="63" y="212"/>
                      </a:lnTo>
                      <a:lnTo>
                        <a:pt x="63" y="220"/>
                      </a:lnTo>
                      <a:lnTo>
                        <a:pt x="71" y="235"/>
                      </a:lnTo>
                      <a:lnTo>
                        <a:pt x="75" y="244"/>
                      </a:lnTo>
                      <a:lnTo>
                        <a:pt x="75" y="250"/>
                      </a:lnTo>
                      <a:lnTo>
                        <a:pt x="78" y="258"/>
                      </a:lnTo>
                      <a:lnTo>
                        <a:pt x="77" y="265"/>
                      </a:lnTo>
                      <a:lnTo>
                        <a:pt x="90" y="280"/>
                      </a:lnTo>
                      <a:lnTo>
                        <a:pt x="95" y="286"/>
                      </a:lnTo>
                      <a:lnTo>
                        <a:pt x="88" y="293"/>
                      </a:lnTo>
                      <a:lnTo>
                        <a:pt x="65" y="306"/>
                      </a:lnTo>
                      <a:lnTo>
                        <a:pt x="62" y="312"/>
                      </a:lnTo>
                      <a:lnTo>
                        <a:pt x="56" y="316"/>
                      </a:lnTo>
                      <a:lnTo>
                        <a:pt x="52" y="329"/>
                      </a:lnTo>
                      <a:lnTo>
                        <a:pt x="52" y="342"/>
                      </a:lnTo>
                      <a:lnTo>
                        <a:pt x="48" y="348"/>
                      </a:lnTo>
                      <a:lnTo>
                        <a:pt x="45" y="357"/>
                      </a:lnTo>
                      <a:lnTo>
                        <a:pt x="33" y="372"/>
                      </a:lnTo>
                      <a:lnTo>
                        <a:pt x="26" y="378"/>
                      </a:lnTo>
                      <a:lnTo>
                        <a:pt x="22" y="383"/>
                      </a:lnTo>
                      <a:lnTo>
                        <a:pt x="26" y="391"/>
                      </a:lnTo>
                      <a:lnTo>
                        <a:pt x="24" y="399"/>
                      </a:lnTo>
                      <a:lnTo>
                        <a:pt x="22" y="406"/>
                      </a:lnTo>
                      <a:lnTo>
                        <a:pt x="22" y="412"/>
                      </a:lnTo>
                      <a:lnTo>
                        <a:pt x="30" y="415"/>
                      </a:lnTo>
                      <a:lnTo>
                        <a:pt x="37" y="419"/>
                      </a:lnTo>
                      <a:lnTo>
                        <a:pt x="37" y="425"/>
                      </a:lnTo>
                      <a:lnTo>
                        <a:pt x="37" y="436"/>
                      </a:lnTo>
                      <a:lnTo>
                        <a:pt x="30" y="442"/>
                      </a:lnTo>
                      <a:lnTo>
                        <a:pt x="28" y="447"/>
                      </a:lnTo>
                      <a:lnTo>
                        <a:pt x="22" y="447"/>
                      </a:lnTo>
                      <a:lnTo>
                        <a:pt x="18" y="446"/>
                      </a:lnTo>
                      <a:lnTo>
                        <a:pt x="15" y="446"/>
                      </a:lnTo>
                      <a:lnTo>
                        <a:pt x="13" y="446"/>
                      </a:lnTo>
                      <a:lnTo>
                        <a:pt x="1" y="461"/>
                      </a:lnTo>
                      <a:lnTo>
                        <a:pt x="0" y="468"/>
                      </a:lnTo>
                      <a:lnTo>
                        <a:pt x="20" y="479"/>
                      </a:lnTo>
                      <a:lnTo>
                        <a:pt x="199" y="583"/>
                      </a:lnTo>
                      <a:lnTo>
                        <a:pt x="315" y="649"/>
                      </a:lnTo>
                      <a:lnTo>
                        <a:pt x="451" y="667"/>
                      </a:lnTo>
                      <a:lnTo>
                        <a:pt x="496" y="673"/>
                      </a:lnTo>
                      <a:lnTo>
                        <a:pt x="498" y="669"/>
                      </a:lnTo>
                      <a:lnTo>
                        <a:pt x="573" y="6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23">
                  <a:extLst>
                    <a:ext uri="{FF2B5EF4-FFF2-40B4-BE49-F238E27FC236}">
                      <a16:creationId xmlns:a16="http://schemas.microsoft.com/office/drawing/2014/main" id="{D1221D4E-9DCD-0FB5-DA7B-903A54B32051}"/>
                    </a:ext>
                  </a:extLst>
                </p:cNvPr>
                <p:cNvSpPr>
                  <a:spLocks/>
                </p:cNvSpPr>
                <p:nvPr/>
              </p:nvSpPr>
              <p:spPr bwMode="auto">
                <a:xfrm>
                  <a:off x="1618565" y="1462381"/>
                  <a:ext cx="486109" cy="713329"/>
                </a:xfrm>
                <a:custGeom>
                  <a:avLst/>
                  <a:gdLst>
                    <a:gd name="T0" fmla="*/ 100 w 506"/>
                    <a:gd name="T1" fmla="*/ 267 h 818"/>
                    <a:gd name="T2" fmla="*/ 100 w 506"/>
                    <a:gd name="T3" fmla="*/ 287 h 818"/>
                    <a:gd name="T4" fmla="*/ 100 w 506"/>
                    <a:gd name="T5" fmla="*/ 314 h 818"/>
                    <a:gd name="T6" fmla="*/ 104 w 506"/>
                    <a:gd name="T7" fmla="*/ 331 h 818"/>
                    <a:gd name="T8" fmla="*/ 121 w 506"/>
                    <a:gd name="T9" fmla="*/ 348 h 818"/>
                    <a:gd name="T10" fmla="*/ 119 w 506"/>
                    <a:gd name="T11" fmla="*/ 368 h 818"/>
                    <a:gd name="T12" fmla="*/ 93 w 506"/>
                    <a:gd name="T13" fmla="*/ 408 h 818"/>
                    <a:gd name="T14" fmla="*/ 79 w 506"/>
                    <a:gd name="T15" fmla="*/ 427 h 818"/>
                    <a:gd name="T16" fmla="*/ 70 w 506"/>
                    <a:gd name="T17" fmla="*/ 440 h 818"/>
                    <a:gd name="T18" fmla="*/ 49 w 506"/>
                    <a:gd name="T19" fmla="*/ 460 h 818"/>
                    <a:gd name="T20" fmla="*/ 38 w 506"/>
                    <a:gd name="T21" fmla="*/ 489 h 818"/>
                    <a:gd name="T22" fmla="*/ 47 w 506"/>
                    <a:gd name="T23" fmla="*/ 494 h 818"/>
                    <a:gd name="T24" fmla="*/ 59 w 506"/>
                    <a:gd name="T25" fmla="*/ 505 h 818"/>
                    <a:gd name="T26" fmla="*/ 53 w 506"/>
                    <a:gd name="T27" fmla="*/ 522 h 818"/>
                    <a:gd name="T28" fmla="*/ 44 w 506"/>
                    <a:gd name="T29" fmla="*/ 539 h 818"/>
                    <a:gd name="T30" fmla="*/ 0 w 506"/>
                    <a:gd name="T31" fmla="*/ 735 h 818"/>
                    <a:gd name="T32" fmla="*/ 232 w 506"/>
                    <a:gd name="T33" fmla="*/ 780 h 818"/>
                    <a:gd name="T34" fmla="*/ 375 w 506"/>
                    <a:gd name="T35" fmla="*/ 804 h 818"/>
                    <a:gd name="T36" fmla="*/ 506 w 506"/>
                    <a:gd name="T37" fmla="*/ 551 h 818"/>
                    <a:gd name="T38" fmla="*/ 495 w 506"/>
                    <a:gd name="T39" fmla="*/ 537 h 818"/>
                    <a:gd name="T40" fmla="*/ 484 w 506"/>
                    <a:gd name="T41" fmla="*/ 522 h 818"/>
                    <a:gd name="T42" fmla="*/ 472 w 506"/>
                    <a:gd name="T43" fmla="*/ 541 h 818"/>
                    <a:gd name="T44" fmla="*/ 453 w 506"/>
                    <a:gd name="T45" fmla="*/ 539 h 818"/>
                    <a:gd name="T46" fmla="*/ 433 w 506"/>
                    <a:gd name="T47" fmla="*/ 536 h 818"/>
                    <a:gd name="T48" fmla="*/ 414 w 506"/>
                    <a:gd name="T49" fmla="*/ 532 h 818"/>
                    <a:gd name="T50" fmla="*/ 401 w 506"/>
                    <a:gd name="T51" fmla="*/ 537 h 818"/>
                    <a:gd name="T52" fmla="*/ 380 w 506"/>
                    <a:gd name="T53" fmla="*/ 532 h 818"/>
                    <a:gd name="T54" fmla="*/ 371 w 506"/>
                    <a:gd name="T55" fmla="*/ 543 h 818"/>
                    <a:gd name="T56" fmla="*/ 361 w 506"/>
                    <a:gd name="T57" fmla="*/ 537 h 818"/>
                    <a:gd name="T58" fmla="*/ 359 w 506"/>
                    <a:gd name="T59" fmla="*/ 522 h 818"/>
                    <a:gd name="T60" fmla="*/ 358 w 506"/>
                    <a:gd name="T61" fmla="*/ 509 h 818"/>
                    <a:gd name="T62" fmla="*/ 346 w 506"/>
                    <a:gd name="T63" fmla="*/ 490 h 818"/>
                    <a:gd name="T64" fmla="*/ 333 w 506"/>
                    <a:gd name="T65" fmla="*/ 487 h 818"/>
                    <a:gd name="T66" fmla="*/ 335 w 506"/>
                    <a:gd name="T67" fmla="*/ 470 h 818"/>
                    <a:gd name="T68" fmla="*/ 333 w 506"/>
                    <a:gd name="T69" fmla="*/ 455 h 818"/>
                    <a:gd name="T70" fmla="*/ 322 w 506"/>
                    <a:gd name="T71" fmla="*/ 436 h 818"/>
                    <a:gd name="T72" fmla="*/ 320 w 506"/>
                    <a:gd name="T73" fmla="*/ 402 h 818"/>
                    <a:gd name="T74" fmla="*/ 311 w 506"/>
                    <a:gd name="T75" fmla="*/ 391 h 818"/>
                    <a:gd name="T76" fmla="*/ 277 w 506"/>
                    <a:gd name="T77" fmla="*/ 406 h 818"/>
                    <a:gd name="T78" fmla="*/ 262 w 506"/>
                    <a:gd name="T79" fmla="*/ 395 h 818"/>
                    <a:gd name="T80" fmla="*/ 269 w 506"/>
                    <a:gd name="T81" fmla="*/ 381 h 818"/>
                    <a:gd name="T82" fmla="*/ 271 w 506"/>
                    <a:gd name="T83" fmla="*/ 366 h 818"/>
                    <a:gd name="T84" fmla="*/ 281 w 506"/>
                    <a:gd name="T85" fmla="*/ 351 h 818"/>
                    <a:gd name="T86" fmla="*/ 281 w 506"/>
                    <a:gd name="T87" fmla="*/ 338 h 818"/>
                    <a:gd name="T88" fmla="*/ 284 w 506"/>
                    <a:gd name="T89" fmla="*/ 325 h 818"/>
                    <a:gd name="T90" fmla="*/ 292 w 506"/>
                    <a:gd name="T91" fmla="*/ 302 h 818"/>
                    <a:gd name="T92" fmla="*/ 294 w 506"/>
                    <a:gd name="T93" fmla="*/ 280 h 818"/>
                    <a:gd name="T94" fmla="*/ 277 w 506"/>
                    <a:gd name="T95" fmla="*/ 276 h 818"/>
                    <a:gd name="T96" fmla="*/ 273 w 506"/>
                    <a:gd name="T97" fmla="*/ 270 h 818"/>
                    <a:gd name="T98" fmla="*/ 262 w 506"/>
                    <a:gd name="T99" fmla="*/ 257 h 818"/>
                    <a:gd name="T100" fmla="*/ 262 w 506"/>
                    <a:gd name="T101" fmla="*/ 246 h 818"/>
                    <a:gd name="T102" fmla="*/ 249 w 506"/>
                    <a:gd name="T103" fmla="*/ 225 h 818"/>
                    <a:gd name="T104" fmla="*/ 241 w 506"/>
                    <a:gd name="T105" fmla="*/ 212 h 818"/>
                    <a:gd name="T106" fmla="*/ 228 w 506"/>
                    <a:gd name="T107" fmla="*/ 199 h 818"/>
                    <a:gd name="T108" fmla="*/ 215 w 506"/>
                    <a:gd name="T109" fmla="*/ 180 h 818"/>
                    <a:gd name="T110" fmla="*/ 218 w 506"/>
                    <a:gd name="T111" fmla="*/ 171 h 818"/>
                    <a:gd name="T112" fmla="*/ 220 w 506"/>
                    <a:gd name="T113" fmla="*/ 158 h 818"/>
                    <a:gd name="T114" fmla="*/ 215 w 506"/>
                    <a:gd name="T115" fmla="*/ 139 h 818"/>
                    <a:gd name="T116" fmla="*/ 222 w 506"/>
                    <a:gd name="T117" fmla="*/ 17 h 818"/>
                    <a:gd name="T118" fmla="*/ 207 w 506"/>
                    <a:gd name="T119" fmla="*/ 11 h 818"/>
                    <a:gd name="T120" fmla="*/ 153 w 506"/>
                    <a:gd name="T121" fmla="*/ 4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06" h="818">
                      <a:moveTo>
                        <a:pt x="102" y="244"/>
                      </a:moveTo>
                      <a:lnTo>
                        <a:pt x="100" y="267"/>
                      </a:lnTo>
                      <a:lnTo>
                        <a:pt x="96" y="272"/>
                      </a:lnTo>
                      <a:lnTo>
                        <a:pt x="100" y="287"/>
                      </a:lnTo>
                      <a:lnTo>
                        <a:pt x="98" y="308"/>
                      </a:lnTo>
                      <a:lnTo>
                        <a:pt x="100" y="314"/>
                      </a:lnTo>
                      <a:lnTo>
                        <a:pt x="100" y="323"/>
                      </a:lnTo>
                      <a:lnTo>
                        <a:pt x="104" y="331"/>
                      </a:lnTo>
                      <a:lnTo>
                        <a:pt x="106" y="334"/>
                      </a:lnTo>
                      <a:lnTo>
                        <a:pt x="121" y="348"/>
                      </a:lnTo>
                      <a:lnTo>
                        <a:pt x="123" y="361"/>
                      </a:lnTo>
                      <a:lnTo>
                        <a:pt x="119" y="368"/>
                      </a:lnTo>
                      <a:lnTo>
                        <a:pt x="102" y="385"/>
                      </a:lnTo>
                      <a:lnTo>
                        <a:pt x="93" y="408"/>
                      </a:lnTo>
                      <a:lnTo>
                        <a:pt x="79" y="421"/>
                      </a:lnTo>
                      <a:lnTo>
                        <a:pt x="79" y="427"/>
                      </a:lnTo>
                      <a:lnTo>
                        <a:pt x="76" y="434"/>
                      </a:lnTo>
                      <a:lnTo>
                        <a:pt x="70" y="440"/>
                      </a:lnTo>
                      <a:lnTo>
                        <a:pt x="59" y="447"/>
                      </a:lnTo>
                      <a:lnTo>
                        <a:pt x="49" y="460"/>
                      </a:lnTo>
                      <a:lnTo>
                        <a:pt x="44" y="468"/>
                      </a:lnTo>
                      <a:lnTo>
                        <a:pt x="38" y="489"/>
                      </a:lnTo>
                      <a:lnTo>
                        <a:pt x="42" y="492"/>
                      </a:lnTo>
                      <a:lnTo>
                        <a:pt x="47" y="494"/>
                      </a:lnTo>
                      <a:lnTo>
                        <a:pt x="55" y="500"/>
                      </a:lnTo>
                      <a:lnTo>
                        <a:pt x="59" y="505"/>
                      </a:lnTo>
                      <a:lnTo>
                        <a:pt x="53" y="513"/>
                      </a:lnTo>
                      <a:lnTo>
                        <a:pt x="53" y="522"/>
                      </a:lnTo>
                      <a:lnTo>
                        <a:pt x="46" y="536"/>
                      </a:lnTo>
                      <a:lnTo>
                        <a:pt x="44" y="539"/>
                      </a:lnTo>
                      <a:lnTo>
                        <a:pt x="40" y="543"/>
                      </a:lnTo>
                      <a:lnTo>
                        <a:pt x="0" y="735"/>
                      </a:lnTo>
                      <a:lnTo>
                        <a:pt x="126" y="761"/>
                      </a:lnTo>
                      <a:lnTo>
                        <a:pt x="232" y="780"/>
                      </a:lnTo>
                      <a:lnTo>
                        <a:pt x="264" y="786"/>
                      </a:lnTo>
                      <a:lnTo>
                        <a:pt x="375" y="804"/>
                      </a:lnTo>
                      <a:lnTo>
                        <a:pt x="467" y="818"/>
                      </a:lnTo>
                      <a:lnTo>
                        <a:pt x="506" y="551"/>
                      </a:lnTo>
                      <a:lnTo>
                        <a:pt x="499" y="545"/>
                      </a:lnTo>
                      <a:lnTo>
                        <a:pt x="495" y="537"/>
                      </a:lnTo>
                      <a:lnTo>
                        <a:pt x="491" y="524"/>
                      </a:lnTo>
                      <a:lnTo>
                        <a:pt x="484" y="522"/>
                      </a:lnTo>
                      <a:lnTo>
                        <a:pt x="472" y="536"/>
                      </a:lnTo>
                      <a:lnTo>
                        <a:pt x="472" y="541"/>
                      </a:lnTo>
                      <a:lnTo>
                        <a:pt x="459" y="537"/>
                      </a:lnTo>
                      <a:lnTo>
                        <a:pt x="453" y="539"/>
                      </a:lnTo>
                      <a:lnTo>
                        <a:pt x="446" y="536"/>
                      </a:lnTo>
                      <a:lnTo>
                        <a:pt x="433" y="536"/>
                      </a:lnTo>
                      <a:lnTo>
                        <a:pt x="418" y="530"/>
                      </a:lnTo>
                      <a:lnTo>
                        <a:pt x="414" y="532"/>
                      </a:lnTo>
                      <a:lnTo>
                        <a:pt x="406" y="537"/>
                      </a:lnTo>
                      <a:lnTo>
                        <a:pt x="401" y="537"/>
                      </a:lnTo>
                      <a:lnTo>
                        <a:pt x="393" y="534"/>
                      </a:lnTo>
                      <a:lnTo>
                        <a:pt x="380" y="532"/>
                      </a:lnTo>
                      <a:lnTo>
                        <a:pt x="373" y="536"/>
                      </a:lnTo>
                      <a:lnTo>
                        <a:pt x="371" y="543"/>
                      </a:lnTo>
                      <a:lnTo>
                        <a:pt x="369" y="543"/>
                      </a:lnTo>
                      <a:lnTo>
                        <a:pt x="361" y="537"/>
                      </a:lnTo>
                      <a:lnTo>
                        <a:pt x="358" y="530"/>
                      </a:lnTo>
                      <a:lnTo>
                        <a:pt x="359" y="522"/>
                      </a:lnTo>
                      <a:lnTo>
                        <a:pt x="356" y="517"/>
                      </a:lnTo>
                      <a:lnTo>
                        <a:pt x="358" y="509"/>
                      </a:lnTo>
                      <a:lnTo>
                        <a:pt x="354" y="498"/>
                      </a:lnTo>
                      <a:lnTo>
                        <a:pt x="346" y="490"/>
                      </a:lnTo>
                      <a:lnTo>
                        <a:pt x="339" y="492"/>
                      </a:lnTo>
                      <a:lnTo>
                        <a:pt x="333" y="487"/>
                      </a:lnTo>
                      <a:lnTo>
                        <a:pt x="331" y="479"/>
                      </a:lnTo>
                      <a:lnTo>
                        <a:pt x="335" y="470"/>
                      </a:lnTo>
                      <a:lnTo>
                        <a:pt x="335" y="462"/>
                      </a:lnTo>
                      <a:lnTo>
                        <a:pt x="333" y="455"/>
                      </a:lnTo>
                      <a:lnTo>
                        <a:pt x="328" y="449"/>
                      </a:lnTo>
                      <a:lnTo>
                        <a:pt x="322" y="436"/>
                      </a:lnTo>
                      <a:lnTo>
                        <a:pt x="320" y="417"/>
                      </a:lnTo>
                      <a:lnTo>
                        <a:pt x="320" y="402"/>
                      </a:lnTo>
                      <a:lnTo>
                        <a:pt x="312" y="396"/>
                      </a:lnTo>
                      <a:lnTo>
                        <a:pt x="311" y="391"/>
                      </a:lnTo>
                      <a:lnTo>
                        <a:pt x="284" y="406"/>
                      </a:lnTo>
                      <a:lnTo>
                        <a:pt x="277" y="406"/>
                      </a:lnTo>
                      <a:lnTo>
                        <a:pt x="271" y="396"/>
                      </a:lnTo>
                      <a:lnTo>
                        <a:pt x="262" y="395"/>
                      </a:lnTo>
                      <a:lnTo>
                        <a:pt x="264" y="387"/>
                      </a:lnTo>
                      <a:lnTo>
                        <a:pt x="269" y="381"/>
                      </a:lnTo>
                      <a:lnTo>
                        <a:pt x="267" y="374"/>
                      </a:lnTo>
                      <a:lnTo>
                        <a:pt x="271" y="366"/>
                      </a:lnTo>
                      <a:lnTo>
                        <a:pt x="279" y="366"/>
                      </a:lnTo>
                      <a:lnTo>
                        <a:pt x="281" y="351"/>
                      </a:lnTo>
                      <a:lnTo>
                        <a:pt x="277" y="346"/>
                      </a:lnTo>
                      <a:lnTo>
                        <a:pt x="281" y="338"/>
                      </a:lnTo>
                      <a:lnTo>
                        <a:pt x="279" y="331"/>
                      </a:lnTo>
                      <a:lnTo>
                        <a:pt x="284" y="325"/>
                      </a:lnTo>
                      <a:lnTo>
                        <a:pt x="286" y="317"/>
                      </a:lnTo>
                      <a:lnTo>
                        <a:pt x="292" y="302"/>
                      </a:lnTo>
                      <a:lnTo>
                        <a:pt x="299" y="282"/>
                      </a:lnTo>
                      <a:lnTo>
                        <a:pt x="294" y="280"/>
                      </a:lnTo>
                      <a:lnTo>
                        <a:pt x="284" y="280"/>
                      </a:lnTo>
                      <a:lnTo>
                        <a:pt x="277" y="276"/>
                      </a:lnTo>
                      <a:lnTo>
                        <a:pt x="279" y="270"/>
                      </a:lnTo>
                      <a:lnTo>
                        <a:pt x="273" y="270"/>
                      </a:lnTo>
                      <a:lnTo>
                        <a:pt x="269" y="263"/>
                      </a:lnTo>
                      <a:lnTo>
                        <a:pt x="262" y="257"/>
                      </a:lnTo>
                      <a:lnTo>
                        <a:pt x="262" y="250"/>
                      </a:lnTo>
                      <a:lnTo>
                        <a:pt x="262" y="246"/>
                      </a:lnTo>
                      <a:lnTo>
                        <a:pt x="256" y="240"/>
                      </a:lnTo>
                      <a:lnTo>
                        <a:pt x="249" y="225"/>
                      </a:lnTo>
                      <a:lnTo>
                        <a:pt x="245" y="218"/>
                      </a:lnTo>
                      <a:lnTo>
                        <a:pt x="241" y="212"/>
                      </a:lnTo>
                      <a:lnTo>
                        <a:pt x="239" y="205"/>
                      </a:lnTo>
                      <a:lnTo>
                        <a:pt x="228" y="199"/>
                      </a:lnTo>
                      <a:lnTo>
                        <a:pt x="226" y="193"/>
                      </a:lnTo>
                      <a:lnTo>
                        <a:pt x="215" y="180"/>
                      </a:lnTo>
                      <a:lnTo>
                        <a:pt x="222" y="178"/>
                      </a:lnTo>
                      <a:lnTo>
                        <a:pt x="218" y="171"/>
                      </a:lnTo>
                      <a:lnTo>
                        <a:pt x="220" y="163"/>
                      </a:lnTo>
                      <a:lnTo>
                        <a:pt x="220" y="158"/>
                      </a:lnTo>
                      <a:lnTo>
                        <a:pt x="215" y="143"/>
                      </a:lnTo>
                      <a:lnTo>
                        <a:pt x="215" y="139"/>
                      </a:lnTo>
                      <a:lnTo>
                        <a:pt x="203" y="118"/>
                      </a:lnTo>
                      <a:lnTo>
                        <a:pt x="222" y="17"/>
                      </a:lnTo>
                      <a:lnTo>
                        <a:pt x="224" y="13"/>
                      </a:lnTo>
                      <a:lnTo>
                        <a:pt x="207" y="11"/>
                      </a:lnTo>
                      <a:lnTo>
                        <a:pt x="155" y="0"/>
                      </a:lnTo>
                      <a:lnTo>
                        <a:pt x="153" y="4"/>
                      </a:lnTo>
                      <a:lnTo>
                        <a:pt x="102" y="24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24">
                  <a:extLst>
                    <a:ext uri="{FF2B5EF4-FFF2-40B4-BE49-F238E27FC236}">
                      <a16:creationId xmlns:a16="http://schemas.microsoft.com/office/drawing/2014/main" id="{049B05B9-704D-2619-5683-D1E395248070}"/>
                    </a:ext>
                  </a:extLst>
                </p:cNvPr>
                <p:cNvSpPr>
                  <a:spLocks/>
                </p:cNvSpPr>
                <p:nvPr/>
              </p:nvSpPr>
              <p:spPr bwMode="auto">
                <a:xfrm>
                  <a:off x="1751140" y="2142573"/>
                  <a:ext cx="454406" cy="521480"/>
                </a:xfrm>
                <a:custGeom>
                  <a:avLst/>
                  <a:gdLst>
                    <a:gd name="T0" fmla="*/ 314 w 473"/>
                    <a:gd name="T1" fmla="*/ 145 h 598"/>
                    <a:gd name="T2" fmla="*/ 329 w 473"/>
                    <a:gd name="T3" fmla="*/ 38 h 598"/>
                    <a:gd name="T4" fmla="*/ 237 w 473"/>
                    <a:gd name="T5" fmla="*/ 24 h 598"/>
                    <a:gd name="T6" fmla="*/ 126 w 473"/>
                    <a:gd name="T7" fmla="*/ 6 h 598"/>
                    <a:gd name="T8" fmla="*/ 94 w 473"/>
                    <a:gd name="T9" fmla="*/ 0 h 598"/>
                    <a:gd name="T10" fmla="*/ 0 w 473"/>
                    <a:gd name="T11" fmla="*/ 532 h 598"/>
                    <a:gd name="T12" fmla="*/ 77 w 473"/>
                    <a:gd name="T13" fmla="*/ 547 h 598"/>
                    <a:gd name="T14" fmla="*/ 191 w 473"/>
                    <a:gd name="T15" fmla="*/ 566 h 598"/>
                    <a:gd name="T16" fmla="*/ 302 w 473"/>
                    <a:gd name="T17" fmla="*/ 583 h 598"/>
                    <a:gd name="T18" fmla="*/ 419 w 473"/>
                    <a:gd name="T19" fmla="*/ 598 h 598"/>
                    <a:gd name="T20" fmla="*/ 473 w 473"/>
                    <a:gd name="T21" fmla="*/ 167 h 598"/>
                    <a:gd name="T22" fmla="*/ 314 w 473"/>
                    <a:gd name="T23" fmla="*/ 145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3" h="598">
                      <a:moveTo>
                        <a:pt x="314" y="145"/>
                      </a:moveTo>
                      <a:lnTo>
                        <a:pt x="329" y="38"/>
                      </a:lnTo>
                      <a:lnTo>
                        <a:pt x="237" y="24"/>
                      </a:lnTo>
                      <a:lnTo>
                        <a:pt x="126" y="6"/>
                      </a:lnTo>
                      <a:lnTo>
                        <a:pt x="94" y="0"/>
                      </a:lnTo>
                      <a:lnTo>
                        <a:pt x="0" y="532"/>
                      </a:lnTo>
                      <a:lnTo>
                        <a:pt x="77" y="547"/>
                      </a:lnTo>
                      <a:lnTo>
                        <a:pt x="191" y="566"/>
                      </a:lnTo>
                      <a:lnTo>
                        <a:pt x="302" y="583"/>
                      </a:lnTo>
                      <a:lnTo>
                        <a:pt x="419" y="598"/>
                      </a:lnTo>
                      <a:lnTo>
                        <a:pt x="473" y="167"/>
                      </a:lnTo>
                      <a:lnTo>
                        <a:pt x="314" y="14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25">
                  <a:extLst>
                    <a:ext uri="{FF2B5EF4-FFF2-40B4-BE49-F238E27FC236}">
                      <a16:creationId xmlns:a16="http://schemas.microsoft.com/office/drawing/2014/main" id="{CD44F2D1-2ACC-024D-B1EA-8EEB41569B57}"/>
                    </a:ext>
                  </a:extLst>
                </p:cNvPr>
                <p:cNvSpPr>
                  <a:spLocks/>
                </p:cNvSpPr>
                <p:nvPr/>
              </p:nvSpPr>
              <p:spPr bwMode="auto">
                <a:xfrm>
                  <a:off x="1813585" y="1473717"/>
                  <a:ext cx="838682" cy="473518"/>
                </a:xfrm>
                <a:custGeom>
                  <a:avLst/>
                  <a:gdLst>
                    <a:gd name="T0" fmla="*/ 12 w 873"/>
                    <a:gd name="T1" fmla="*/ 126 h 543"/>
                    <a:gd name="T2" fmla="*/ 17 w 873"/>
                    <a:gd name="T3" fmla="*/ 145 h 543"/>
                    <a:gd name="T4" fmla="*/ 15 w 873"/>
                    <a:gd name="T5" fmla="*/ 158 h 543"/>
                    <a:gd name="T6" fmla="*/ 12 w 873"/>
                    <a:gd name="T7" fmla="*/ 167 h 543"/>
                    <a:gd name="T8" fmla="*/ 25 w 873"/>
                    <a:gd name="T9" fmla="*/ 186 h 543"/>
                    <a:gd name="T10" fmla="*/ 38 w 873"/>
                    <a:gd name="T11" fmla="*/ 199 h 543"/>
                    <a:gd name="T12" fmla="*/ 46 w 873"/>
                    <a:gd name="T13" fmla="*/ 212 h 543"/>
                    <a:gd name="T14" fmla="*/ 59 w 873"/>
                    <a:gd name="T15" fmla="*/ 233 h 543"/>
                    <a:gd name="T16" fmla="*/ 59 w 873"/>
                    <a:gd name="T17" fmla="*/ 244 h 543"/>
                    <a:gd name="T18" fmla="*/ 70 w 873"/>
                    <a:gd name="T19" fmla="*/ 257 h 543"/>
                    <a:gd name="T20" fmla="*/ 74 w 873"/>
                    <a:gd name="T21" fmla="*/ 263 h 543"/>
                    <a:gd name="T22" fmla="*/ 91 w 873"/>
                    <a:gd name="T23" fmla="*/ 267 h 543"/>
                    <a:gd name="T24" fmla="*/ 89 w 873"/>
                    <a:gd name="T25" fmla="*/ 289 h 543"/>
                    <a:gd name="T26" fmla="*/ 81 w 873"/>
                    <a:gd name="T27" fmla="*/ 312 h 543"/>
                    <a:gd name="T28" fmla="*/ 78 w 873"/>
                    <a:gd name="T29" fmla="*/ 325 h 543"/>
                    <a:gd name="T30" fmla="*/ 78 w 873"/>
                    <a:gd name="T31" fmla="*/ 338 h 543"/>
                    <a:gd name="T32" fmla="*/ 68 w 873"/>
                    <a:gd name="T33" fmla="*/ 353 h 543"/>
                    <a:gd name="T34" fmla="*/ 66 w 873"/>
                    <a:gd name="T35" fmla="*/ 368 h 543"/>
                    <a:gd name="T36" fmla="*/ 59 w 873"/>
                    <a:gd name="T37" fmla="*/ 382 h 543"/>
                    <a:gd name="T38" fmla="*/ 74 w 873"/>
                    <a:gd name="T39" fmla="*/ 393 h 543"/>
                    <a:gd name="T40" fmla="*/ 108 w 873"/>
                    <a:gd name="T41" fmla="*/ 378 h 543"/>
                    <a:gd name="T42" fmla="*/ 117 w 873"/>
                    <a:gd name="T43" fmla="*/ 389 h 543"/>
                    <a:gd name="T44" fmla="*/ 119 w 873"/>
                    <a:gd name="T45" fmla="*/ 423 h 543"/>
                    <a:gd name="T46" fmla="*/ 130 w 873"/>
                    <a:gd name="T47" fmla="*/ 442 h 543"/>
                    <a:gd name="T48" fmla="*/ 132 w 873"/>
                    <a:gd name="T49" fmla="*/ 457 h 543"/>
                    <a:gd name="T50" fmla="*/ 130 w 873"/>
                    <a:gd name="T51" fmla="*/ 474 h 543"/>
                    <a:gd name="T52" fmla="*/ 143 w 873"/>
                    <a:gd name="T53" fmla="*/ 477 h 543"/>
                    <a:gd name="T54" fmla="*/ 155 w 873"/>
                    <a:gd name="T55" fmla="*/ 496 h 543"/>
                    <a:gd name="T56" fmla="*/ 156 w 873"/>
                    <a:gd name="T57" fmla="*/ 509 h 543"/>
                    <a:gd name="T58" fmla="*/ 158 w 873"/>
                    <a:gd name="T59" fmla="*/ 524 h 543"/>
                    <a:gd name="T60" fmla="*/ 168 w 873"/>
                    <a:gd name="T61" fmla="*/ 530 h 543"/>
                    <a:gd name="T62" fmla="*/ 177 w 873"/>
                    <a:gd name="T63" fmla="*/ 519 h 543"/>
                    <a:gd name="T64" fmla="*/ 198 w 873"/>
                    <a:gd name="T65" fmla="*/ 524 h 543"/>
                    <a:gd name="T66" fmla="*/ 211 w 873"/>
                    <a:gd name="T67" fmla="*/ 519 h 543"/>
                    <a:gd name="T68" fmla="*/ 230 w 873"/>
                    <a:gd name="T69" fmla="*/ 523 h 543"/>
                    <a:gd name="T70" fmla="*/ 250 w 873"/>
                    <a:gd name="T71" fmla="*/ 526 h 543"/>
                    <a:gd name="T72" fmla="*/ 269 w 873"/>
                    <a:gd name="T73" fmla="*/ 528 h 543"/>
                    <a:gd name="T74" fmla="*/ 281 w 873"/>
                    <a:gd name="T75" fmla="*/ 509 h 543"/>
                    <a:gd name="T76" fmla="*/ 292 w 873"/>
                    <a:gd name="T77" fmla="*/ 524 h 543"/>
                    <a:gd name="T78" fmla="*/ 303 w 873"/>
                    <a:gd name="T79" fmla="*/ 538 h 543"/>
                    <a:gd name="T80" fmla="*/ 316 w 873"/>
                    <a:gd name="T81" fmla="*/ 485 h 543"/>
                    <a:gd name="T82" fmla="*/ 591 w 873"/>
                    <a:gd name="T83" fmla="*/ 521 h 543"/>
                    <a:gd name="T84" fmla="*/ 841 w 873"/>
                    <a:gd name="T85" fmla="*/ 543 h 543"/>
                    <a:gd name="T86" fmla="*/ 850 w 873"/>
                    <a:gd name="T87" fmla="*/ 442 h 543"/>
                    <a:gd name="T88" fmla="*/ 873 w 873"/>
                    <a:gd name="T89" fmla="*/ 117 h 543"/>
                    <a:gd name="T90" fmla="*/ 683 w 873"/>
                    <a:gd name="T91" fmla="*/ 101 h 543"/>
                    <a:gd name="T92" fmla="*/ 469 w 873"/>
                    <a:gd name="T93" fmla="*/ 75 h 543"/>
                    <a:gd name="T94" fmla="*/ 125 w 873"/>
                    <a:gd name="T95" fmla="*/ 21 h 543"/>
                    <a:gd name="T96" fmla="*/ 19 w 873"/>
                    <a:gd name="T97" fmla="*/ 4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73" h="543">
                      <a:moveTo>
                        <a:pt x="0" y="105"/>
                      </a:moveTo>
                      <a:lnTo>
                        <a:pt x="12" y="126"/>
                      </a:lnTo>
                      <a:lnTo>
                        <a:pt x="12" y="130"/>
                      </a:lnTo>
                      <a:lnTo>
                        <a:pt x="17" y="145"/>
                      </a:lnTo>
                      <a:lnTo>
                        <a:pt x="17" y="150"/>
                      </a:lnTo>
                      <a:lnTo>
                        <a:pt x="15" y="158"/>
                      </a:lnTo>
                      <a:lnTo>
                        <a:pt x="19" y="165"/>
                      </a:lnTo>
                      <a:lnTo>
                        <a:pt x="12" y="167"/>
                      </a:lnTo>
                      <a:lnTo>
                        <a:pt x="23" y="180"/>
                      </a:lnTo>
                      <a:lnTo>
                        <a:pt x="25" y="186"/>
                      </a:lnTo>
                      <a:lnTo>
                        <a:pt x="36" y="192"/>
                      </a:lnTo>
                      <a:lnTo>
                        <a:pt x="38" y="199"/>
                      </a:lnTo>
                      <a:lnTo>
                        <a:pt x="42" y="205"/>
                      </a:lnTo>
                      <a:lnTo>
                        <a:pt x="46" y="212"/>
                      </a:lnTo>
                      <a:lnTo>
                        <a:pt x="53" y="227"/>
                      </a:lnTo>
                      <a:lnTo>
                        <a:pt x="59" y="233"/>
                      </a:lnTo>
                      <a:lnTo>
                        <a:pt x="59" y="237"/>
                      </a:lnTo>
                      <a:lnTo>
                        <a:pt x="59" y="244"/>
                      </a:lnTo>
                      <a:lnTo>
                        <a:pt x="66" y="250"/>
                      </a:lnTo>
                      <a:lnTo>
                        <a:pt x="70" y="257"/>
                      </a:lnTo>
                      <a:lnTo>
                        <a:pt x="76" y="257"/>
                      </a:lnTo>
                      <a:lnTo>
                        <a:pt x="74" y="263"/>
                      </a:lnTo>
                      <a:lnTo>
                        <a:pt x="81" y="267"/>
                      </a:lnTo>
                      <a:lnTo>
                        <a:pt x="91" y="267"/>
                      </a:lnTo>
                      <a:lnTo>
                        <a:pt x="96" y="269"/>
                      </a:lnTo>
                      <a:lnTo>
                        <a:pt x="89" y="289"/>
                      </a:lnTo>
                      <a:lnTo>
                        <a:pt x="83" y="304"/>
                      </a:lnTo>
                      <a:lnTo>
                        <a:pt x="81" y="312"/>
                      </a:lnTo>
                      <a:lnTo>
                        <a:pt x="76" y="318"/>
                      </a:lnTo>
                      <a:lnTo>
                        <a:pt x="78" y="325"/>
                      </a:lnTo>
                      <a:lnTo>
                        <a:pt x="74" y="333"/>
                      </a:lnTo>
                      <a:lnTo>
                        <a:pt x="78" y="338"/>
                      </a:lnTo>
                      <a:lnTo>
                        <a:pt x="76" y="353"/>
                      </a:lnTo>
                      <a:lnTo>
                        <a:pt x="68" y="353"/>
                      </a:lnTo>
                      <a:lnTo>
                        <a:pt x="64" y="361"/>
                      </a:lnTo>
                      <a:lnTo>
                        <a:pt x="66" y="368"/>
                      </a:lnTo>
                      <a:lnTo>
                        <a:pt x="61" y="374"/>
                      </a:lnTo>
                      <a:lnTo>
                        <a:pt x="59" y="382"/>
                      </a:lnTo>
                      <a:lnTo>
                        <a:pt x="68" y="383"/>
                      </a:lnTo>
                      <a:lnTo>
                        <a:pt x="74" y="393"/>
                      </a:lnTo>
                      <a:lnTo>
                        <a:pt x="81" y="393"/>
                      </a:lnTo>
                      <a:lnTo>
                        <a:pt x="108" y="378"/>
                      </a:lnTo>
                      <a:lnTo>
                        <a:pt x="109" y="383"/>
                      </a:lnTo>
                      <a:lnTo>
                        <a:pt x="117" y="389"/>
                      </a:lnTo>
                      <a:lnTo>
                        <a:pt x="117" y="404"/>
                      </a:lnTo>
                      <a:lnTo>
                        <a:pt x="119" y="423"/>
                      </a:lnTo>
                      <a:lnTo>
                        <a:pt x="125" y="436"/>
                      </a:lnTo>
                      <a:lnTo>
                        <a:pt x="130" y="442"/>
                      </a:lnTo>
                      <a:lnTo>
                        <a:pt x="132" y="449"/>
                      </a:lnTo>
                      <a:lnTo>
                        <a:pt x="132" y="457"/>
                      </a:lnTo>
                      <a:lnTo>
                        <a:pt x="128" y="466"/>
                      </a:lnTo>
                      <a:lnTo>
                        <a:pt x="130" y="474"/>
                      </a:lnTo>
                      <a:lnTo>
                        <a:pt x="136" y="479"/>
                      </a:lnTo>
                      <a:lnTo>
                        <a:pt x="143" y="477"/>
                      </a:lnTo>
                      <a:lnTo>
                        <a:pt x="151" y="485"/>
                      </a:lnTo>
                      <a:lnTo>
                        <a:pt x="155" y="496"/>
                      </a:lnTo>
                      <a:lnTo>
                        <a:pt x="153" y="504"/>
                      </a:lnTo>
                      <a:lnTo>
                        <a:pt x="156" y="509"/>
                      </a:lnTo>
                      <a:lnTo>
                        <a:pt x="155" y="517"/>
                      </a:lnTo>
                      <a:lnTo>
                        <a:pt x="158" y="524"/>
                      </a:lnTo>
                      <a:lnTo>
                        <a:pt x="166" y="530"/>
                      </a:lnTo>
                      <a:lnTo>
                        <a:pt x="168" y="530"/>
                      </a:lnTo>
                      <a:lnTo>
                        <a:pt x="170" y="523"/>
                      </a:lnTo>
                      <a:lnTo>
                        <a:pt x="177" y="519"/>
                      </a:lnTo>
                      <a:lnTo>
                        <a:pt x="190" y="521"/>
                      </a:lnTo>
                      <a:lnTo>
                        <a:pt x="198" y="524"/>
                      </a:lnTo>
                      <a:lnTo>
                        <a:pt x="203" y="524"/>
                      </a:lnTo>
                      <a:lnTo>
                        <a:pt x="211" y="519"/>
                      </a:lnTo>
                      <a:lnTo>
                        <a:pt x="215" y="517"/>
                      </a:lnTo>
                      <a:lnTo>
                        <a:pt x="230" y="523"/>
                      </a:lnTo>
                      <a:lnTo>
                        <a:pt x="243" y="523"/>
                      </a:lnTo>
                      <a:lnTo>
                        <a:pt x="250" y="526"/>
                      </a:lnTo>
                      <a:lnTo>
                        <a:pt x="256" y="524"/>
                      </a:lnTo>
                      <a:lnTo>
                        <a:pt x="269" y="528"/>
                      </a:lnTo>
                      <a:lnTo>
                        <a:pt x="269" y="523"/>
                      </a:lnTo>
                      <a:lnTo>
                        <a:pt x="281" y="509"/>
                      </a:lnTo>
                      <a:lnTo>
                        <a:pt x="288" y="511"/>
                      </a:lnTo>
                      <a:lnTo>
                        <a:pt x="292" y="524"/>
                      </a:lnTo>
                      <a:lnTo>
                        <a:pt x="296" y="532"/>
                      </a:lnTo>
                      <a:lnTo>
                        <a:pt x="303" y="538"/>
                      </a:lnTo>
                      <a:lnTo>
                        <a:pt x="311" y="491"/>
                      </a:lnTo>
                      <a:lnTo>
                        <a:pt x="316" y="485"/>
                      </a:lnTo>
                      <a:lnTo>
                        <a:pt x="455" y="506"/>
                      </a:lnTo>
                      <a:lnTo>
                        <a:pt x="591" y="521"/>
                      </a:lnTo>
                      <a:lnTo>
                        <a:pt x="739" y="536"/>
                      </a:lnTo>
                      <a:lnTo>
                        <a:pt x="841" y="543"/>
                      </a:lnTo>
                      <a:lnTo>
                        <a:pt x="844" y="536"/>
                      </a:lnTo>
                      <a:lnTo>
                        <a:pt x="850" y="442"/>
                      </a:lnTo>
                      <a:lnTo>
                        <a:pt x="873" y="120"/>
                      </a:lnTo>
                      <a:lnTo>
                        <a:pt x="873" y="117"/>
                      </a:lnTo>
                      <a:lnTo>
                        <a:pt x="822" y="113"/>
                      </a:lnTo>
                      <a:lnTo>
                        <a:pt x="683" y="101"/>
                      </a:lnTo>
                      <a:lnTo>
                        <a:pt x="572" y="88"/>
                      </a:lnTo>
                      <a:lnTo>
                        <a:pt x="469" y="75"/>
                      </a:lnTo>
                      <a:lnTo>
                        <a:pt x="307" y="53"/>
                      </a:lnTo>
                      <a:lnTo>
                        <a:pt x="125" y="21"/>
                      </a:lnTo>
                      <a:lnTo>
                        <a:pt x="21" y="0"/>
                      </a:lnTo>
                      <a:lnTo>
                        <a:pt x="19" y="4"/>
                      </a:lnTo>
                      <a:lnTo>
                        <a:pt x="0" y="10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26">
                  <a:extLst>
                    <a:ext uri="{FF2B5EF4-FFF2-40B4-BE49-F238E27FC236}">
                      <a16:creationId xmlns:a16="http://schemas.microsoft.com/office/drawing/2014/main" id="{17A6425A-1CB0-00D7-10C6-06BA57CDDFAE}"/>
                    </a:ext>
                  </a:extLst>
                </p:cNvPr>
                <p:cNvSpPr>
                  <a:spLocks/>
                </p:cNvSpPr>
                <p:nvPr/>
              </p:nvSpPr>
              <p:spPr bwMode="auto">
                <a:xfrm>
                  <a:off x="2052796" y="1896657"/>
                  <a:ext cx="568728" cy="426428"/>
                </a:xfrm>
                <a:custGeom>
                  <a:avLst/>
                  <a:gdLst>
                    <a:gd name="T0" fmla="*/ 159 w 592"/>
                    <a:gd name="T1" fmla="*/ 449 h 489"/>
                    <a:gd name="T2" fmla="*/ 236 w 592"/>
                    <a:gd name="T3" fmla="*/ 459 h 489"/>
                    <a:gd name="T4" fmla="*/ 366 w 592"/>
                    <a:gd name="T5" fmla="*/ 472 h 489"/>
                    <a:gd name="T6" fmla="*/ 436 w 592"/>
                    <a:gd name="T7" fmla="*/ 479 h 489"/>
                    <a:gd name="T8" fmla="*/ 562 w 592"/>
                    <a:gd name="T9" fmla="*/ 489 h 489"/>
                    <a:gd name="T10" fmla="*/ 577 w 592"/>
                    <a:gd name="T11" fmla="*/ 273 h 489"/>
                    <a:gd name="T12" fmla="*/ 592 w 592"/>
                    <a:gd name="T13" fmla="*/ 58 h 489"/>
                    <a:gd name="T14" fmla="*/ 490 w 592"/>
                    <a:gd name="T15" fmla="*/ 51 h 489"/>
                    <a:gd name="T16" fmla="*/ 342 w 592"/>
                    <a:gd name="T17" fmla="*/ 36 h 489"/>
                    <a:gd name="T18" fmla="*/ 206 w 592"/>
                    <a:gd name="T19" fmla="*/ 21 h 489"/>
                    <a:gd name="T20" fmla="*/ 67 w 592"/>
                    <a:gd name="T21" fmla="*/ 0 h 489"/>
                    <a:gd name="T22" fmla="*/ 62 w 592"/>
                    <a:gd name="T23" fmla="*/ 6 h 489"/>
                    <a:gd name="T24" fmla="*/ 54 w 592"/>
                    <a:gd name="T25" fmla="*/ 53 h 489"/>
                    <a:gd name="T26" fmla="*/ 15 w 592"/>
                    <a:gd name="T27" fmla="*/ 320 h 489"/>
                    <a:gd name="T28" fmla="*/ 0 w 592"/>
                    <a:gd name="T29" fmla="*/ 427 h 489"/>
                    <a:gd name="T30" fmla="*/ 159 w 592"/>
                    <a:gd name="T31" fmla="*/ 449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2" h="489">
                      <a:moveTo>
                        <a:pt x="159" y="449"/>
                      </a:moveTo>
                      <a:lnTo>
                        <a:pt x="236" y="459"/>
                      </a:lnTo>
                      <a:lnTo>
                        <a:pt x="366" y="472"/>
                      </a:lnTo>
                      <a:lnTo>
                        <a:pt x="436" y="479"/>
                      </a:lnTo>
                      <a:lnTo>
                        <a:pt x="562" y="489"/>
                      </a:lnTo>
                      <a:lnTo>
                        <a:pt x="577" y="273"/>
                      </a:lnTo>
                      <a:lnTo>
                        <a:pt x="592" y="58"/>
                      </a:lnTo>
                      <a:lnTo>
                        <a:pt x="490" y="51"/>
                      </a:lnTo>
                      <a:lnTo>
                        <a:pt x="342" y="36"/>
                      </a:lnTo>
                      <a:lnTo>
                        <a:pt x="206" y="21"/>
                      </a:lnTo>
                      <a:lnTo>
                        <a:pt x="67" y="0"/>
                      </a:lnTo>
                      <a:lnTo>
                        <a:pt x="62" y="6"/>
                      </a:lnTo>
                      <a:lnTo>
                        <a:pt x="54" y="53"/>
                      </a:lnTo>
                      <a:lnTo>
                        <a:pt x="15" y="320"/>
                      </a:lnTo>
                      <a:lnTo>
                        <a:pt x="0" y="427"/>
                      </a:lnTo>
                      <a:lnTo>
                        <a:pt x="159" y="44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27">
                  <a:extLst>
                    <a:ext uri="{FF2B5EF4-FFF2-40B4-BE49-F238E27FC236}">
                      <a16:creationId xmlns:a16="http://schemas.microsoft.com/office/drawing/2014/main" id="{94812B8A-413F-E154-3FE2-8C336545B618}"/>
                    </a:ext>
                  </a:extLst>
                </p:cNvPr>
                <p:cNvSpPr>
                  <a:spLocks/>
                </p:cNvSpPr>
                <p:nvPr/>
              </p:nvSpPr>
              <p:spPr bwMode="auto">
                <a:xfrm>
                  <a:off x="2079696" y="2664053"/>
                  <a:ext cx="564886" cy="536305"/>
                </a:xfrm>
                <a:custGeom>
                  <a:avLst/>
                  <a:gdLst>
                    <a:gd name="T0" fmla="*/ 227 w 588"/>
                    <a:gd name="T1" fmla="*/ 577 h 615"/>
                    <a:gd name="T2" fmla="*/ 223 w 588"/>
                    <a:gd name="T3" fmla="*/ 564 h 615"/>
                    <a:gd name="T4" fmla="*/ 223 w 588"/>
                    <a:gd name="T5" fmla="*/ 560 h 615"/>
                    <a:gd name="T6" fmla="*/ 293 w 588"/>
                    <a:gd name="T7" fmla="*/ 568 h 615"/>
                    <a:gd name="T8" fmla="*/ 381 w 588"/>
                    <a:gd name="T9" fmla="*/ 575 h 615"/>
                    <a:gd name="T10" fmla="*/ 460 w 588"/>
                    <a:gd name="T11" fmla="*/ 581 h 615"/>
                    <a:gd name="T12" fmla="*/ 539 w 588"/>
                    <a:gd name="T13" fmla="*/ 586 h 615"/>
                    <a:gd name="T14" fmla="*/ 543 w 588"/>
                    <a:gd name="T15" fmla="*/ 586 h 615"/>
                    <a:gd name="T16" fmla="*/ 549 w 588"/>
                    <a:gd name="T17" fmla="*/ 579 h 615"/>
                    <a:gd name="T18" fmla="*/ 556 w 588"/>
                    <a:gd name="T19" fmla="*/ 468 h 615"/>
                    <a:gd name="T20" fmla="*/ 566 w 588"/>
                    <a:gd name="T21" fmla="*/ 370 h 615"/>
                    <a:gd name="T22" fmla="*/ 581 w 588"/>
                    <a:gd name="T23" fmla="*/ 109 h 615"/>
                    <a:gd name="T24" fmla="*/ 583 w 588"/>
                    <a:gd name="T25" fmla="*/ 103 h 615"/>
                    <a:gd name="T26" fmla="*/ 586 w 588"/>
                    <a:gd name="T27" fmla="*/ 101 h 615"/>
                    <a:gd name="T28" fmla="*/ 588 w 588"/>
                    <a:gd name="T29" fmla="*/ 47 h 615"/>
                    <a:gd name="T30" fmla="*/ 494 w 588"/>
                    <a:gd name="T31" fmla="*/ 41 h 615"/>
                    <a:gd name="T32" fmla="*/ 342 w 588"/>
                    <a:gd name="T33" fmla="*/ 28 h 615"/>
                    <a:gd name="T34" fmla="*/ 218 w 588"/>
                    <a:gd name="T35" fmla="*/ 15 h 615"/>
                    <a:gd name="T36" fmla="*/ 77 w 588"/>
                    <a:gd name="T37" fmla="*/ 0 h 615"/>
                    <a:gd name="T38" fmla="*/ 2 w 588"/>
                    <a:gd name="T39" fmla="*/ 603 h 615"/>
                    <a:gd name="T40" fmla="*/ 0 w 588"/>
                    <a:gd name="T41" fmla="*/ 607 h 615"/>
                    <a:gd name="T42" fmla="*/ 71 w 588"/>
                    <a:gd name="T43" fmla="*/ 615 h 615"/>
                    <a:gd name="T44" fmla="*/ 77 w 588"/>
                    <a:gd name="T45" fmla="*/ 613 h 615"/>
                    <a:gd name="T46" fmla="*/ 81 w 588"/>
                    <a:gd name="T47" fmla="*/ 577 h 615"/>
                    <a:gd name="T48" fmla="*/ 84 w 588"/>
                    <a:gd name="T49" fmla="*/ 568 h 615"/>
                    <a:gd name="T50" fmla="*/ 231 w 588"/>
                    <a:gd name="T51" fmla="*/ 584 h 615"/>
                    <a:gd name="T52" fmla="*/ 233 w 588"/>
                    <a:gd name="T53" fmla="*/ 584 h 615"/>
                    <a:gd name="T54" fmla="*/ 233 w 588"/>
                    <a:gd name="T55" fmla="*/ 581 h 615"/>
                    <a:gd name="T56" fmla="*/ 227 w 588"/>
                    <a:gd name="T57" fmla="*/ 577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8" h="615">
                      <a:moveTo>
                        <a:pt x="227" y="577"/>
                      </a:moveTo>
                      <a:lnTo>
                        <a:pt x="223" y="564"/>
                      </a:lnTo>
                      <a:lnTo>
                        <a:pt x="223" y="560"/>
                      </a:lnTo>
                      <a:lnTo>
                        <a:pt x="293" y="568"/>
                      </a:lnTo>
                      <a:lnTo>
                        <a:pt x="381" y="575"/>
                      </a:lnTo>
                      <a:lnTo>
                        <a:pt x="460" y="581"/>
                      </a:lnTo>
                      <a:lnTo>
                        <a:pt x="539" y="586"/>
                      </a:lnTo>
                      <a:lnTo>
                        <a:pt x="543" y="586"/>
                      </a:lnTo>
                      <a:lnTo>
                        <a:pt x="549" y="579"/>
                      </a:lnTo>
                      <a:lnTo>
                        <a:pt x="556" y="468"/>
                      </a:lnTo>
                      <a:lnTo>
                        <a:pt x="566" y="370"/>
                      </a:lnTo>
                      <a:lnTo>
                        <a:pt x="581" y="109"/>
                      </a:lnTo>
                      <a:lnTo>
                        <a:pt x="583" y="103"/>
                      </a:lnTo>
                      <a:lnTo>
                        <a:pt x="586" y="101"/>
                      </a:lnTo>
                      <a:lnTo>
                        <a:pt x="588" y="47"/>
                      </a:lnTo>
                      <a:lnTo>
                        <a:pt x="494" y="41"/>
                      </a:lnTo>
                      <a:lnTo>
                        <a:pt x="342" y="28"/>
                      </a:lnTo>
                      <a:lnTo>
                        <a:pt x="218" y="15"/>
                      </a:lnTo>
                      <a:lnTo>
                        <a:pt x="77" y="0"/>
                      </a:lnTo>
                      <a:lnTo>
                        <a:pt x="2" y="603"/>
                      </a:lnTo>
                      <a:lnTo>
                        <a:pt x="0" y="607"/>
                      </a:lnTo>
                      <a:lnTo>
                        <a:pt x="71" y="615"/>
                      </a:lnTo>
                      <a:lnTo>
                        <a:pt x="77" y="613"/>
                      </a:lnTo>
                      <a:lnTo>
                        <a:pt x="81" y="577"/>
                      </a:lnTo>
                      <a:lnTo>
                        <a:pt x="84" y="568"/>
                      </a:lnTo>
                      <a:lnTo>
                        <a:pt x="231" y="584"/>
                      </a:lnTo>
                      <a:lnTo>
                        <a:pt x="233" y="584"/>
                      </a:lnTo>
                      <a:lnTo>
                        <a:pt x="233" y="581"/>
                      </a:lnTo>
                      <a:lnTo>
                        <a:pt x="227" y="57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28">
                  <a:extLst>
                    <a:ext uri="{FF2B5EF4-FFF2-40B4-BE49-F238E27FC236}">
                      <a16:creationId xmlns:a16="http://schemas.microsoft.com/office/drawing/2014/main" id="{0F3D19FA-2C0F-081E-3200-E25D127AF4C8}"/>
                    </a:ext>
                  </a:extLst>
                </p:cNvPr>
                <p:cNvSpPr>
                  <a:spLocks/>
                </p:cNvSpPr>
                <p:nvPr/>
              </p:nvSpPr>
              <p:spPr bwMode="auto">
                <a:xfrm>
                  <a:off x="2153669" y="2288203"/>
                  <a:ext cx="591785" cy="421196"/>
                </a:xfrm>
                <a:custGeom>
                  <a:avLst/>
                  <a:gdLst>
                    <a:gd name="T0" fmla="*/ 611 w 616"/>
                    <a:gd name="T1" fmla="*/ 158 h 483"/>
                    <a:gd name="T2" fmla="*/ 616 w 616"/>
                    <a:gd name="T3" fmla="*/ 53 h 483"/>
                    <a:gd name="T4" fmla="*/ 609 w 616"/>
                    <a:gd name="T5" fmla="*/ 49 h 483"/>
                    <a:gd name="T6" fmla="*/ 530 w 616"/>
                    <a:gd name="T7" fmla="*/ 45 h 483"/>
                    <a:gd name="T8" fmla="*/ 457 w 616"/>
                    <a:gd name="T9" fmla="*/ 40 h 483"/>
                    <a:gd name="T10" fmla="*/ 331 w 616"/>
                    <a:gd name="T11" fmla="*/ 30 h 483"/>
                    <a:gd name="T12" fmla="*/ 261 w 616"/>
                    <a:gd name="T13" fmla="*/ 23 h 483"/>
                    <a:gd name="T14" fmla="*/ 131 w 616"/>
                    <a:gd name="T15" fmla="*/ 10 h 483"/>
                    <a:gd name="T16" fmla="*/ 54 w 616"/>
                    <a:gd name="T17" fmla="*/ 0 h 483"/>
                    <a:gd name="T18" fmla="*/ 0 w 616"/>
                    <a:gd name="T19" fmla="*/ 431 h 483"/>
                    <a:gd name="T20" fmla="*/ 141 w 616"/>
                    <a:gd name="T21" fmla="*/ 446 h 483"/>
                    <a:gd name="T22" fmla="*/ 265 w 616"/>
                    <a:gd name="T23" fmla="*/ 459 h 483"/>
                    <a:gd name="T24" fmla="*/ 417 w 616"/>
                    <a:gd name="T25" fmla="*/ 472 h 483"/>
                    <a:gd name="T26" fmla="*/ 511 w 616"/>
                    <a:gd name="T27" fmla="*/ 478 h 483"/>
                    <a:gd name="T28" fmla="*/ 596 w 616"/>
                    <a:gd name="T29" fmla="*/ 483 h 483"/>
                    <a:gd name="T30" fmla="*/ 611 w 616"/>
                    <a:gd name="T31" fmla="*/ 158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6" h="483">
                      <a:moveTo>
                        <a:pt x="611" y="158"/>
                      </a:moveTo>
                      <a:lnTo>
                        <a:pt x="616" y="53"/>
                      </a:lnTo>
                      <a:lnTo>
                        <a:pt x="609" y="49"/>
                      </a:lnTo>
                      <a:lnTo>
                        <a:pt x="530" y="45"/>
                      </a:lnTo>
                      <a:lnTo>
                        <a:pt x="457" y="40"/>
                      </a:lnTo>
                      <a:lnTo>
                        <a:pt x="331" y="30"/>
                      </a:lnTo>
                      <a:lnTo>
                        <a:pt x="261" y="23"/>
                      </a:lnTo>
                      <a:lnTo>
                        <a:pt x="131" y="10"/>
                      </a:lnTo>
                      <a:lnTo>
                        <a:pt x="54" y="0"/>
                      </a:lnTo>
                      <a:lnTo>
                        <a:pt x="0" y="431"/>
                      </a:lnTo>
                      <a:lnTo>
                        <a:pt x="141" y="446"/>
                      </a:lnTo>
                      <a:lnTo>
                        <a:pt x="265" y="459"/>
                      </a:lnTo>
                      <a:lnTo>
                        <a:pt x="417" y="472"/>
                      </a:lnTo>
                      <a:lnTo>
                        <a:pt x="511" y="478"/>
                      </a:lnTo>
                      <a:lnTo>
                        <a:pt x="596" y="483"/>
                      </a:lnTo>
                      <a:lnTo>
                        <a:pt x="611" y="15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9">
                  <a:extLst>
                    <a:ext uri="{FF2B5EF4-FFF2-40B4-BE49-F238E27FC236}">
                      <a16:creationId xmlns:a16="http://schemas.microsoft.com/office/drawing/2014/main" id="{F3D2952C-80F1-EAE9-9E9A-589F48E55560}"/>
                    </a:ext>
                  </a:extLst>
                </p:cNvPr>
                <p:cNvSpPr>
                  <a:spLocks/>
                </p:cNvSpPr>
                <p:nvPr/>
              </p:nvSpPr>
              <p:spPr bwMode="auto">
                <a:xfrm>
                  <a:off x="2592704" y="2134724"/>
                  <a:ext cx="675365" cy="300854"/>
                </a:xfrm>
                <a:custGeom>
                  <a:avLst/>
                  <a:gdLst>
                    <a:gd name="T0" fmla="*/ 565 w 703"/>
                    <a:gd name="T1" fmla="*/ 345 h 345"/>
                    <a:gd name="T2" fmla="*/ 695 w 703"/>
                    <a:gd name="T3" fmla="*/ 338 h 345"/>
                    <a:gd name="T4" fmla="*/ 690 w 703"/>
                    <a:gd name="T5" fmla="*/ 325 h 345"/>
                    <a:gd name="T6" fmla="*/ 682 w 703"/>
                    <a:gd name="T7" fmla="*/ 314 h 345"/>
                    <a:gd name="T8" fmla="*/ 671 w 703"/>
                    <a:gd name="T9" fmla="*/ 293 h 345"/>
                    <a:gd name="T10" fmla="*/ 665 w 703"/>
                    <a:gd name="T11" fmla="*/ 280 h 345"/>
                    <a:gd name="T12" fmla="*/ 656 w 703"/>
                    <a:gd name="T13" fmla="*/ 268 h 345"/>
                    <a:gd name="T14" fmla="*/ 656 w 703"/>
                    <a:gd name="T15" fmla="*/ 233 h 345"/>
                    <a:gd name="T16" fmla="*/ 658 w 703"/>
                    <a:gd name="T17" fmla="*/ 216 h 345"/>
                    <a:gd name="T18" fmla="*/ 654 w 703"/>
                    <a:gd name="T19" fmla="*/ 201 h 345"/>
                    <a:gd name="T20" fmla="*/ 652 w 703"/>
                    <a:gd name="T21" fmla="*/ 188 h 345"/>
                    <a:gd name="T22" fmla="*/ 644 w 703"/>
                    <a:gd name="T23" fmla="*/ 176 h 345"/>
                    <a:gd name="T24" fmla="*/ 639 w 703"/>
                    <a:gd name="T25" fmla="*/ 174 h 345"/>
                    <a:gd name="T26" fmla="*/ 637 w 703"/>
                    <a:gd name="T27" fmla="*/ 159 h 345"/>
                    <a:gd name="T28" fmla="*/ 637 w 703"/>
                    <a:gd name="T29" fmla="*/ 146 h 345"/>
                    <a:gd name="T30" fmla="*/ 633 w 703"/>
                    <a:gd name="T31" fmla="*/ 133 h 345"/>
                    <a:gd name="T32" fmla="*/ 624 w 703"/>
                    <a:gd name="T33" fmla="*/ 114 h 345"/>
                    <a:gd name="T34" fmla="*/ 618 w 703"/>
                    <a:gd name="T35" fmla="*/ 101 h 345"/>
                    <a:gd name="T36" fmla="*/ 612 w 703"/>
                    <a:gd name="T37" fmla="*/ 86 h 345"/>
                    <a:gd name="T38" fmla="*/ 612 w 703"/>
                    <a:gd name="T39" fmla="*/ 75 h 345"/>
                    <a:gd name="T40" fmla="*/ 599 w 703"/>
                    <a:gd name="T41" fmla="*/ 71 h 345"/>
                    <a:gd name="T42" fmla="*/ 590 w 703"/>
                    <a:gd name="T43" fmla="*/ 58 h 345"/>
                    <a:gd name="T44" fmla="*/ 575 w 703"/>
                    <a:gd name="T45" fmla="*/ 48 h 345"/>
                    <a:gd name="T46" fmla="*/ 567 w 703"/>
                    <a:gd name="T47" fmla="*/ 47 h 345"/>
                    <a:gd name="T48" fmla="*/ 554 w 703"/>
                    <a:gd name="T49" fmla="*/ 43 h 345"/>
                    <a:gd name="T50" fmla="*/ 513 w 703"/>
                    <a:gd name="T51" fmla="*/ 37 h 345"/>
                    <a:gd name="T52" fmla="*/ 492 w 703"/>
                    <a:gd name="T53" fmla="*/ 41 h 345"/>
                    <a:gd name="T54" fmla="*/ 456 w 703"/>
                    <a:gd name="T55" fmla="*/ 28 h 345"/>
                    <a:gd name="T56" fmla="*/ 361 w 703"/>
                    <a:gd name="T57" fmla="*/ 18 h 345"/>
                    <a:gd name="T58" fmla="*/ 96 w 703"/>
                    <a:gd name="T59" fmla="*/ 5 h 345"/>
                    <a:gd name="T60" fmla="*/ 0 w 703"/>
                    <a:gd name="T61" fmla="*/ 216 h 345"/>
                    <a:gd name="T62" fmla="*/ 152 w 703"/>
                    <a:gd name="T63" fmla="*/ 225 h 345"/>
                    <a:gd name="T64" fmla="*/ 154 w 703"/>
                    <a:gd name="T65" fmla="*/ 334 h 345"/>
                    <a:gd name="T66" fmla="*/ 460 w 703"/>
                    <a:gd name="T67" fmla="*/ 344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3" h="345">
                      <a:moveTo>
                        <a:pt x="460" y="344"/>
                      </a:moveTo>
                      <a:lnTo>
                        <a:pt x="565" y="345"/>
                      </a:lnTo>
                      <a:lnTo>
                        <a:pt x="703" y="344"/>
                      </a:lnTo>
                      <a:lnTo>
                        <a:pt x="695" y="338"/>
                      </a:lnTo>
                      <a:lnTo>
                        <a:pt x="695" y="330"/>
                      </a:lnTo>
                      <a:lnTo>
                        <a:pt x="690" y="325"/>
                      </a:lnTo>
                      <a:lnTo>
                        <a:pt x="688" y="317"/>
                      </a:lnTo>
                      <a:lnTo>
                        <a:pt x="682" y="314"/>
                      </a:lnTo>
                      <a:lnTo>
                        <a:pt x="676" y="306"/>
                      </a:lnTo>
                      <a:lnTo>
                        <a:pt x="671" y="293"/>
                      </a:lnTo>
                      <a:lnTo>
                        <a:pt x="665" y="285"/>
                      </a:lnTo>
                      <a:lnTo>
                        <a:pt x="665" y="280"/>
                      </a:lnTo>
                      <a:lnTo>
                        <a:pt x="663" y="272"/>
                      </a:lnTo>
                      <a:lnTo>
                        <a:pt x="656" y="268"/>
                      </a:lnTo>
                      <a:lnTo>
                        <a:pt x="659" y="248"/>
                      </a:lnTo>
                      <a:lnTo>
                        <a:pt x="656" y="233"/>
                      </a:lnTo>
                      <a:lnTo>
                        <a:pt x="656" y="223"/>
                      </a:lnTo>
                      <a:lnTo>
                        <a:pt x="658" y="216"/>
                      </a:lnTo>
                      <a:lnTo>
                        <a:pt x="652" y="210"/>
                      </a:lnTo>
                      <a:lnTo>
                        <a:pt x="654" y="201"/>
                      </a:lnTo>
                      <a:lnTo>
                        <a:pt x="650" y="195"/>
                      </a:lnTo>
                      <a:lnTo>
                        <a:pt x="652" y="188"/>
                      </a:lnTo>
                      <a:lnTo>
                        <a:pt x="644" y="184"/>
                      </a:lnTo>
                      <a:lnTo>
                        <a:pt x="644" y="176"/>
                      </a:lnTo>
                      <a:lnTo>
                        <a:pt x="639" y="176"/>
                      </a:lnTo>
                      <a:lnTo>
                        <a:pt x="639" y="174"/>
                      </a:lnTo>
                      <a:lnTo>
                        <a:pt x="637" y="167"/>
                      </a:lnTo>
                      <a:lnTo>
                        <a:pt x="637" y="159"/>
                      </a:lnTo>
                      <a:lnTo>
                        <a:pt x="639" y="154"/>
                      </a:lnTo>
                      <a:lnTo>
                        <a:pt x="637" y="146"/>
                      </a:lnTo>
                      <a:lnTo>
                        <a:pt x="633" y="141"/>
                      </a:lnTo>
                      <a:lnTo>
                        <a:pt x="633" y="133"/>
                      </a:lnTo>
                      <a:lnTo>
                        <a:pt x="624" y="122"/>
                      </a:lnTo>
                      <a:lnTo>
                        <a:pt x="624" y="114"/>
                      </a:lnTo>
                      <a:lnTo>
                        <a:pt x="616" y="107"/>
                      </a:lnTo>
                      <a:lnTo>
                        <a:pt x="618" y="101"/>
                      </a:lnTo>
                      <a:lnTo>
                        <a:pt x="616" y="94"/>
                      </a:lnTo>
                      <a:lnTo>
                        <a:pt x="612" y="86"/>
                      </a:lnTo>
                      <a:lnTo>
                        <a:pt x="612" y="82"/>
                      </a:lnTo>
                      <a:lnTo>
                        <a:pt x="612" y="75"/>
                      </a:lnTo>
                      <a:lnTo>
                        <a:pt x="605" y="73"/>
                      </a:lnTo>
                      <a:lnTo>
                        <a:pt x="599" y="71"/>
                      </a:lnTo>
                      <a:lnTo>
                        <a:pt x="592" y="65"/>
                      </a:lnTo>
                      <a:lnTo>
                        <a:pt x="590" y="58"/>
                      </a:lnTo>
                      <a:lnTo>
                        <a:pt x="582" y="54"/>
                      </a:lnTo>
                      <a:lnTo>
                        <a:pt x="575" y="48"/>
                      </a:lnTo>
                      <a:lnTo>
                        <a:pt x="569" y="48"/>
                      </a:lnTo>
                      <a:lnTo>
                        <a:pt x="567" y="47"/>
                      </a:lnTo>
                      <a:lnTo>
                        <a:pt x="560" y="43"/>
                      </a:lnTo>
                      <a:lnTo>
                        <a:pt x="554" y="43"/>
                      </a:lnTo>
                      <a:lnTo>
                        <a:pt x="543" y="33"/>
                      </a:lnTo>
                      <a:lnTo>
                        <a:pt x="513" y="37"/>
                      </a:lnTo>
                      <a:lnTo>
                        <a:pt x="498" y="35"/>
                      </a:lnTo>
                      <a:lnTo>
                        <a:pt x="492" y="41"/>
                      </a:lnTo>
                      <a:lnTo>
                        <a:pt x="487" y="43"/>
                      </a:lnTo>
                      <a:lnTo>
                        <a:pt x="456" y="28"/>
                      </a:lnTo>
                      <a:lnTo>
                        <a:pt x="447" y="18"/>
                      </a:lnTo>
                      <a:lnTo>
                        <a:pt x="361" y="18"/>
                      </a:lnTo>
                      <a:lnTo>
                        <a:pt x="231" y="13"/>
                      </a:lnTo>
                      <a:lnTo>
                        <a:pt x="96" y="5"/>
                      </a:lnTo>
                      <a:lnTo>
                        <a:pt x="15" y="0"/>
                      </a:lnTo>
                      <a:lnTo>
                        <a:pt x="0" y="216"/>
                      </a:lnTo>
                      <a:lnTo>
                        <a:pt x="73" y="221"/>
                      </a:lnTo>
                      <a:lnTo>
                        <a:pt x="152" y="225"/>
                      </a:lnTo>
                      <a:lnTo>
                        <a:pt x="159" y="229"/>
                      </a:lnTo>
                      <a:lnTo>
                        <a:pt x="154" y="334"/>
                      </a:lnTo>
                      <a:lnTo>
                        <a:pt x="259" y="340"/>
                      </a:lnTo>
                      <a:lnTo>
                        <a:pt x="460" y="34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30">
                  <a:extLst>
                    <a:ext uri="{FF2B5EF4-FFF2-40B4-BE49-F238E27FC236}">
                      <a16:creationId xmlns:a16="http://schemas.microsoft.com/office/drawing/2014/main" id="{DD7D50F8-FD5E-F0C2-572F-F7E5630EE82C}"/>
                    </a:ext>
                  </a:extLst>
                </p:cNvPr>
                <p:cNvSpPr>
                  <a:spLocks/>
                </p:cNvSpPr>
                <p:nvPr/>
              </p:nvSpPr>
              <p:spPr bwMode="auto">
                <a:xfrm>
                  <a:off x="2607115" y="1859159"/>
                  <a:ext cx="568728" cy="339224"/>
                </a:xfrm>
                <a:custGeom>
                  <a:avLst/>
                  <a:gdLst>
                    <a:gd name="T0" fmla="*/ 81 w 592"/>
                    <a:gd name="T1" fmla="*/ 321 h 389"/>
                    <a:gd name="T2" fmla="*/ 216 w 592"/>
                    <a:gd name="T3" fmla="*/ 329 h 389"/>
                    <a:gd name="T4" fmla="*/ 346 w 592"/>
                    <a:gd name="T5" fmla="*/ 334 h 389"/>
                    <a:gd name="T6" fmla="*/ 432 w 592"/>
                    <a:gd name="T7" fmla="*/ 334 h 389"/>
                    <a:gd name="T8" fmla="*/ 441 w 592"/>
                    <a:gd name="T9" fmla="*/ 344 h 389"/>
                    <a:gd name="T10" fmla="*/ 472 w 592"/>
                    <a:gd name="T11" fmla="*/ 359 h 389"/>
                    <a:gd name="T12" fmla="*/ 477 w 592"/>
                    <a:gd name="T13" fmla="*/ 357 h 389"/>
                    <a:gd name="T14" fmla="*/ 483 w 592"/>
                    <a:gd name="T15" fmla="*/ 351 h 389"/>
                    <a:gd name="T16" fmla="*/ 498 w 592"/>
                    <a:gd name="T17" fmla="*/ 353 h 389"/>
                    <a:gd name="T18" fmla="*/ 528 w 592"/>
                    <a:gd name="T19" fmla="*/ 349 h 389"/>
                    <a:gd name="T20" fmla="*/ 539 w 592"/>
                    <a:gd name="T21" fmla="*/ 359 h 389"/>
                    <a:gd name="T22" fmla="*/ 545 w 592"/>
                    <a:gd name="T23" fmla="*/ 359 h 389"/>
                    <a:gd name="T24" fmla="*/ 552 w 592"/>
                    <a:gd name="T25" fmla="*/ 363 h 389"/>
                    <a:gd name="T26" fmla="*/ 554 w 592"/>
                    <a:gd name="T27" fmla="*/ 364 h 389"/>
                    <a:gd name="T28" fmla="*/ 560 w 592"/>
                    <a:gd name="T29" fmla="*/ 364 h 389"/>
                    <a:gd name="T30" fmla="*/ 567 w 592"/>
                    <a:gd name="T31" fmla="*/ 370 h 389"/>
                    <a:gd name="T32" fmla="*/ 575 w 592"/>
                    <a:gd name="T33" fmla="*/ 374 h 389"/>
                    <a:gd name="T34" fmla="*/ 577 w 592"/>
                    <a:gd name="T35" fmla="*/ 381 h 389"/>
                    <a:gd name="T36" fmla="*/ 584 w 592"/>
                    <a:gd name="T37" fmla="*/ 387 h 389"/>
                    <a:gd name="T38" fmla="*/ 590 w 592"/>
                    <a:gd name="T39" fmla="*/ 389 h 389"/>
                    <a:gd name="T40" fmla="*/ 588 w 592"/>
                    <a:gd name="T41" fmla="*/ 374 h 389"/>
                    <a:gd name="T42" fmla="*/ 581 w 592"/>
                    <a:gd name="T43" fmla="*/ 368 h 389"/>
                    <a:gd name="T44" fmla="*/ 579 w 592"/>
                    <a:gd name="T45" fmla="*/ 361 h 389"/>
                    <a:gd name="T46" fmla="*/ 582 w 592"/>
                    <a:gd name="T47" fmla="*/ 355 h 389"/>
                    <a:gd name="T48" fmla="*/ 584 w 592"/>
                    <a:gd name="T49" fmla="*/ 353 h 389"/>
                    <a:gd name="T50" fmla="*/ 588 w 592"/>
                    <a:gd name="T51" fmla="*/ 340 h 389"/>
                    <a:gd name="T52" fmla="*/ 588 w 592"/>
                    <a:gd name="T53" fmla="*/ 332 h 389"/>
                    <a:gd name="T54" fmla="*/ 592 w 592"/>
                    <a:gd name="T55" fmla="*/ 325 h 389"/>
                    <a:gd name="T56" fmla="*/ 592 w 592"/>
                    <a:gd name="T57" fmla="*/ 319 h 389"/>
                    <a:gd name="T58" fmla="*/ 584 w 592"/>
                    <a:gd name="T59" fmla="*/ 312 h 389"/>
                    <a:gd name="T60" fmla="*/ 582 w 592"/>
                    <a:gd name="T61" fmla="*/ 306 h 389"/>
                    <a:gd name="T62" fmla="*/ 586 w 592"/>
                    <a:gd name="T63" fmla="*/ 304 h 389"/>
                    <a:gd name="T64" fmla="*/ 586 w 592"/>
                    <a:gd name="T65" fmla="*/ 297 h 389"/>
                    <a:gd name="T66" fmla="*/ 582 w 592"/>
                    <a:gd name="T67" fmla="*/ 289 h 389"/>
                    <a:gd name="T68" fmla="*/ 581 w 592"/>
                    <a:gd name="T69" fmla="*/ 282 h 389"/>
                    <a:gd name="T70" fmla="*/ 592 w 592"/>
                    <a:gd name="T71" fmla="*/ 282 h 389"/>
                    <a:gd name="T72" fmla="*/ 592 w 592"/>
                    <a:gd name="T73" fmla="*/ 88 h 389"/>
                    <a:gd name="T74" fmla="*/ 586 w 592"/>
                    <a:gd name="T75" fmla="*/ 82 h 389"/>
                    <a:gd name="T76" fmla="*/ 581 w 592"/>
                    <a:gd name="T77" fmla="*/ 79 h 389"/>
                    <a:gd name="T78" fmla="*/ 573 w 592"/>
                    <a:gd name="T79" fmla="*/ 77 h 389"/>
                    <a:gd name="T80" fmla="*/ 566 w 592"/>
                    <a:gd name="T81" fmla="*/ 64 h 389"/>
                    <a:gd name="T82" fmla="*/ 560 w 592"/>
                    <a:gd name="T83" fmla="*/ 56 h 389"/>
                    <a:gd name="T84" fmla="*/ 562 w 592"/>
                    <a:gd name="T85" fmla="*/ 52 h 389"/>
                    <a:gd name="T86" fmla="*/ 569 w 592"/>
                    <a:gd name="T87" fmla="*/ 45 h 389"/>
                    <a:gd name="T88" fmla="*/ 575 w 592"/>
                    <a:gd name="T89" fmla="*/ 41 h 389"/>
                    <a:gd name="T90" fmla="*/ 579 w 592"/>
                    <a:gd name="T91" fmla="*/ 34 h 389"/>
                    <a:gd name="T92" fmla="*/ 582 w 592"/>
                    <a:gd name="T93" fmla="*/ 20 h 389"/>
                    <a:gd name="T94" fmla="*/ 443 w 592"/>
                    <a:gd name="T95" fmla="*/ 19 h 389"/>
                    <a:gd name="T96" fmla="*/ 306 w 592"/>
                    <a:gd name="T97" fmla="*/ 17 h 389"/>
                    <a:gd name="T98" fmla="*/ 158 w 592"/>
                    <a:gd name="T99" fmla="*/ 9 h 389"/>
                    <a:gd name="T100" fmla="*/ 24 w 592"/>
                    <a:gd name="T101" fmla="*/ 0 h 389"/>
                    <a:gd name="T102" fmla="*/ 18 w 592"/>
                    <a:gd name="T103" fmla="*/ 94 h 389"/>
                    <a:gd name="T104" fmla="*/ 15 w 592"/>
                    <a:gd name="T105" fmla="*/ 101 h 389"/>
                    <a:gd name="T106" fmla="*/ 0 w 592"/>
                    <a:gd name="T107" fmla="*/ 316 h 389"/>
                    <a:gd name="T108" fmla="*/ 81 w 592"/>
                    <a:gd name="T109" fmla="*/ 32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92" h="389">
                      <a:moveTo>
                        <a:pt x="81" y="321"/>
                      </a:moveTo>
                      <a:lnTo>
                        <a:pt x="216" y="329"/>
                      </a:lnTo>
                      <a:lnTo>
                        <a:pt x="346" y="334"/>
                      </a:lnTo>
                      <a:lnTo>
                        <a:pt x="432" y="334"/>
                      </a:lnTo>
                      <a:lnTo>
                        <a:pt x="441" y="344"/>
                      </a:lnTo>
                      <a:lnTo>
                        <a:pt x="472" y="359"/>
                      </a:lnTo>
                      <a:lnTo>
                        <a:pt x="477" y="357"/>
                      </a:lnTo>
                      <a:lnTo>
                        <a:pt x="483" y="351"/>
                      </a:lnTo>
                      <a:lnTo>
                        <a:pt x="498" y="353"/>
                      </a:lnTo>
                      <a:lnTo>
                        <a:pt x="528" y="349"/>
                      </a:lnTo>
                      <a:lnTo>
                        <a:pt x="539" y="359"/>
                      </a:lnTo>
                      <a:lnTo>
                        <a:pt x="545" y="359"/>
                      </a:lnTo>
                      <a:lnTo>
                        <a:pt x="552" y="363"/>
                      </a:lnTo>
                      <a:lnTo>
                        <a:pt x="554" y="364"/>
                      </a:lnTo>
                      <a:lnTo>
                        <a:pt x="560" y="364"/>
                      </a:lnTo>
                      <a:lnTo>
                        <a:pt x="567" y="370"/>
                      </a:lnTo>
                      <a:lnTo>
                        <a:pt x="575" y="374"/>
                      </a:lnTo>
                      <a:lnTo>
                        <a:pt x="577" y="381"/>
                      </a:lnTo>
                      <a:lnTo>
                        <a:pt x="584" y="387"/>
                      </a:lnTo>
                      <a:lnTo>
                        <a:pt x="590" y="389"/>
                      </a:lnTo>
                      <a:lnTo>
                        <a:pt x="588" y="374"/>
                      </a:lnTo>
                      <a:lnTo>
                        <a:pt x="581" y="368"/>
                      </a:lnTo>
                      <a:lnTo>
                        <a:pt x="579" y="361"/>
                      </a:lnTo>
                      <a:lnTo>
                        <a:pt x="582" y="355"/>
                      </a:lnTo>
                      <a:lnTo>
                        <a:pt x="584" y="353"/>
                      </a:lnTo>
                      <a:lnTo>
                        <a:pt x="588" y="340"/>
                      </a:lnTo>
                      <a:lnTo>
                        <a:pt x="588" y="332"/>
                      </a:lnTo>
                      <a:lnTo>
                        <a:pt x="592" y="325"/>
                      </a:lnTo>
                      <a:lnTo>
                        <a:pt x="592" y="319"/>
                      </a:lnTo>
                      <a:lnTo>
                        <a:pt x="584" y="312"/>
                      </a:lnTo>
                      <a:lnTo>
                        <a:pt x="582" y="306"/>
                      </a:lnTo>
                      <a:lnTo>
                        <a:pt x="586" y="304"/>
                      </a:lnTo>
                      <a:lnTo>
                        <a:pt x="586" y="297"/>
                      </a:lnTo>
                      <a:lnTo>
                        <a:pt x="582" y="289"/>
                      </a:lnTo>
                      <a:lnTo>
                        <a:pt x="581" y="282"/>
                      </a:lnTo>
                      <a:lnTo>
                        <a:pt x="592" y="282"/>
                      </a:lnTo>
                      <a:lnTo>
                        <a:pt x="592" y="88"/>
                      </a:lnTo>
                      <a:lnTo>
                        <a:pt x="586" y="82"/>
                      </a:lnTo>
                      <a:lnTo>
                        <a:pt x="581" y="79"/>
                      </a:lnTo>
                      <a:lnTo>
                        <a:pt x="573" y="77"/>
                      </a:lnTo>
                      <a:lnTo>
                        <a:pt x="566" y="64"/>
                      </a:lnTo>
                      <a:lnTo>
                        <a:pt x="560" y="56"/>
                      </a:lnTo>
                      <a:lnTo>
                        <a:pt x="562" y="52"/>
                      </a:lnTo>
                      <a:lnTo>
                        <a:pt x="569" y="45"/>
                      </a:lnTo>
                      <a:lnTo>
                        <a:pt x="575" y="41"/>
                      </a:lnTo>
                      <a:lnTo>
                        <a:pt x="579" y="34"/>
                      </a:lnTo>
                      <a:lnTo>
                        <a:pt x="582" y="20"/>
                      </a:lnTo>
                      <a:lnTo>
                        <a:pt x="443" y="19"/>
                      </a:lnTo>
                      <a:lnTo>
                        <a:pt x="306" y="17"/>
                      </a:lnTo>
                      <a:lnTo>
                        <a:pt x="158" y="9"/>
                      </a:lnTo>
                      <a:lnTo>
                        <a:pt x="24" y="0"/>
                      </a:lnTo>
                      <a:lnTo>
                        <a:pt x="18" y="94"/>
                      </a:lnTo>
                      <a:lnTo>
                        <a:pt x="15" y="101"/>
                      </a:lnTo>
                      <a:lnTo>
                        <a:pt x="0" y="316"/>
                      </a:lnTo>
                      <a:lnTo>
                        <a:pt x="81" y="32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31">
                  <a:extLst>
                    <a:ext uri="{FF2B5EF4-FFF2-40B4-BE49-F238E27FC236}">
                      <a16:creationId xmlns:a16="http://schemas.microsoft.com/office/drawing/2014/main" id="{B19A260A-A677-F4B7-A177-182D5BE89E10}"/>
                    </a:ext>
                  </a:extLst>
                </p:cNvPr>
                <p:cNvSpPr>
                  <a:spLocks/>
                </p:cNvSpPr>
                <p:nvPr/>
              </p:nvSpPr>
              <p:spPr bwMode="auto">
                <a:xfrm>
                  <a:off x="2630171" y="1575746"/>
                  <a:ext cx="536065" cy="300854"/>
                </a:xfrm>
                <a:custGeom>
                  <a:avLst/>
                  <a:gdLst>
                    <a:gd name="T0" fmla="*/ 0 w 558"/>
                    <a:gd name="T1" fmla="*/ 325 h 345"/>
                    <a:gd name="T2" fmla="*/ 134 w 558"/>
                    <a:gd name="T3" fmla="*/ 334 h 345"/>
                    <a:gd name="T4" fmla="*/ 282 w 558"/>
                    <a:gd name="T5" fmla="*/ 342 h 345"/>
                    <a:gd name="T6" fmla="*/ 419 w 558"/>
                    <a:gd name="T7" fmla="*/ 344 h 345"/>
                    <a:gd name="T8" fmla="*/ 558 w 558"/>
                    <a:gd name="T9" fmla="*/ 345 h 345"/>
                    <a:gd name="T10" fmla="*/ 558 w 558"/>
                    <a:gd name="T11" fmla="*/ 338 h 345"/>
                    <a:gd name="T12" fmla="*/ 558 w 558"/>
                    <a:gd name="T13" fmla="*/ 330 h 345"/>
                    <a:gd name="T14" fmla="*/ 557 w 558"/>
                    <a:gd name="T15" fmla="*/ 317 h 345"/>
                    <a:gd name="T16" fmla="*/ 557 w 558"/>
                    <a:gd name="T17" fmla="*/ 310 h 345"/>
                    <a:gd name="T18" fmla="*/ 555 w 558"/>
                    <a:gd name="T19" fmla="*/ 302 h 345"/>
                    <a:gd name="T20" fmla="*/ 547 w 558"/>
                    <a:gd name="T21" fmla="*/ 291 h 345"/>
                    <a:gd name="T22" fmla="*/ 545 w 558"/>
                    <a:gd name="T23" fmla="*/ 285 h 345"/>
                    <a:gd name="T24" fmla="*/ 545 w 558"/>
                    <a:gd name="T25" fmla="*/ 278 h 345"/>
                    <a:gd name="T26" fmla="*/ 542 w 558"/>
                    <a:gd name="T27" fmla="*/ 272 h 345"/>
                    <a:gd name="T28" fmla="*/ 542 w 558"/>
                    <a:gd name="T29" fmla="*/ 246 h 345"/>
                    <a:gd name="T30" fmla="*/ 543 w 558"/>
                    <a:gd name="T31" fmla="*/ 238 h 345"/>
                    <a:gd name="T32" fmla="*/ 540 w 558"/>
                    <a:gd name="T33" fmla="*/ 231 h 345"/>
                    <a:gd name="T34" fmla="*/ 540 w 558"/>
                    <a:gd name="T35" fmla="*/ 221 h 345"/>
                    <a:gd name="T36" fmla="*/ 538 w 558"/>
                    <a:gd name="T37" fmla="*/ 206 h 345"/>
                    <a:gd name="T38" fmla="*/ 538 w 558"/>
                    <a:gd name="T39" fmla="*/ 193 h 345"/>
                    <a:gd name="T40" fmla="*/ 536 w 558"/>
                    <a:gd name="T41" fmla="*/ 186 h 345"/>
                    <a:gd name="T42" fmla="*/ 536 w 558"/>
                    <a:gd name="T43" fmla="*/ 180 h 345"/>
                    <a:gd name="T44" fmla="*/ 536 w 558"/>
                    <a:gd name="T45" fmla="*/ 172 h 345"/>
                    <a:gd name="T46" fmla="*/ 534 w 558"/>
                    <a:gd name="T47" fmla="*/ 157 h 345"/>
                    <a:gd name="T48" fmla="*/ 525 w 558"/>
                    <a:gd name="T49" fmla="*/ 137 h 345"/>
                    <a:gd name="T50" fmla="*/ 525 w 558"/>
                    <a:gd name="T51" fmla="*/ 133 h 345"/>
                    <a:gd name="T52" fmla="*/ 517 w 558"/>
                    <a:gd name="T53" fmla="*/ 110 h 345"/>
                    <a:gd name="T54" fmla="*/ 517 w 558"/>
                    <a:gd name="T55" fmla="*/ 103 h 345"/>
                    <a:gd name="T56" fmla="*/ 517 w 558"/>
                    <a:gd name="T57" fmla="*/ 90 h 345"/>
                    <a:gd name="T58" fmla="*/ 515 w 558"/>
                    <a:gd name="T59" fmla="*/ 86 h 345"/>
                    <a:gd name="T60" fmla="*/ 517 w 558"/>
                    <a:gd name="T61" fmla="*/ 80 h 345"/>
                    <a:gd name="T62" fmla="*/ 515 w 558"/>
                    <a:gd name="T63" fmla="*/ 67 h 345"/>
                    <a:gd name="T64" fmla="*/ 519 w 558"/>
                    <a:gd name="T65" fmla="*/ 54 h 345"/>
                    <a:gd name="T66" fmla="*/ 517 w 558"/>
                    <a:gd name="T67" fmla="*/ 46 h 345"/>
                    <a:gd name="T68" fmla="*/ 511 w 558"/>
                    <a:gd name="T69" fmla="*/ 28 h 345"/>
                    <a:gd name="T70" fmla="*/ 510 w 558"/>
                    <a:gd name="T71" fmla="*/ 22 h 345"/>
                    <a:gd name="T72" fmla="*/ 510 w 558"/>
                    <a:gd name="T73" fmla="*/ 22 h 345"/>
                    <a:gd name="T74" fmla="*/ 510 w 558"/>
                    <a:gd name="T75" fmla="*/ 18 h 345"/>
                    <a:gd name="T76" fmla="*/ 448 w 558"/>
                    <a:gd name="T77" fmla="*/ 18 h 345"/>
                    <a:gd name="T78" fmla="*/ 303 w 558"/>
                    <a:gd name="T79" fmla="*/ 15 h 345"/>
                    <a:gd name="T80" fmla="*/ 135 w 558"/>
                    <a:gd name="T81" fmla="*/ 7 h 345"/>
                    <a:gd name="T82" fmla="*/ 23 w 558"/>
                    <a:gd name="T83" fmla="*/ 0 h 345"/>
                    <a:gd name="T84" fmla="*/ 23 w 558"/>
                    <a:gd name="T85" fmla="*/ 3 h 345"/>
                    <a:gd name="T86" fmla="*/ 0 w 558"/>
                    <a:gd name="T87" fmla="*/ 32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8" h="345">
                      <a:moveTo>
                        <a:pt x="0" y="325"/>
                      </a:moveTo>
                      <a:lnTo>
                        <a:pt x="134" y="334"/>
                      </a:lnTo>
                      <a:lnTo>
                        <a:pt x="282" y="342"/>
                      </a:lnTo>
                      <a:lnTo>
                        <a:pt x="419" y="344"/>
                      </a:lnTo>
                      <a:lnTo>
                        <a:pt x="558" y="345"/>
                      </a:lnTo>
                      <a:lnTo>
                        <a:pt x="558" y="338"/>
                      </a:lnTo>
                      <a:lnTo>
                        <a:pt x="558" y="330"/>
                      </a:lnTo>
                      <a:lnTo>
                        <a:pt x="557" y="317"/>
                      </a:lnTo>
                      <a:lnTo>
                        <a:pt x="557" y="310"/>
                      </a:lnTo>
                      <a:lnTo>
                        <a:pt x="555" y="302"/>
                      </a:lnTo>
                      <a:lnTo>
                        <a:pt x="547" y="291"/>
                      </a:lnTo>
                      <a:lnTo>
                        <a:pt x="545" y="285"/>
                      </a:lnTo>
                      <a:lnTo>
                        <a:pt x="545" y="278"/>
                      </a:lnTo>
                      <a:lnTo>
                        <a:pt x="542" y="272"/>
                      </a:lnTo>
                      <a:lnTo>
                        <a:pt x="542" y="246"/>
                      </a:lnTo>
                      <a:lnTo>
                        <a:pt x="543" y="238"/>
                      </a:lnTo>
                      <a:lnTo>
                        <a:pt x="540" y="231"/>
                      </a:lnTo>
                      <a:lnTo>
                        <a:pt x="540" y="221"/>
                      </a:lnTo>
                      <a:lnTo>
                        <a:pt x="538" y="206"/>
                      </a:lnTo>
                      <a:lnTo>
                        <a:pt x="538" y="193"/>
                      </a:lnTo>
                      <a:lnTo>
                        <a:pt x="536" y="186"/>
                      </a:lnTo>
                      <a:lnTo>
                        <a:pt x="536" y="180"/>
                      </a:lnTo>
                      <a:lnTo>
                        <a:pt x="536" y="172"/>
                      </a:lnTo>
                      <a:lnTo>
                        <a:pt x="534" y="157"/>
                      </a:lnTo>
                      <a:lnTo>
                        <a:pt x="525" y="137"/>
                      </a:lnTo>
                      <a:lnTo>
                        <a:pt x="525" y="133"/>
                      </a:lnTo>
                      <a:lnTo>
                        <a:pt x="517" y="110"/>
                      </a:lnTo>
                      <a:lnTo>
                        <a:pt x="517" y="103"/>
                      </a:lnTo>
                      <a:lnTo>
                        <a:pt x="517" y="90"/>
                      </a:lnTo>
                      <a:lnTo>
                        <a:pt x="515" y="86"/>
                      </a:lnTo>
                      <a:lnTo>
                        <a:pt x="517" y="80"/>
                      </a:lnTo>
                      <a:lnTo>
                        <a:pt x="515" y="67"/>
                      </a:lnTo>
                      <a:lnTo>
                        <a:pt x="519" y="54"/>
                      </a:lnTo>
                      <a:lnTo>
                        <a:pt x="517" y="46"/>
                      </a:lnTo>
                      <a:lnTo>
                        <a:pt x="511" y="28"/>
                      </a:lnTo>
                      <a:lnTo>
                        <a:pt x="510" y="22"/>
                      </a:lnTo>
                      <a:lnTo>
                        <a:pt x="510" y="22"/>
                      </a:lnTo>
                      <a:lnTo>
                        <a:pt x="510" y="18"/>
                      </a:lnTo>
                      <a:lnTo>
                        <a:pt x="448" y="18"/>
                      </a:lnTo>
                      <a:lnTo>
                        <a:pt x="303" y="15"/>
                      </a:lnTo>
                      <a:lnTo>
                        <a:pt x="135" y="7"/>
                      </a:lnTo>
                      <a:lnTo>
                        <a:pt x="23" y="0"/>
                      </a:lnTo>
                      <a:lnTo>
                        <a:pt x="23" y="3"/>
                      </a:lnTo>
                      <a:lnTo>
                        <a:pt x="0" y="32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32">
                  <a:extLst>
                    <a:ext uri="{FF2B5EF4-FFF2-40B4-BE49-F238E27FC236}">
                      <a16:creationId xmlns:a16="http://schemas.microsoft.com/office/drawing/2014/main" id="{02BC6742-49BE-7B01-F06B-26178558142F}"/>
                    </a:ext>
                  </a:extLst>
                </p:cNvPr>
                <p:cNvSpPr>
                  <a:spLocks/>
                </p:cNvSpPr>
                <p:nvPr/>
              </p:nvSpPr>
              <p:spPr bwMode="auto">
                <a:xfrm>
                  <a:off x="2642660" y="2705039"/>
                  <a:ext cx="708028" cy="327887"/>
                </a:xfrm>
                <a:custGeom>
                  <a:avLst/>
                  <a:gdLst>
                    <a:gd name="T0" fmla="*/ 716 w 737"/>
                    <a:gd name="T1" fmla="*/ 67 h 376"/>
                    <a:gd name="T2" fmla="*/ 609 w 737"/>
                    <a:gd name="T3" fmla="*/ 15 h 376"/>
                    <a:gd name="T4" fmla="*/ 222 w 737"/>
                    <a:gd name="T5" fmla="*/ 11 h 376"/>
                    <a:gd name="T6" fmla="*/ 2 w 737"/>
                    <a:gd name="T7" fmla="*/ 0 h 376"/>
                    <a:gd name="T8" fmla="*/ 117 w 737"/>
                    <a:gd name="T9" fmla="*/ 60 h 376"/>
                    <a:gd name="T10" fmla="*/ 241 w 737"/>
                    <a:gd name="T11" fmla="*/ 66 h 376"/>
                    <a:gd name="T12" fmla="*/ 256 w 737"/>
                    <a:gd name="T13" fmla="*/ 69 h 376"/>
                    <a:gd name="T14" fmla="*/ 250 w 737"/>
                    <a:gd name="T15" fmla="*/ 274 h 376"/>
                    <a:gd name="T16" fmla="*/ 263 w 737"/>
                    <a:gd name="T17" fmla="*/ 280 h 376"/>
                    <a:gd name="T18" fmla="*/ 282 w 737"/>
                    <a:gd name="T19" fmla="*/ 297 h 376"/>
                    <a:gd name="T20" fmla="*/ 295 w 737"/>
                    <a:gd name="T21" fmla="*/ 297 h 376"/>
                    <a:gd name="T22" fmla="*/ 307 w 737"/>
                    <a:gd name="T23" fmla="*/ 287 h 376"/>
                    <a:gd name="T24" fmla="*/ 314 w 737"/>
                    <a:gd name="T25" fmla="*/ 295 h 376"/>
                    <a:gd name="T26" fmla="*/ 320 w 737"/>
                    <a:gd name="T27" fmla="*/ 308 h 376"/>
                    <a:gd name="T28" fmla="*/ 329 w 737"/>
                    <a:gd name="T29" fmla="*/ 316 h 376"/>
                    <a:gd name="T30" fmla="*/ 339 w 737"/>
                    <a:gd name="T31" fmla="*/ 316 h 376"/>
                    <a:gd name="T32" fmla="*/ 359 w 737"/>
                    <a:gd name="T33" fmla="*/ 325 h 376"/>
                    <a:gd name="T34" fmla="*/ 372 w 737"/>
                    <a:gd name="T35" fmla="*/ 323 h 376"/>
                    <a:gd name="T36" fmla="*/ 382 w 737"/>
                    <a:gd name="T37" fmla="*/ 333 h 376"/>
                    <a:gd name="T38" fmla="*/ 395 w 737"/>
                    <a:gd name="T39" fmla="*/ 325 h 376"/>
                    <a:gd name="T40" fmla="*/ 418 w 737"/>
                    <a:gd name="T41" fmla="*/ 325 h 376"/>
                    <a:gd name="T42" fmla="*/ 421 w 737"/>
                    <a:gd name="T43" fmla="*/ 340 h 376"/>
                    <a:gd name="T44" fmla="*/ 429 w 737"/>
                    <a:gd name="T45" fmla="*/ 346 h 376"/>
                    <a:gd name="T46" fmla="*/ 436 w 737"/>
                    <a:gd name="T47" fmla="*/ 355 h 376"/>
                    <a:gd name="T48" fmla="*/ 453 w 737"/>
                    <a:gd name="T49" fmla="*/ 342 h 376"/>
                    <a:gd name="T50" fmla="*/ 463 w 737"/>
                    <a:gd name="T51" fmla="*/ 351 h 376"/>
                    <a:gd name="T52" fmla="*/ 472 w 737"/>
                    <a:gd name="T53" fmla="*/ 359 h 376"/>
                    <a:gd name="T54" fmla="*/ 491 w 737"/>
                    <a:gd name="T55" fmla="*/ 355 h 376"/>
                    <a:gd name="T56" fmla="*/ 495 w 737"/>
                    <a:gd name="T57" fmla="*/ 361 h 376"/>
                    <a:gd name="T58" fmla="*/ 498 w 737"/>
                    <a:gd name="T59" fmla="*/ 370 h 376"/>
                    <a:gd name="T60" fmla="*/ 506 w 737"/>
                    <a:gd name="T61" fmla="*/ 357 h 376"/>
                    <a:gd name="T62" fmla="*/ 515 w 737"/>
                    <a:gd name="T63" fmla="*/ 348 h 376"/>
                    <a:gd name="T64" fmla="*/ 523 w 737"/>
                    <a:gd name="T65" fmla="*/ 348 h 376"/>
                    <a:gd name="T66" fmla="*/ 536 w 737"/>
                    <a:gd name="T67" fmla="*/ 357 h 376"/>
                    <a:gd name="T68" fmla="*/ 549 w 737"/>
                    <a:gd name="T69" fmla="*/ 353 h 376"/>
                    <a:gd name="T70" fmla="*/ 560 w 737"/>
                    <a:gd name="T71" fmla="*/ 364 h 376"/>
                    <a:gd name="T72" fmla="*/ 574 w 737"/>
                    <a:gd name="T73" fmla="*/ 372 h 376"/>
                    <a:gd name="T74" fmla="*/ 585 w 737"/>
                    <a:gd name="T75" fmla="*/ 366 h 376"/>
                    <a:gd name="T76" fmla="*/ 600 w 737"/>
                    <a:gd name="T77" fmla="*/ 357 h 376"/>
                    <a:gd name="T78" fmla="*/ 613 w 737"/>
                    <a:gd name="T79" fmla="*/ 357 h 376"/>
                    <a:gd name="T80" fmla="*/ 626 w 737"/>
                    <a:gd name="T81" fmla="*/ 351 h 376"/>
                    <a:gd name="T82" fmla="*/ 647 w 737"/>
                    <a:gd name="T83" fmla="*/ 353 h 376"/>
                    <a:gd name="T84" fmla="*/ 658 w 737"/>
                    <a:gd name="T85" fmla="*/ 355 h 376"/>
                    <a:gd name="T86" fmla="*/ 668 w 737"/>
                    <a:gd name="T87" fmla="*/ 346 h 376"/>
                    <a:gd name="T88" fmla="*/ 690 w 737"/>
                    <a:gd name="T89" fmla="*/ 355 h 376"/>
                    <a:gd name="T90" fmla="*/ 711 w 737"/>
                    <a:gd name="T91" fmla="*/ 368 h 376"/>
                    <a:gd name="T92" fmla="*/ 737 w 737"/>
                    <a:gd name="T93" fmla="*/ 376 h 376"/>
                    <a:gd name="T94" fmla="*/ 732 w 737"/>
                    <a:gd name="T95" fmla="*/ 158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7" h="376">
                      <a:moveTo>
                        <a:pt x="732" y="158"/>
                      </a:moveTo>
                      <a:lnTo>
                        <a:pt x="716" y="67"/>
                      </a:lnTo>
                      <a:lnTo>
                        <a:pt x="715" y="13"/>
                      </a:lnTo>
                      <a:lnTo>
                        <a:pt x="609" y="15"/>
                      </a:lnTo>
                      <a:lnTo>
                        <a:pt x="416" y="15"/>
                      </a:lnTo>
                      <a:lnTo>
                        <a:pt x="222" y="11"/>
                      </a:lnTo>
                      <a:lnTo>
                        <a:pt x="87" y="5"/>
                      </a:lnTo>
                      <a:lnTo>
                        <a:pt x="2" y="0"/>
                      </a:lnTo>
                      <a:lnTo>
                        <a:pt x="0" y="54"/>
                      </a:lnTo>
                      <a:lnTo>
                        <a:pt x="117" y="60"/>
                      </a:lnTo>
                      <a:lnTo>
                        <a:pt x="205" y="66"/>
                      </a:lnTo>
                      <a:lnTo>
                        <a:pt x="241" y="66"/>
                      </a:lnTo>
                      <a:lnTo>
                        <a:pt x="248" y="66"/>
                      </a:lnTo>
                      <a:lnTo>
                        <a:pt x="256" y="69"/>
                      </a:lnTo>
                      <a:lnTo>
                        <a:pt x="250" y="263"/>
                      </a:lnTo>
                      <a:lnTo>
                        <a:pt x="250" y="274"/>
                      </a:lnTo>
                      <a:lnTo>
                        <a:pt x="256" y="274"/>
                      </a:lnTo>
                      <a:lnTo>
                        <a:pt x="263" y="280"/>
                      </a:lnTo>
                      <a:lnTo>
                        <a:pt x="275" y="293"/>
                      </a:lnTo>
                      <a:lnTo>
                        <a:pt x="282" y="297"/>
                      </a:lnTo>
                      <a:lnTo>
                        <a:pt x="288" y="293"/>
                      </a:lnTo>
                      <a:lnTo>
                        <a:pt x="295" y="297"/>
                      </a:lnTo>
                      <a:lnTo>
                        <a:pt x="303" y="295"/>
                      </a:lnTo>
                      <a:lnTo>
                        <a:pt x="307" y="287"/>
                      </a:lnTo>
                      <a:lnTo>
                        <a:pt x="309" y="291"/>
                      </a:lnTo>
                      <a:lnTo>
                        <a:pt x="314" y="295"/>
                      </a:lnTo>
                      <a:lnTo>
                        <a:pt x="320" y="302"/>
                      </a:lnTo>
                      <a:lnTo>
                        <a:pt x="320" y="308"/>
                      </a:lnTo>
                      <a:lnTo>
                        <a:pt x="322" y="316"/>
                      </a:lnTo>
                      <a:lnTo>
                        <a:pt x="329" y="316"/>
                      </a:lnTo>
                      <a:lnTo>
                        <a:pt x="331" y="317"/>
                      </a:lnTo>
                      <a:lnTo>
                        <a:pt x="339" y="316"/>
                      </a:lnTo>
                      <a:lnTo>
                        <a:pt x="346" y="319"/>
                      </a:lnTo>
                      <a:lnTo>
                        <a:pt x="359" y="325"/>
                      </a:lnTo>
                      <a:lnTo>
                        <a:pt x="367" y="323"/>
                      </a:lnTo>
                      <a:lnTo>
                        <a:pt x="372" y="323"/>
                      </a:lnTo>
                      <a:lnTo>
                        <a:pt x="376" y="327"/>
                      </a:lnTo>
                      <a:lnTo>
                        <a:pt x="382" y="333"/>
                      </a:lnTo>
                      <a:lnTo>
                        <a:pt x="389" y="331"/>
                      </a:lnTo>
                      <a:lnTo>
                        <a:pt x="395" y="325"/>
                      </a:lnTo>
                      <a:lnTo>
                        <a:pt x="410" y="327"/>
                      </a:lnTo>
                      <a:lnTo>
                        <a:pt x="418" y="325"/>
                      </a:lnTo>
                      <a:lnTo>
                        <a:pt x="416" y="333"/>
                      </a:lnTo>
                      <a:lnTo>
                        <a:pt x="421" y="340"/>
                      </a:lnTo>
                      <a:lnTo>
                        <a:pt x="427" y="340"/>
                      </a:lnTo>
                      <a:lnTo>
                        <a:pt x="429" y="346"/>
                      </a:lnTo>
                      <a:lnTo>
                        <a:pt x="429" y="355"/>
                      </a:lnTo>
                      <a:lnTo>
                        <a:pt x="436" y="355"/>
                      </a:lnTo>
                      <a:lnTo>
                        <a:pt x="442" y="353"/>
                      </a:lnTo>
                      <a:lnTo>
                        <a:pt x="453" y="342"/>
                      </a:lnTo>
                      <a:lnTo>
                        <a:pt x="461" y="346"/>
                      </a:lnTo>
                      <a:lnTo>
                        <a:pt x="463" y="351"/>
                      </a:lnTo>
                      <a:lnTo>
                        <a:pt x="470" y="351"/>
                      </a:lnTo>
                      <a:lnTo>
                        <a:pt x="472" y="359"/>
                      </a:lnTo>
                      <a:lnTo>
                        <a:pt x="480" y="359"/>
                      </a:lnTo>
                      <a:lnTo>
                        <a:pt x="491" y="355"/>
                      </a:lnTo>
                      <a:lnTo>
                        <a:pt x="497" y="355"/>
                      </a:lnTo>
                      <a:lnTo>
                        <a:pt x="495" y="361"/>
                      </a:lnTo>
                      <a:lnTo>
                        <a:pt x="497" y="368"/>
                      </a:lnTo>
                      <a:lnTo>
                        <a:pt x="498" y="370"/>
                      </a:lnTo>
                      <a:lnTo>
                        <a:pt x="504" y="370"/>
                      </a:lnTo>
                      <a:lnTo>
                        <a:pt x="506" y="357"/>
                      </a:lnTo>
                      <a:lnTo>
                        <a:pt x="513" y="351"/>
                      </a:lnTo>
                      <a:lnTo>
                        <a:pt x="515" y="348"/>
                      </a:lnTo>
                      <a:lnTo>
                        <a:pt x="517" y="346"/>
                      </a:lnTo>
                      <a:lnTo>
                        <a:pt x="523" y="348"/>
                      </a:lnTo>
                      <a:lnTo>
                        <a:pt x="529" y="355"/>
                      </a:lnTo>
                      <a:lnTo>
                        <a:pt x="536" y="357"/>
                      </a:lnTo>
                      <a:lnTo>
                        <a:pt x="542" y="351"/>
                      </a:lnTo>
                      <a:lnTo>
                        <a:pt x="549" y="353"/>
                      </a:lnTo>
                      <a:lnTo>
                        <a:pt x="553" y="361"/>
                      </a:lnTo>
                      <a:lnTo>
                        <a:pt x="560" y="364"/>
                      </a:lnTo>
                      <a:lnTo>
                        <a:pt x="568" y="366"/>
                      </a:lnTo>
                      <a:lnTo>
                        <a:pt x="574" y="372"/>
                      </a:lnTo>
                      <a:lnTo>
                        <a:pt x="577" y="366"/>
                      </a:lnTo>
                      <a:lnTo>
                        <a:pt x="585" y="366"/>
                      </a:lnTo>
                      <a:lnTo>
                        <a:pt x="592" y="357"/>
                      </a:lnTo>
                      <a:lnTo>
                        <a:pt x="600" y="357"/>
                      </a:lnTo>
                      <a:lnTo>
                        <a:pt x="607" y="351"/>
                      </a:lnTo>
                      <a:lnTo>
                        <a:pt x="613" y="357"/>
                      </a:lnTo>
                      <a:lnTo>
                        <a:pt x="621" y="357"/>
                      </a:lnTo>
                      <a:lnTo>
                        <a:pt x="626" y="351"/>
                      </a:lnTo>
                      <a:lnTo>
                        <a:pt x="639" y="346"/>
                      </a:lnTo>
                      <a:lnTo>
                        <a:pt x="647" y="353"/>
                      </a:lnTo>
                      <a:lnTo>
                        <a:pt x="653" y="355"/>
                      </a:lnTo>
                      <a:lnTo>
                        <a:pt x="658" y="355"/>
                      </a:lnTo>
                      <a:lnTo>
                        <a:pt x="664" y="351"/>
                      </a:lnTo>
                      <a:lnTo>
                        <a:pt x="668" y="346"/>
                      </a:lnTo>
                      <a:lnTo>
                        <a:pt x="673" y="346"/>
                      </a:lnTo>
                      <a:lnTo>
                        <a:pt x="690" y="355"/>
                      </a:lnTo>
                      <a:lnTo>
                        <a:pt x="703" y="366"/>
                      </a:lnTo>
                      <a:lnTo>
                        <a:pt x="711" y="368"/>
                      </a:lnTo>
                      <a:lnTo>
                        <a:pt x="716" y="372"/>
                      </a:lnTo>
                      <a:lnTo>
                        <a:pt x="737" y="376"/>
                      </a:lnTo>
                      <a:lnTo>
                        <a:pt x="735" y="188"/>
                      </a:lnTo>
                      <a:lnTo>
                        <a:pt x="732" y="15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33">
                  <a:extLst>
                    <a:ext uri="{FF2B5EF4-FFF2-40B4-BE49-F238E27FC236}">
                      <a16:creationId xmlns:a16="http://schemas.microsoft.com/office/drawing/2014/main" id="{97D3357F-44C4-0B5D-EED9-AC66D006FC07}"/>
                    </a:ext>
                  </a:extLst>
                </p:cNvPr>
                <p:cNvSpPr>
                  <a:spLocks/>
                </p:cNvSpPr>
                <p:nvPr/>
              </p:nvSpPr>
              <p:spPr bwMode="auto">
                <a:xfrm>
                  <a:off x="2726240" y="2425986"/>
                  <a:ext cx="603313" cy="292134"/>
                </a:xfrm>
                <a:custGeom>
                  <a:avLst/>
                  <a:gdLst>
                    <a:gd name="T0" fmla="*/ 616 w 628"/>
                    <a:gd name="T1" fmla="*/ 98 h 335"/>
                    <a:gd name="T2" fmla="*/ 609 w 628"/>
                    <a:gd name="T3" fmla="*/ 96 h 335"/>
                    <a:gd name="T4" fmla="*/ 599 w 628"/>
                    <a:gd name="T5" fmla="*/ 83 h 335"/>
                    <a:gd name="T6" fmla="*/ 599 w 628"/>
                    <a:gd name="T7" fmla="*/ 75 h 335"/>
                    <a:gd name="T8" fmla="*/ 592 w 628"/>
                    <a:gd name="T9" fmla="*/ 72 h 335"/>
                    <a:gd name="T10" fmla="*/ 584 w 628"/>
                    <a:gd name="T11" fmla="*/ 62 h 335"/>
                    <a:gd name="T12" fmla="*/ 582 w 628"/>
                    <a:gd name="T13" fmla="*/ 55 h 335"/>
                    <a:gd name="T14" fmla="*/ 590 w 628"/>
                    <a:gd name="T15" fmla="*/ 43 h 335"/>
                    <a:gd name="T16" fmla="*/ 592 w 628"/>
                    <a:gd name="T17" fmla="*/ 38 h 335"/>
                    <a:gd name="T18" fmla="*/ 599 w 628"/>
                    <a:gd name="T19" fmla="*/ 38 h 335"/>
                    <a:gd name="T20" fmla="*/ 601 w 628"/>
                    <a:gd name="T21" fmla="*/ 36 h 335"/>
                    <a:gd name="T22" fmla="*/ 599 w 628"/>
                    <a:gd name="T23" fmla="*/ 28 h 335"/>
                    <a:gd name="T24" fmla="*/ 594 w 628"/>
                    <a:gd name="T25" fmla="*/ 21 h 335"/>
                    <a:gd name="T26" fmla="*/ 590 w 628"/>
                    <a:gd name="T27" fmla="*/ 19 h 335"/>
                    <a:gd name="T28" fmla="*/ 582 w 628"/>
                    <a:gd name="T29" fmla="*/ 25 h 335"/>
                    <a:gd name="T30" fmla="*/ 564 w 628"/>
                    <a:gd name="T31" fmla="*/ 10 h 335"/>
                    <a:gd name="T32" fmla="*/ 426 w 628"/>
                    <a:gd name="T33" fmla="*/ 11 h 335"/>
                    <a:gd name="T34" fmla="*/ 321 w 628"/>
                    <a:gd name="T35" fmla="*/ 10 h 335"/>
                    <a:gd name="T36" fmla="*/ 120 w 628"/>
                    <a:gd name="T37" fmla="*/ 6 h 335"/>
                    <a:gd name="T38" fmla="*/ 15 w 628"/>
                    <a:gd name="T39" fmla="*/ 0 h 335"/>
                    <a:gd name="T40" fmla="*/ 0 w 628"/>
                    <a:gd name="T41" fmla="*/ 325 h 335"/>
                    <a:gd name="T42" fmla="*/ 135 w 628"/>
                    <a:gd name="T43" fmla="*/ 331 h 335"/>
                    <a:gd name="T44" fmla="*/ 329 w 628"/>
                    <a:gd name="T45" fmla="*/ 335 h 335"/>
                    <a:gd name="T46" fmla="*/ 522 w 628"/>
                    <a:gd name="T47" fmla="*/ 335 h 335"/>
                    <a:gd name="T48" fmla="*/ 628 w 628"/>
                    <a:gd name="T49" fmla="*/ 333 h 335"/>
                    <a:gd name="T50" fmla="*/ 624 w 628"/>
                    <a:gd name="T51" fmla="*/ 104 h 335"/>
                    <a:gd name="T52" fmla="*/ 616 w 628"/>
                    <a:gd name="T53" fmla="*/ 9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28" h="335">
                      <a:moveTo>
                        <a:pt x="616" y="98"/>
                      </a:moveTo>
                      <a:lnTo>
                        <a:pt x="609" y="96"/>
                      </a:lnTo>
                      <a:lnTo>
                        <a:pt x="599" y="83"/>
                      </a:lnTo>
                      <a:lnTo>
                        <a:pt x="599" y="75"/>
                      </a:lnTo>
                      <a:lnTo>
                        <a:pt x="592" y="72"/>
                      </a:lnTo>
                      <a:lnTo>
                        <a:pt x="584" y="62"/>
                      </a:lnTo>
                      <a:lnTo>
                        <a:pt x="582" y="55"/>
                      </a:lnTo>
                      <a:lnTo>
                        <a:pt x="590" y="43"/>
                      </a:lnTo>
                      <a:lnTo>
                        <a:pt x="592" y="38"/>
                      </a:lnTo>
                      <a:lnTo>
                        <a:pt x="599" y="38"/>
                      </a:lnTo>
                      <a:lnTo>
                        <a:pt x="601" y="36"/>
                      </a:lnTo>
                      <a:lnTo>
                        <a:pt x="599" y="28"/>
                      </a:lnTo>
                      <a:lnTo>
                        <a:pt x="594" y="21"/>
                      </a:lnTo>
                      <a:lnTo>
                        <a:pt x="590" y="19"/>
                      </a:lnTo>
                      <a:lnTo>
                        <a:pt x="582" y="25"/>
                      </a:lnTo>
                      <a:lnTo>
                        <a:pt x="564" y="10"/>
                      </a:lnTo>
                      <a:lnTo>
                        <a:pt x="426" y="11"/>
                      </a:lnTo>
                      <a:lnTo>
                        <a:pt x="321" y="10"/>
                      </a:lnTo>
                      <a:lnTo>
                        <a:pt x="120" y="6"/>
                      </a:lnTo>
                      <a:lnTo>
                        <a:pt x="15" y="0"/>
                      </a:lnTo>
                      <a:lnTo>
                        <a:pt x="0" y="325"/>
                      </a:lnTo>
                      <a:lnTo>
                        <a:pt x="135" y="331"/>
                      </a:lnTo>
                      <a:lnTo>
                        <a:pt x="329" y="335"/>
                      </a:lnTo>
                      <a:lnTo>
                        <a:pt x="522" y="335"/>
                      </a:lnTo>
                      <a:lnTo>
                        <a:pt x="628" y="333"/>
                      </a:lnTo>
                      <a:lnTo>
                        <a:pt x="624" y="104"/>
                      </a:lnTo>
                      <a:lnTo>
                        <a:pt x="616" y="9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50" name="Group 149">
                  <a:extLst>
                    <a:ext uri="{FF2B5EF4-FFF2-40B4-BE49-F238E27FC236}">
                      <a16:creationId xmlns:a16="http://schemas.microsoft.com/office/drawing/2014/main" id="{C5E06BB9-B84D-1D5D-7819-44BE0FA8126B}"/>
                    </a:ext>
                  </a:extLst>
                </p:cNvPr>
                <p:cNvGrpSpPr/>
                <p:nvPr/>
              </p:nvGrpSpPr>
              <p:grpSpPr>
                <a:xfrm>
                  <a:off x="2293930" y="2752129"/>
                  <a:ext cx="1147064" cy="1013311"/>
                  <a:chOff x="2293930" y="2752129"/>
                  <a:chExt cx="1147064" cy="1013311"/>
                </a:xfrm>
                <a:grpFill/>
              </p:grpSpPr>
              <p:sp>
                <p:nvSpPr>
                  <p:cNvPr id="714" name="Freeform 34">
                    <a:extLst>
                      <a:ext uri="{FF2B5EF4-FFF2-40B4-BE49-F238E27FC236}">
                        <a16:creationId xmlns:a16="http://schemas.microsoft.com/office/drawing/2014/main" id="{CABA2669-5308-1C0B-8BC1-B71C1886013C}"/>
                      </a:ext>
                    </a:extLst>
                  </p:cNvPr>
                  <p:cNvSpPr>
                    <a:spLocks/>
                  </p:cNvSpPr>
                  <p:nvPr/>
                </p:nvSpPr>
                <p:spPr bwMode="auto">
                  <a:xfrm>
                    <a:off x="3098027" y="3642483"/>
                    <a:ext cx="22096" cy="96797"/>
                  </a:xfrm>
                  <a:custGeom>
                    <a:avLst/>
                    <a:gdLst>
                      <a:gd name="T0" fmla="*/ 9 w 23"/>
                      <a:gd name="T1" fmla="*/ 62 h 111"/>
                      <a:gd name="T2" fmla="*/ 9 w 23"/>
                      <a:gd name="T3" fmla="*/ 68 h 111"/>
                      <a:gd name="T4" fmla="*/ 13 w 23"/>
                      <a:gd name="T5" fmla="*/ 75 h 111"/>
                      <a:gd name="T6" fmla="*/ 19 w 23"/>
                      <a:gd name="T7" fmla="*/ 90 h 111"/>
                      <a:gd name="T8" fmla="*/ 19 w 23"/>
                      <a:gd name="T9" fmla="*/ 105 h 111"/>
                      <a:gd name="T10" fmla="*/ 23 w 23"/>
                      <a:gd name="T11" fmla="*/ 111 h 111"/>
                      <a:gd name="T12" fmla="*/ 19 w 23"/>
                      <a:gd name="T13" fmla="*/ 90 h 111"/>
                      <a:gd name="T14" fmla="*/ 17 w 23"/>
                      <a:gd name="T15" fmla="*/ 77 h 111"/>
                      <a:gd name="T16" fmla="*/ 4 w 23"/>
                      <a:gd name="T17" fmla="*/ 38 h 111"/>
                      <a:gd name="T18" fmla="*/ 2 w 23"/>
                      <a:gd name="T19" fmla="*/ 13 h 111"/>
                      <a:gd name="T20" fmla="*/ 2 w 23"/>
                      <a:gd name="T21" fmla="*/ 0 h 111"/>
                      <a:gd name="T22" fmla="*/ 0 w 23"/>
                      <a:gd name="T23" fmla="*/ 15 h 111"/>
                      <a:gd name="T24" fmla="*/ 2 w 23"/>
                      <a:gd name="T25" fmla="*/ 23 h 111"/>
                      <a:gd name="T26" fmla="*/ 0 w 23"/>
                      <a:gd name="T27" fmla="*/ 36 h 111"/>
                      <a:gd name="T28" fmla="*/ 6 w 23"/>
                      <a:gd name="T29" fmla="*/ 41 h 111"/>
                      <a:gd name="T30" fmla="*/ 4 w 23"/>
                      <a:gd name="T31" fmla="*/ 49 h 111"/>
                      <a:gd name="T32" fmla="*/ 9 w 23"/>
                      <a:gd name="T33" fmla="*/ 6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111">
                        <a:moveTo>
                          <a:pt x="9" y="62"/>
                        </a:moveTo>
                        <a:lnTo>
                          <a:pt x="9" y="68"/>
                        </a:lnTo>
                        <a:lnTo>
                          <a:pt x="13" y="75"/>
                        </a:lnTo>
                        <a:lnTo>
                          <a:pt x="19" y="90"/>
                        </a:lnTo>
                        <a:lnTo>
                          <a:pt x="19" y="105"/>
                        </a:lnTo>
                        <a:lnTo>
                          <a:pt x="23" y="111"/>
                        </a:lnTo>
                        <a:lnTo>
                          <a:pt x="19" y="90"/>
                        </a:lnTo>
                        <a:lnTo>
                          <a:pt x="17" y="77"/>
                        </a:lnTo>
                        <a:lnTo>
                          <a:pt x="4" y="38"/>
                        </a:lnTo>
                        <a:lnTo>
                          <a:pt x="2" y="13"/>
                        </a:lnTo>
                        <a:lnTo>
                          <a:pt x="2" y="0"/>
                        </a:lnTo>
                        <a:lnTo>
                          <a:pt x="0" y="15"/>
                        </a:lnTo>
                        <a:lnTo>
                          <a:pt x="2" y="23"/>
                        </a:lnTo>
                        <a:lnTo>
                          <a:pt x="0" y="36"/>
                        </a:lnTo>
                        <a:lnTo>
                          <a:pt x="6" y="41"/>
                        </a:lnTo>
                        <a:lnTo>
                          <a:pt x="4" y="49"/>
                        </a:lnTo>
                        <a:lnTo>
                          <a:pt x="9" y="6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5" name="Freeform 35">
                    <a:extLst>
                      <a:ext uri="{FF2B5EF4-FFF2-40B4-BE49-F238E27FC236}">
                        <a16:creationId xmlns:a16="http://schemas.microsoft.com/office/drawing/2014/main" id="{073A0D11-5278-7870-A665-822A5633B0C3}"/>
                      </a:ext>
                    </a:extLst>
                  </p:cNvPr>
                  <p:cNvSpPr>
                    <a:spLocks/>
                  </p:cNvSpPr>
                  <p:nvPr/>
                </p:nvSpPr>
                <p:spPr bwMode="auto">
                  <a:xfrm>
                    <a:off x="3098027" y="3642483"/>
                    <a:ext cx="22096" cy="96797"/>
                  </a:xfrm>
                  <a:custGeom>
                    <a:avLst/>
                    <a:gdLst>
                      <a:gd name="T0" fmla="*/ 9 w 23"/>
                      <a:gd name="T1" fmla="*/ 62 h 111"/>
                      <a:gd name="T2" fmla="*/ 9 w 23"/>
                      <a:gd name="T3" fmla="*/ 68 h 111"/>
                      <a:gd name="T4" fmla="*/ 13 w 23"/>
                      <a:gd name="T5" fmla="*/ 75 h 111"/>
                      <a:gd name="T6" fmla="*/ 19 w 23"/>
                      <a:gd name="T7" fmla="*/ 90 h 111"/>
                      <a:gd name="T8" fmla="*/ 19 w 23"/>
                      <a:gd name="T9" fmla="*/ 105 h 111"/>
                      <a:gd name="T10" fmla="*/ 23 w 23"/>
                      <a:gd name="T11" fmla="*/ 111 h 111"/>
                      <a:gd name="T12" fmla="*/ 19 w 23"/>
                      <a:gd name="T13" fmla="*/ 90 h 111"/>
                      <a:gd name="T14" fmla="*/ 17 w 23"/>
                      <a:gd name="T15" fmla="*/ 77 h 111"/>
                      <a:gd name="T16" fmla="*/ 4 w 23"/>
                      <a:gd name="T17" fmla="*/ 38 h 111"/>
                      <a:gd name="T18" fmla="*/ 2 w 23"/>
                      <a:gd name="T19" fmla="*/ 13 h 111"/>
                      <a:gd name="T20" fmla="*/ 2 w 23"/>
                      <a:gd name="T21" fmla="*/ 0 h 111"/>
                      <a:gd name="T22" fmla="*/ 0 w 23"/>
                      <a:gd name="T23" fmla="*/ 15 h 111"/>
                      <a:gd name="T24" fmla="*/ 2 w 23"/>
                      <a:gd name="T25" fmla="*/ 23 h 111"/>
                      <a:gd name="T26" fmla="*/ 0 w 23"/>
                      <a:gd name="T27" fmla="*/ 36 h 111"/>
                      <a:gd name="T28" fmla="*/ 6 w 23"/>
                      <a:gd name="T29" fmla="*/ 41 h 111"/>
                      <a:gd name="T30" fmla="*/ 4 w 23"/>
                      <a:gd name="T31" fmla="*/ 49 h 111"/>
                      <a:gd name="T32" fmla="*/ 9 w 23"/>
                      <a:gd name="T33" fmla="*/ 6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111">
                        <a:moveTo>
                          <a:pt x="9" y="62"/>
                        </a:moveTo>
                        <a:lnTo>
                          <a:pt x="9" y="68"/>
                        </a:lnTo>
                        <a:lnTo>
                          <a:pt x="13" y="75"/>
                        </a:lnTo>
                        <a:lnTo>
                          <a:pt x="19" y="90"/>
                        </a:lnTo>
                        <a:lnTo>
                          <a:pt x="19" y="105"/>
                        </a:lnTo>
                        <a:lnTo>
                          <a:pt x="23" y="111"/>
                        </a:lnTo>
                        <a:lnTo>
                          <a:pt x="19" y="90"/>
                        </a:lnTo>
                        <a:lnTo>
                          <a:pt x="17" y="77"/>
                        </a:lnTo>
                        <a:lnTo>
                          <a:pt x="4" y="38"/>
                        </a:lnTo>
                        <a:lnTo>
                          <a:pt x="2" y="13"/>
                        </a:lnTo>
                        <a:lnTo>
                          <a:pt x="2" y="0"/>
                        </a:lnTo>
                        <a:lnTo>
                          <a:pt x="0" y="15"/>
                        </a:lnTo>
                        <a:lnTo>
                          <a:pt x="2" y="23"/>
                        </a:lnTo>
                        <a:lnTo>
                          <a:pt x="0" y="36"/>
                        </a:lnTo>
                        <a:lnTo>
                          <a:pt x="6" y="41"/>
                        </a:lnTo>
                        <a:lnTo>
                          <a:pt x="4" y="49"/>
                        </a:lnTo>
                        <a:lnTo>
                          <a:pt x="9" y="6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6" name="Freeform 36">
                    <a:extLst>
                      <a:ext uri="{FF2B5EF4-FFF2-40B4-BE49-F238E27FC236}">
                        <a16:creationId xmlns:a16="http://schemas.microsoft.com/office/drawing/2014/main" id="{513C2F2E-C799-4A12-ADA2-88F5AC277324}"/>
                      </a:ext>
                    </a:extLst>
                  </p:cNvPr>
                  <p:cNvSpPr>
                    <a:spLocks/>
                  </p:cNvSpPr>
                  <p:nvPr/>
                </p:nvSpPr>
                <p:spPr bwMode="auto">
                  <a:xfrm>
                    <a:off x="2293930" y="2752129"/>
                    <a:ext cx="1147064" cy="1013311"/>
                  </a:xfrm>
                  <a:custGeom>
                    <a:avLst/>
                    <a:gdLst>
                      <a:gd name="T0" fmla="*/ 1181 w 1194"/>
                      <a:gd name="T1" fmla="*/ 645 h 1162"/>
                      <a:gd name="T2" fmla="*/ 1194 w 1194"/>
                      <a:gd name="T3" fmla="*/ 598 h 1162"/>
                      <a:gd name="T4" fmla="*/ 1173 w 1194"/>
                      <a:gd name="T5" fmla="*/ 555 h 1162"/>
                      <a:gd name="T6" fmla="*/ 1140 w 1194"/>
                      <a:gd name="T7" fmla="*/ 389 h 1162"/>
                      <a:gd name="T8" fmla="*/ 1079 w 1194"/>
                      <a:gd name="T9" fmla="*/ 318 h 1162"/>
                      <a:gd name="T10" fmla="*/ 1021 w 1194"/>
                      <a:gd name="T11" fmla="*/ 301 h 1162"/>
                      <a:gd name="T12" fmla="*/ 970 w 1194"/>
                      <a:gd name="T13" fmla="*/ 297 h 1162"/>
                      <a:gd name="T14" fmla="*/ 923 w 1194"/>
                      <a:gd name="T15" fmla="*/ 310 h 1162"/>
                      <a:gd name="T16" fmla="*/ 880 w 1194"/>
                      <a:gd name="T17" fmla="*/ 292 h 1162"/>
                      <a:gd name="T18" fmla="*/ 858 w 1194"/>
                      <a:gd name="T19" fmla="*/ 307 h 1162"/>
                      <a:gd name="T20" fmla="*/ 824 w 1194"/>
                      <a:gd name="T21" fmla="*/ 292 h 1162"/>
                      <a:gd name="T22" fmla="*/ 784 w 1194"/>
                      <a:gd name="T23" fmla="*/ 286 h 1162"/>
                      <a:gd name="T24" fmla="*/ 739 w 1194"/>
                      <a:gd name="T25" fmla="*/ 273 h 1162"/>
                      <a:gd name="T26" fmla="*/ 692 w 1194"/>
                      <a:gd name="T27" fmla="*/ 262 h 1162"/>
                      <a:gd name="T28" fmla="*/ 666 w 1194"/>
                      <a:gd name="T29" fmla="*/ 241 h 1162"/>
                      <a:gd name="T30" fmla="*/ 613 w 1194"/>
                      <a:gd name="T31" fmla="*/ 220 h 1162"/>
                      <a:gd name="T32" fmla="*/ 363 w 1194"/>
                      <a:gd name="T33" fmla="*/ 0 h 1162"/>
                      <a:gd name="T34" fmla="*/ 316 w 1194"/>
                      <a:gd name="T35" fmla="*/ 485 h 1162"/>
                      <a:gd name="T36" fmla="*/ 10 w 1194"/>
                      <a:gd name="T37" fmla="*/ 480 h 1162"/>
                      <a:gd name="T38" fmla="*/ 31 w 1194"/>
                      <a:gd name="T39" fmla="*/ 506 h 1162"/>
                      <a:gd name="T40" fmla="*/ 93 w 1194"/>
                      <a:gd name="T41" fmla="*/ 577 h 1162"/>
                      <a:gd name="T42" fmla="*/ 147 w 1194"/>
                      <a:gd name="T43" fmla="*/ 624 h 1162"/>
                      <a:gd name="T44" fmla="*/ 162 w 1194"/>
                      <a:gd name="T45" fmla="*/ 683 h 1162"/>
                      <a:gd name="T46" fmla="*/ 220 w 1194"/>
                      <a:gd name="T47" fmla="*/ 767 h 1162"/>
                      <a:gd name="T48" fmla="*/ 282 w 1194"/>
                      <a:gd name="T49" fmla="*/ 803 h 1162"/>
                      <a:gd name="T50" fmla="*/ 322 w 1194"/>
                      <a:gd name="T51" fmla="*/ 788 h 1162"/>
                      <a:gd name="T52" fmla="*/ 356 w 1194"/>
                      <a:gd name="T53" fmla="*/ 730 h 1162"/>
                      <a:gd name="T54" fmla="*/ 407 w 1194"/>
                      <a:gd name="T55" fmla="*/ 728 h 1162"/>
                      <a:gd name="T56" fmla="*/ 467 w 1194"/>
                      <a:gd name="T57" fmla="*/ 735 h 1162"/>
                      <a:gd name="T58" fmla="*/ 499 w 1194"/>
                      <a:gd name="T59" fmla="*/ 769 h 1162"/>
                      <a:gd name="T60" fmla="*/ 548 w 1194"/>
                      <a:gd name="T61" fmla="*/ 850 h 1162"/>
                      <a:gd name="T62" fmla="*/ 568 w 1194"/>
                      <a:gd name="T63" fmla="*/ 903 h 1162"/>
                      <a:gd name="T64" fmla="*/ 604 w 1194"/>
                      <a:gd name="T65" fmla="*/ 946 h 1162"/>
                      <a:gd name="T66" fmla="*/ 638 w 1194"/>
                      <a:gd name="T67" fmla="*/ 997 h 1162"/>
                      <a:gd name="T68" fmla="*/ 653 w 1194"/>
                      <a:gd name="T69" fmla="*/ 1049 h 1162"/>
                      <a:gd name="T70" fmla="*/ 690 w 1194"/>
                      <a:gd name="T71" fmla="*/ 1102 h 1162"/>
                      <a:gd name="T72" fmla="*/ 730 w 1194"/>
                      <a:gd name="T73" fmla="*/ 1121 h 1162"/>
                      <a:gd name="T74" fmla="*/ 813 w 1194"/>
                      <a:gd name="T75" fmla="*/ 1143 h 1162"/>
                      <a:gd name="T76" fmla="*/ 861 w 1194"/>
                      <a:gd name="T77" fmla="*/ 1149 h 1162"/>
                      <a:gd name="T78" fmla="*/ 846 w 1194"/>
                      <a:gd name="T79" fmla="*/ 1132 h 1162"/>
                      <a:gd name="T80" fmla="*/ 829 w 1194"/>
                      <a:gd name="T81" fmla="*/ 1053 h 1162"/>
                      <a:gd name="T82" fmla="*/ 835 w 1194"/>
                      <a:gd name="T83" fmla="*/ 1010 h 1162"/>
                      <a:gd name="T84" fmla="*/ 814 w 1194"/>
                      <a:gd name="T85" fmla="*/ 1002 h 1162"/>
                      <a:gd name="T86" fmla="*/ 846 w 1194"/>
                      <a:gd name="T87" fmla="*/ 963 h 1162"/>
                      <a:gd name="T88" fmla="*/ 850 w 1194"/>
                      <a:gd name="T89" fmla="*/ 946 h 1162"/>
                      <a:gd name="T90" fmla="*/ 858 w 1194"/>
                      <a:gd name="T91" fmla="*/ 925 h 1162"/>
                      <a:gd name="T92" fmla="*/ 884 w 1194"/>
                      <a:gd name="T93" fmla="*/ 905 h 1162"/>
                      <a:gd name="T94" fmla="*/ 895 w 1194"/>
                      <a:gd name="T95" fmla="*/ 884 h 1162"/>
                      <a:gd name="T96" fmla="*/ 918 w 1194"/>
                      <a:gd name="T97" fmla="*/ 882 h 1162"/>
                      <a:gd name="T98" fmla="*/ 935 w 1194"/>
                      <a:gd name="T99" fmla="*/ 867 h 1162"/>
                      <a:gd name="T100" fmla="*/ 957 w 1194"/>
                      <a:gd name="T101" fmla="*/ 865 h 1162"/>
                      <a:gd name="T102" fmla="*/ 985 w 1194"/>
                      <a:gd name="T103" fmla="*/ 863 h 1162"/>
                      <a:gd name="T104" fmla="*/ 1017 w 1194"/>
                      <a:gd name="T105" fmla="*/ 843 h 1162"/>
                      <a:gd name="T106" fmla="*/ 1072 w 1194"/>
                      <a:gd name="T107" fmla="*/ 790 h 1162"/>
                      <a:gd name="T108" fmla="*/ 1063 w 1194"/>
                      <a:gd name="T109" fmla="*/ 747 h 1162"/>
                      <a:gd name="T110" fmla="*/ 1098 w 1194"/>
                      <a:gd name="T111" fmla="*/ 762 h 1162"/>
                      <a:gd name="T112" fmla="*/ 1093 w 1194"/>
                      <a:gd name="T113" fmla="*/ 777 h 1162"/>
                      <a:gd name="T114" fmla="*/ 1168 w 1194"/>
                      <a:gd name="T115" fmla="*/ 718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94" h="1162">
                        <a:moveTo>
                          <a:pt x="1181" y="705"/>
                        </a:moveTo>
                        <a:lnTo>
                          <a:pt x="1183" y="698"/>
                        </a:lnTo>
                        <a:lnTo>
                          <a:pt x="1179" y="681"/>
                        </a:lnTo>
                        <a:lnTo>
                          <a:pt x="1175" y="673"/>
                        </a:lnTo>
                        <a:lnTo>
                          <a:pt x="1181" y="666"/>
                        </a:lnTo>
                        <a:lnTo>
                          <a:pt x="1179" y="653"/>
                        </a:lnTo>
                        <a:lnTo>
                          <a:pt x="1181" y="645"/>
                        </a:lnTo>
                        <a:lnTo>
                          <a:pt x="1187" y="638"/>
                        </a:lnTo>
                        <a:lnTo>
                          <a:pt x="1189" y="630"/>
                        </a:lnTo>
                        <a:lnTo>
                          <a:pt x="1192" y="624"/>
                        </a:lnTo>
                        <a:lnTo>
                          <a:pt x="1190" y="617"/>
                        </a:lnTo>
                        <a:lnTo>
                          <a:pt x="1194" y="609"/>
                        </a:lnTo>
                        <a:lnTo>
                          <a:pt x="1190" y="604"/>
                        </a:lnTo>
                        <a:lnTo>
                          <a:pt x="1194" y="598"/>
                        </a:lnTo>
                        <a:lnTo>
                          <a:pt x="1192" y="591"/>
                        </a:lnTo>
                        <a:lnTo>
                          <a:pt x="1192" y="585"/>
                        </a:lnTo>
                        <a:lnTo>
                          <a:pt x="1190" y="583"/>
                        </a:lnTo>
                        <a:lnTo>
                          <a:pt x="1179" y="570"/>
                        </a:lnTo>
                        <a:lnTo>
                          <a:pt x="1179" y="562"/>
                        </a:lnTo>
                        <a:lnTo>
                          <a:pt x="1175" y="557"/>
                        </a:lnTo>
                        <a:lnTo>
                          <a:pt x="1173" y="555"/>
                        </a:lnTo>
                        <a:lnTo>
                          <a:pt x="1170" y="547"/>
                        </a:lnTo>
                        <a:lnTo>
                          <a:pt x="1164" y="540"/>
                        </a:lnTo>
                        <a:lnTo>
                          <a:pt x="1166" y="530"/>
                        </a:lnTo>
                        <a:lnTo>
                          <a:pt x="1160" y="515"/>
                        </a:lnTo>
                        <a:lnTo>
                          <a:pt x="1157" y="510"/>
                        </a:lnTo>
                        <a:lnTo>
                          <a:pt x="1143" y="498"/>
                        </a:lnTo>
                        <a:lnTo>
                          <a:pt x="1140" y="389"/>
                        </a:lnTo>
                        <a:lnTo>
                          <a:pt x="1138" y="331"/>
                        </a:lnTo>
                        <a:lnTo>
                          <a:pt x="1117" y="327"/>
                        </a:lnTo>
                        <a:lnTo>
                          <a:pt x="1110" y="331"/>
                        </a:lnTo>
                        <a:lnTo>
                          <a:pt x="1102" y="327"/>
                        </a:lnTo>
                        <a:lnTo>
                          <a:pt x="1102" y="324"/>
                        </a:lnTo>
                        <a:lnTo>
                          <a:pt x="1100" y="322"/>
                        </a:lnTo>
                        <a:lnTo>
                          <a:pt x="1079" y="318"/>
                        </a:lnTo>
                        <a:lnTo>
                          <a:pt x="1074" y="314"/>
                        </a:lnTo>
                        <a:lnTo>
                          <a:pt x="1066" y="312"/>
                        </a:lnTo>
                        <a:lnTo>
                          <a:pt x="1053" y="301"/>
                        </a:lnTo>
                        <a:lnTo>
                          <a:pt x="1036" y="292"/>
                        </a:lnTo>
                        <a:lnTo>
                          <a:pt x="1031" y="292"/>
                        </a:lnTo>
                        <a:lnTo>
                          <a:pt x="1027" y="297"/>
                        </a:lnTo>
                        <a:lnTo>
                          <a:pt x="1021" y="301"/>
                        </a:lnTo>
                        <a:lnTo>
                          <a:pt x="1016" y="301"/>
                        </a:lnTo>
                        <a:lnTo>
                          <a:pt x="1010" y="299"/>
                        </a:lnTo>
                        <a:lnTo>
                          <a:pt x="1002" y="292"/>
                        </a:lnTo>
                        <a:lnTo>
                          <a:pt x="989" y="297"/>
                        </a:lnTo>
                        <a:lnTo>
                          <a:pt x="984" y="303"/>
                        </a:lnTo>
                        <a:lnTo>
                          <a:pt x="976" y="303"/>
                        </a:lnTo>
                        <a:lnTo>
                          <a:pt x="970" y="297"/>
                        </a:lnTo>
                        <a:lnTo>
                          <a:pt x="963" y="303"/>
                        </a:lnTo>
                        <a:lnTo>
                          <a:pt x="955" y="303"/>
                        </a:lnTo>
                        <a:lnTo>
                          <a:pt x="948" y="312"/>
                        </a:lnTo>
                        <a:lnTo>
                          <a:pt x="940" y="312"/>
                        </a:lnTo>
                        <a:lnTo>
                          <a:pt x="937" y="318"/>
                        </a:lnTo>
                        <a:lnTo>
                          <a:pt x="931" y="312"/>
                        </a:lnTo>
                        <a:lnTo>
                          <a:pt x="923" y="310"/>
                        </a:lnTo>
                        <a:lnTo>
                          <a:pt x="916" y="307"/>
                        </a:lnTo>
                        <a:lnTo>
                          <a:pt x="912" y="299"/>
                        </a:lnTo>
                        <a:lnTo>
                          <a:pt x="905" y="297"/>
                        </a:lnTo>
                        <a:lnTo>
                          <a:pt x="899" y="303"/>
                        </a:lnTo>
                        <a:lnTo>
                          <a:pt x="892" y="301"/>
                        </a:lnTo>
                        <a:lnTo>
                          <a:pt x="886" y="294"/>
                        </a:lnTo>
                        <a:lnTo>
                          <a:pt x="880" y="292"/>
                        </a:lnTo>
                        <a:lnTo>
                          <a:pt x="878" y="294"/>
                        </a:lnTo>
                        <a:lnTo>
                          <a:pt x="876" y="297"/>
                        </a:lnTo>
                        <a:lnTo>
                          <a:pt x="869" y="303"/>
                        </a:lnTo>
                        <a:lnTo>
                          <a:pt x="867" y="316"/>
                        </a:lnTo>
                        <a:lnTo>
                          <a:pt x="861" y="316"/>
                        </a:lnTo>
                        <a:lnTo>
                          <a:pt x="860" y="314"/>
                        </a:lnTo>
                        <a:lnTo>
                          <a:pt x="858" y="307"/>
                        </a:lnTo>
                        <a:lnTo>
                          <a:pt x="860" y="301"/>
                        </a:lnTo>
                        <a:lnTo>
                          <a:pt x="854" y="301"/>
                        </a:lnTo>
                        <a:lnTo>
                          <a:pt x="843" y="305"/>
                        </a:lnTo>
                        <a:lnTo>
                          <a:pt x="835" y="305"/>
                        </a:lnTo>
                        <a:lnTo>
                          <a:pt x="833" y="297"/>
                        </a:lnTo>
                        <a:lnTo>
                          <a:pt x="826" y="297"/>
                        </a:lnTo>
                        <a:lnTo>
                          <a:pt x="824" y="292"/>
                        </a:lnTo>
                        <a:lnTo>
                          <a:pt x="816" y="288"/>
                        </a:lnTo>
                        <a:lnTo>
                          <a:pt x="805" y="299"/>
                        </a:lnTo>
                        <a:lnTo>
                          <a:pt x="799" y="301"/>
                        </a:lnTo>
                        <a:lnTo>
                          <a:pt x="792" y="301"/>
                        </a:lnTo>
                        <a:lnTo>
                          <a:pt x="792" y="292"/>
                        </a:lnTo>
                        <a:lnTo>
                          <a:pt x="790" y="286"/>
                        </a:lnTo>
                        <a:lnTo>
                          <a:pt x="784" y="286"/>
                        </a:lnTo>
                        <a:lnTo>
                          <a:pt x="779" y="279"/>
                        </a:lnTo>
                        <a:lnTo>
                          <a:pt x="781" y="271"/>
                        </a:lnTo>
                        <a:lnTo>
                          <a:pt x="773" y="273"/>
                        </a:lnTo>
                        <a:lnTo>
                          <a:pt x="758" y="271"/>
                        </a:lnTo>
                        <a:lnTo>
                          <a:pt x="752" y="277"/>
                        </a:lnTo>
                        <a:lnTo>
                          <a:pt x="745" y="279"/>
                        </a:lnTo>
                        <a:lnTo>
                          <a:pt x="739" y="273"/>
                        </a:lnTo>
                        <a:lnTo>
                          <a:pt x="735" y="269"/>
                        </a:lnTo>
                        <a:lnTo>
                          <a:pt x="730" y="269"/>
                        </a:lnTo>
                        <a:lnTo>
                          <a:pt x="722" y="271"/>
                        </a:lnTo>
                        <a:lnTo>
                          <a:pt x="709" y="265"/>
                        </a:lnTo>
                        <a:lnTo>
                          <a:pt x="702" y="262"/>
                        </a:lnTo>
                        <a:lnTo>
                          <a:pt x="694" y="263"/>
                        </a:lnTo>
                        <a:lnTo>
                          <a:pt x="692" y="262"/>
                        </a:lnTo>
                        <a:lnTo>
                          <a:pt x="685" y="262"/>
                        </a:lnTo>
                        <a:lnTo>
                          <a:pt x="683" y="254"/>
                        </a:lnTo>
                        <a:lnTo>
                          <a:pt x="683" y="248"/>
                        </a:lnTo>
                        <a:lnTo>
                          <a:pt x="677" y="241"/>
                        </a:lnTo>
                        <a:lnTo>
                          <a:pt x="672" y="237"/>
                        </a:lnTo>
                        <a:lnTo>
                          <a:pt x="670" y="233"/>
                        </a:lnTo>
                        <a:lnTo>
                          <a:pt x="666" y="241"/>
                        </a:lnTo>
                        <a:lnTo>
                          <a:pt x="658" y="243"/>
                        </a:lnTo>
                        <a:lnTo>
                          <a:pt x="651" y="239"/>
                        </a:lnTo>
                        <a:lnTo>
                          <a:pt x="645" y="243"/>
                        </a:lnTo>
                        <a:lnTo>
                          <a:pt x="638" y="239"/>
                        </a:lnTo>
                        <a:lnTo>
                          <a:pt x="626" y="226"/>
                        </a:lnTo>
                        <a:lnTo>
                          <a:pt x="619" y="220"/>
                        </a:lnTo>
                        <a:lnTo>
                          <a:pt x="613" y="220"/>
                        </a:lnTo>
                        <a:lnTo>
                          <a:pt x="613" y="209"/>
                        </a:lnTo>
                        <a:lnTo>
                          <a:pt x="619" y="15"/>
                        </a:lnTo>
                        <a:lnTo>
                          <a:pt x="611" y="12"/>
                        </a:lnTo>
                        <a:lnTo>
                          <a:pt x="604" y="12"/>
                        </a:lnTo>
                        <a:lnTo>
                          <a:pt x="568" y="12"/>
                        </a:lnTo>
                        <a:lnTo>
                          <a:pt x="480" y="6"/>
                        </a:lnTo>
                        <a:lnTo>
                          <a:pt x="363" y="0"/>
                        </a:lnTo>
                        <a:lnTo>
                          <a:pt x="360" y="2"/>
                        </a:lnTo>
                        <a:lnTo>
                          <a:pt x="358" y="8"/>
                        </a:lnTo>
                        <a:lnTo>
                          <a:pt x="343" y="269"/>
                        </a:lnTo>
                        <a:lnTo>
                          <a:pt x="333" y="367"/>
                        </a:lnTo>
                        <a:lnTo>
                          <a:pt x="326" y="478"/>
                        </a:lnTo>
                        <a:lnTo>
                          <a:pt x="320" y="485"/>
                        </a:lnTo>
                        <a:lnTo>
                          <a:pt x="316" y="485"/>
                        </a:lnTo>
                        <a:lnTo>
                          <a:pt x="237" y="480"/>
                        </a:lnTo>
                        <a:lnTo>
                          <a:pt x="158" y="474"/>
                        </a:lnTo>
                        <a:lnTo>
                          <a:pt x="70" y="467"/>
                        </a:lnTo>
                        <a:lnTo>
                          <a:pt x="0" y="459"/>
                        </a:lnTo>
                        <a:lnTo>
                          <a:pt x="0" y="463"/>
                        </a:lnTo>
                        <a:lnTo>
                          <a:pt x="4" y="476"/>
                        </a:lnTo>
                        <a:lnTo>
                          <a:pt x="10" y="480"/>
                        </a:lnTo>
                        <a:lnTo>
                          <a:pt x="10" y="483"/>
                        </a:lnTo>
                        <a:lnTo>
                          <a:pt x="16" y="487"/>
                        </a:lnTo>
                        <a:lnTo>
                          <a:pt x="16" y="487"/>
                        </a:lnTo>
                        <a:lnTo>
                          <a:pt x="19" y="487"/>
                        </a:lnTo>
                        <a:lnTo>
                          <a:pt x="25" y="493"/>
                        </a:lnTo>
                        <a:lnTo>
                          <a:pt x="29" y="500"/>
                        </a:lnTo>
                        <a:lnTo>
                          <a:pt x="31" y="506"/>
                        </a:lnTo>
                        <a:lnTo>
                          <a:pt x="36" y="519"/>
                        </a:lnTo>
                        <a:lnTo>
                          <a:pt x="44" y="525"/>
                        </a:lnTo>
                        <a:lnTo>
                          <a:pt x="57" y="532"/>
                        </a:lnTo>
                        <a:lnTo>
                          <a:pt x="63" y="538"/>
                        </a:lnTo>
                        <a:lnTo>
                          <a:pt x="78" y="557"/>
                        </a:lnTo>
                        <a:lnTo>
                          <a:pt x="91" y="570"/>
                        </a:lnTo>
                        <a:lnTo>
                          <a:pt x="93" y="577"/>
                        </a:lnTo>
                        <a:lnTo>
                          <a:pt x="106" y="591"/>
                        </a:lnTo>
                        <a:lnTo>
                          <a:pt x="113" y="596"/>
                        </a:lnTo>
                        <a:lnTo>
                          <a:pt x="119" y="598"/>
                        </a:lnTo>
                        <a:lnTo>
                          <a:pt x="132" y="611"/>
                        </a:lnTo>
                        <a:lnTo>
                          <a:pt x="140" y="615"/>
                        </a:lnTo>
                        <a:lnTo>
                          <a:pt x="141" y="621"/>
                        </a:lnTo>
                        <a:lnTo>
                          <a:pt x="147" y="624"/>
                        </a:lnTo>
                        <a:lnTo>
                          <a:pt x="149" y="632"/>
                        </a:lnTo>
                        <a:lnTo>
                          <a:pt x="151" y="645"/>
                        </a:lnTo>
                        <a:lnTo>
                          <a:pt x="155" y="649"/>
                        </a:lnTo>
                        <a:lnTo>
                          <a:pt x="160" y="662"/>
                        </a:lnTo>
                        <a:lnTo>
                          <a:pt x="164" y="668"/>
                        </a:lnTo>
                        <a:lnTo>
                          <a:pt x="164" y="675"/>
                        </a:lnTo>
                        <a:lnTo>
                          <a:pt x="162" y="683"/>
                        </a:lnTo>
                        <a:lnTo>
                          <a:pt x="162" y="696"/>
                        </a:lnTo>
                        <a:lnTo>
                          <a:pt x="177" y="730"/>
                        </a:lnTo>
                        <a:lnTo>
                          <a:pt x="187" y="739"/>
                        </a:lnTo>
                        <a:lnTo>
                          <a:pt x="194" y="743"/>
                        </a:lnTo>
                        <a:lnTo>
                          <a:pt x="200" y="747"/>
                        </a:lnTo>
                        <a:lnTo>
                          <a:pt x="205" y="754"/>
                        </a:lnTo>
                        <a:lnTo>
                          <a:pt x="220" y="767"/>
                        </a:lnTo>
                        <a:lnTo>
                          <a:pt x="226" y="771"/>
                        </a:lnTo>
                        <a:lnTo>
                          <a:pt x="241" y="773"/>
                        </a:lnTo>
                        <a:lnTo>
                          <a:pt x="245" y="780"/>
                        </a:lnTo>
                        <a:lnTo>
                          <a:pt x="264" y="790"/>
                        </a:lnTo>
                        <a:lnTo>
                          <a:pt x="269" y="797"/>
                        </a:lnTo>
                        <a:lnTo>
                          <a:pt x="277" y="803"/>
                        </a:lnTo>
                        <a:lnTo>
                          <a:pt x="282" y="803"/>
                        </a:lnTo>
                        <a:lnTo>
                          <a:pt x="282" y="805"/>
                        </a:lnTo>
                        <a:lnTo>
                          <a:pt x="290" y="807"/>
                        </a:lnTo>
                        <a:lnTo>
                          <a:pt x="301" y="807"/>
                        </a:lnTo>
                        <a:lnTo>
                          <a:pt x="303" y="801"/>
                        </a:lnTo>
                        <a:lnTo>
                          <a:pt x="311" y="796"/>
                        </a:lnTo>
                        <a:lnTo>
                          <a:pt x="314" y="790"/>
                        </a:lnTo>
                        <a:lnTo>
                          <a:pt x="322" y="788"/>
                        </a:lnTo>
                        <a:lnTo>
                          <a:pt x="324" y="780"/>
                        </a:lnTo>
                        <a:lnTo>
                          <a:pt x="326" y="773"/>
                        </a:lnTo>
                        <a:lnTo>
                          <a:pt x="329" y="771"/>
                        </a:lnTo>
                        <a:lnTo>
                          <a:pt x="341" y="743"/>
                        </a:lnTo>
                        <a:lnTo>
                          <a:pt x="346" y="733"/>
                        </a:lnTo>
                        <a:lnTo>
                          <a:pt x="350" y="732"/>
                        </a:lnTo>
                        <a:lnTo>
                          <a:pt x="356" y="730"/>
                        </a:lnTo>
                        <a:lnTo>
                          <a:pt x="363" y="726"/>
                        </a:lnTo>
                        <a:lnTo>
                          <a:pt x="371" y="728"/>
                        </a:lnTo>
                        <a:lnTo>
                          <a:pt x="376" y="726"/>
                        </a:lnTo>
                        <a:lnTo>
                          <a:pt x="380" y="718"/>
                        </a:lnTo>
                        <a:lnTo>
                          <a:pt x="388" y="718"/>
                        </a:lnTo>
                        <a:lnTo>
                          <a:pt x="399" y="726"/>
                        </a:lnTo>
                        <a:lnTo>
                          <a:pt x="407" y="728"/>
                        </a:lnTo>
                        <a:lnTo>
                          <a:pt x="414" y="726"/>
                        </a:lnTo>
                        <a:lnTo>
                          <a:pt x="420" y="728"/>
                        </a:lnTo>
                        <a:lnTo>
                          <a:pt x="427" y="728"/>
                        </a:lnTo>
                        <a:lnTo>
                          <a:pt x="446" y="733"/>
                        </a:lnTo>
                        <a:lnTo>
                          <a:pt x="454" y="728"/>
                        </a:lnTo>
                        <a:lnTo>
                          <a:pt x="459" y="732"/>
                        </a:lnTo>
                        <a:lnTo>
                          <a:pt x="467" y="735"/>
                        </a:lnTo>
                        <a:lnTo>
                          <a:pt x="469" y="743"/>
                        </a:lnTo>
                        <a:lnTo>
                          <a:pt x="474" y="749"/>
                        </a:lnTo>
                        <a:lnTo>
                          <a:pt x="476" y="754"/>
                        </a:lnTo>
                        <a:lnTo>
                          <a:pt x="482" y="752"/>
                        </a:lnTo>
                        <a:lnTo>
                          <a:pt x="485" y="760"/>
                        </a:lnTo>
                        <a:lnTo>
                          <a:pt x="491" y="765"/>
                        </a:lnTo>
                        <a:lnTo>
                          <a:pt x="499" y="769"/>
                        </a:lnTo>
                        <a:lnTo>
                          <a:pt x="499" y="775"/>
                        </a:lnTo>
                        <a:lnTo>
                          <a:pt x="519" y="790"/>
                        </a:lnTo>
                        <a:lnTo>
                          <a:pt x="527" y="803"/>
                        </a:lnTo>
                        <a:lnTo>
                          <a:pt x="532" y="811"/>
                        </a:lnTo>
                        <a:lnTo>
                          <a:pt x="536" y="827"/>
                        </a:lnTo>
                        <a:lnTo>
                          <a:pt x="544" y="843"/>
                        </a:lnTo>
                        <a:lnTo>
                          <a:pt x="548" y="850"/>
                        </a:lnTo>
                        <a:lnTo>
                          <a:pt x="548" y="852"/>
                        </a:lnTo>
                        <a:lnTo>
                          <a:pt x="551" y="858"/>
                        </a:lnTo>
                        <a:lnTo>
                          <a:pt x="555" y="865"/>
                        </a:lnTo>
                        <a:lnTo>
                          <a:pt x="561" y="873"/>
                        </a:lnTo>
                        <a:lnTo>
                          <a:pt x="559" y="874"/>
                        </a:lnTo>
                        <a:lnTo>
                          <a:pt x="563" y="888"/>
                        </a:lnTo>
                        <a:lnTo>
                          <a:pt x="568" y="903"/>
                        </a:lnTo>
                        <a:lnTo>
                          <a:pt x="576" y="908"/>
                        </a:lnTo>
                        <a:lnTo>
                          <a:pt x="583" y="910"/>
                        </a:lnTo>
                        <a:lnTo>
                          <a:pt x="589" y="920"/>
                        </a:lnTo>
                        <a:lnTo>
                          <a:pt x="591" y="927"/>
                        </a:lnTo>
                        <a:lnTo>
                          <a:pt x="596" y="931"/>
                        </a:lnTo>
                        <a:lnTo>
                          <a:pt x="602" y="938"/>
                        </a:lnTo>
                        <a:lnTo>
                          <a:pt x="604" y="946"/>
                        </a:lnTo>
                        <a:lnTo>
                          <a:pt x="617" y="965"/>
                        </a:lnTo>
                        <a:lnTo>
                          <a:pt x="628" y="967"/>
                        </a:lnTo>
                        <a:lnTo>
                          <a:pt x="634" y="972"/>
                        </a:lnTo>
                        <a:lnTo>
                          <a:pt x="636" y="976"/>
                        </a:lnTo>
                        <a:lnTo>
                          <a:pt x="636" y="984"/>
                        </a:lnTo>
                        <a:lnTo>
                          <a:pt x="638" y="989"/>
                        </a:lnTo>
                        <a:lnTo>
                          <a:pt x="638" y="997"/>
                        </a:lnTo>
                        <a:lnTo>
                          <a:pt x="634" y="1004"/>
                        </a:lnTo>
                        <a:lnTo>
                          <a:pt x="641" y="1010"/>
                        </a:lnTo>
                        <a:lnTo>
                          <a:pt x="641" y="1015"/>
                        </a:lnTo>
                        <a:lnTo>
                          <a:pt x="640" y="1023"/>
                        </a:lnTo>
                        <a:lnTo>
                          <a:pt x="641" y="1030"/>
                        </a:lnTo>
                        <a:lnTo>
                          <a:pt x="647" y="1036"/>
                        </a:lnTo>
                        <a:lnTo>
                          <a:pt x="653" y="1049"/>
                        </a:lnTo>
                        <a:lnTo>
                          <a:pt x="658" y="1057"/>
                        </a:lnTo>
                        <a:lnTo>
                          <a:pt x="664" y="1072"/>
                        </a:lnTo>
                        <a:lnTo>
                          <a:pt x="666" y="1085"/>
                        </a:lnTo>
                        <a:lnTo>
                          <a:pt x="673" y="1093"/>
                        </a:lnTo>
                        <a:lnTo>
                          <a:pt x="672" y="1100"/>
                        </a:lnTo>
                        <a:lnTo>
                          <a:pt x="675" y="1102"/>
                        </a:lnTo>
                        <a:lnTo>
                          <a:pt x="690" y="1102"/>
                        </a:lnTo>
                        <a:lnTo>
                          <a:pt x="696" y="1106"/>
                        </a:lnTo>
                        <a:lnTo>
                          <a:pt x="700" y="1106"/>
                        </a:lnTo>
                        <a:lnTo>
                          <a:pt x="707" y="1109"/>
                        </a:lnTo>
                        <a:lnTo>
                          <a:pt x="711" y="1117"/>
                        </a:lnTo>
                        <a:lnTo>
                          <a:pt x="717" y="1119"/>
                        </a:lnTo>
                        <a:lnTo>
                          <a:pt x="722" y="1117"/>
                        </a:lnTo>
                        <a:lnTo>
                          <a:pt x="730" y="1121"/>
                        </a:lnTo>
                        <a:lnTo>
                          <a:pt x="737" y="1123"/>
                        </a:lnTo>
                        <a:lnTo>
                          <a:pt x="751" y="1134"/>
                        </a:lnTo>
                        <a:lnTo>
                          <a:pt x="756" y="1138"/>
                        </a:lnTo>
                        <a:lnTo>
                          <a:pt x="784" y="1140"/>
                        </a:lnTo>
                        <a:lnTo>
                          <a:pt x="799" y="1140"/>
                        </a:lnTo>
                        <a:lnTo>
                          <a:pt x="807" y="1141"/>
                        </a:lnTo>
                        <a:lnTo>
                          <a:pt x="813" y="1143"/>
                        </a:lnTo>
                        <a:lnTo>
                          <a:pt x="826" y="1156"/>
                        </a:lnTo>
                        <a:lnTo>
                          <a:pt x="828" y="1156"/>
                        </a:lnTo>
                        <a:lnTo>
                          <a:pt x="835" y="1162"/>
                        </a:lnTo>
                        <a:lnTo>
                          <a:pt x="843" y="1162"/>
                        </a:lnTo>
                        <a:lnTo>
                          <a:pt x="843" y="1155"/>
                        </a:lnTo>
                        <a:lnTo>
                          <a:pt x="860" y="1151"/>
                        </a:lnTo>
                        <a:lnTo>
                          <a:pt x="861" y="1149"/>
                        </a:lnTo>
                        <a:lnTo>
                          <a:pt x="861" y="1141"/>
                        </a:lnTo>
                        <a:lnTo>
                          <a:pt x="854" y="1149"/>
                        </a:lnTo>
                        <a:lnTo>
                          <a:pt x="856" y="1141"/>
                        </a:lnTo>
                        <a:lnTo>
                          <a:pt x="850" y="1149"/>
                        </a:lnTo>
                        <a:lnTo>
                          <a:pt x="845" y="1140"/>
                        </a:lnTo>
                        <a:lnTo>
                          <a:pt x="852" y="1140"/>
                        </a:lnTo>
                        <a:lnTo>
                          <a:pt x="846" y="1132"/>
                        </a:lnTo>
                        <a:lnTo>
                          <a:pt x="845" y="1119"/>
                        </a:lnTo>
                        <a:lnTo>
                          <a:pt x="833" y="1094"/>
                        </a:lnTo>
                        <a:lnTo>
                          <a:pt x="835" y="1089"/>
                        </a:lnTo>
                        <a:lnTo>
                          <a:pt x="829" y="1064"/>
                        </a:lnTo>
                        <a:lnTo>
                          <a:pt x="822" y="1057"/>
                        </a:lnTo>
                        <a:lnTo>
                          <a:pt x="822" y="1051"/>
                        </a:lnTo>
                        <a:lnTo>
                          <a:pt x="829" y="1053"/>
                        </a:lnTo>
                        <a:lnTo>
                          <a:pt x="822" y="1046"/>
                        </a:lnTo>
                        <a:lnTo>
                          <a:pt x="822" y="1038"/>
                        </a:lnTo>
                        <a:lnTo>
                          <a:pt x="829" y="1038"/>
                        </a:lnTo>
                        <a:lnTo>
                          <a:pt x="829" y="1030"/>
                        </a:lnTo>
                        <a:lnTo>
                          <a:pt x="833" y="1025"/>
                        </a:lnTo>
                        <a:lnTo>
                          <a:pt x="833" y="1017"/>
                        </a:lnTo>
                        <a:lnTo>
                          <a:pt x="835" y="1010"/>
                        </a:lnTo>
                        <a:lnTo>
                          <a:pt x="822" y="1014"/>
                        </a:lnTo>
                        <a:lnTo>
                          <a:pt x="809" y="1010"/>
                        </a:lnTo>
                        <a:lnTo>
                          <a:pt x="809" y="1002"/>
                        </a:lnTo>
                        <a:lnTo>
                          <a:pt x="805" y="999"/>
                        </a:lnTo>
                        <a:lnTo>
                          <a:pt x="801" y="991"/>
                        </a:lnTo>
                        <a:lnTo>
                          <a:pt x="809" y="997"/>
                        </a:lnTo>
                        <a:lnTo>
                          <a:pt x="814" y="1002"/>
                        </a:lnTo>
                        <a:lnTo>
                          <a:pt x="820" y="1002"/>
                        </a:lnTo>
                        <a:lnTo>
                          <a:pt x="826" y="1000"/>
                        </a:lnTo>
                        <a:lnTo>
                          <a:pt x="831" y="1002"/>
                        </a:lnTo>
                        <a:lnTo>
                          <a:pt x="826" y="1008"/>
                        </a:lnTo>
                        <a:lnTo>
                          <a:pt x="835" y="1004"/>
                        </a:lnTo>
                        <a:lnTo>
                          <a:pt x="848" y="970"/>
                        </a:lnTo>
                        <a:lnTo>
                          <a:pt x="846" y="963"/>
                        </a:lnTo>
                        <a:lnTo>
                          <a:pt x="845" y="961"/>
                        </a:lnTo>
                        <a:lnTo>
                          <a:pt x="839" y="955"/>
                        </a:lnTo>
                        <a:lnTo>
                          <a:pt x="839" y="950"/>
                        </a:lnTo>
                        <a:lnTo>
                          <a:pt x="831" y="952"/>
                        </a:lnTo>
                        <a:lnTo>
                          <a:pt x="828" y="950"/>
                        </a:lnTo>
                        <a:lnTo>
                          <a:pt x="835" y="946"/>
                        </a:lnTo>
                        <a:lnTo>
                          <a:pt x="850" y="946"/>
                        </a:lnTo>
                        <a:lnTo>
                          <a:pt x="856" y="952"/>
                        </a:lnTo>
                        <a:lnTo>
                          <a:pt x="869" y="933"/>
                        </a:lnTo>
                        <a:lnTo>
                          <a:pt x="873" y="927"/>
                        </a:lnTo>
                        <a:lnTo>
                          <a:pt x="873" y="920"/>
                        </a:lnTo>
                        <a:lnTo>
                          <a:pt x="867" y="925"/>
                        </a:lnTo>
                        <a:lnTo>
                          <a:pt x="863" y="931"/>
                        </a:lnTo>
                        <a:lnTo>
                          <a:pt x="858" y="925"/>
                        </a:lnTo>
                        <a:lnTo>
                          <a:pt x="861" y="920"/>
                        </a:lnTo>
                        <a:lnTo>
                          <a:pt x="860" y="916"/>
                        </a:lnTo>
                        <a:lnTo>
                          <a:pt x="867" y="916"/>
                        </a:lnTo>
                        <a:lnTo>
                          <a:pt x="873" y="912"/>
                        </a:lnTo>
                        <a:lnTo>
                          <a:pt x="875" y="918"/>
                        </a:lnTo>
                        <a:lnTo>
                          <a:pt x="882" y="912"/>
                        </a:lnTo>
                        <a:lnTo>
                          <a:pt x="884" y="905"/>
                        </a:lnTo>
                        <a:lnTo>
                          <a:pt x="884" y="912"/>
                        </a:lnTo>
                        <a:lnTo>
                          <a:pt x="882" y="918"/>
                        </a:lnTo>
                        <a:lnTo>
                          <a:pt x="888" y="916"/>
                        </a:lnTo>
                        <a:lnTo>
                          <a:pt x="895" y="906"/>
                        </a:lnTo>
                        <a:lnTo>
                          <a:pt x="895" y="899"/>
                        </a:lnTo>
                        <a:lnTo>
                          <a:pt x="893" y="891"/>
                        </a:lnTo>
                        <a:lnTo>
                          <a:pt x="895" y="884"/>
                        </a:lnTo>
                        <a:lnTo>
                          <a:pt x="895" y="882"/>
                        </a:lnTo>
                        <a:lnTo>
                          <a:pt x="905" y="895"/>
                        </a:lnTo>
                        <a:lnTo>
                          <a:pt x="910" y="897"/>
                        </a:lnTo>
                        <a:lnTo>
                          <a:pt x="931" y="886"/>
                        </a:lnTo>
                        <a:lnTo>
                          <a:pt x="933" y="884"/>
                        </a:lnTo>
                        <a:lnTo>
                          <a:pt x="925" y="880"/>
                        </a:lnTo>
                        <a:lnTo>
                          <a:pt x="918" y="882"/>
                        </a:lnTo>
                        <a:lnTo>
                          <a:pt x="923" y="874"/>
                        </a:lnTo>
                        <a:lnTo>
                          <a:pt x="916" y="871"/>
                        </a:lnTo>
                        <a:lnTo>
                          <a:pt x="908" y="858"/>
                        </a:lnTo>
                        <a:lnTo>
                          <a:pt x="916" y="856"/>
                        </a:lnTo>
                        <a:lnTo>
                          <a:pt x="918" y="861"/>
                        </a:lnTo>
                        <a:lnTo>
                          <a:pt x="927" y="869"/>
                        </a:lnTo>
                        <a:lnTo>
                          <a:pt x="935" y="867"/>
                        </a:lnTo>
                        <a:lnTo>
                          <a:pt x="929" y="854"/>
                        </a:lnTo>
                        <a:lnTo>
                          <a:pt x="929" y="852"/>
                        </a:lnTo>
                        <a:lnTo>
                          <a:pt x="935" y="859"/>
                        </a:lnTo>
                        <a:lnTo>
                          <a:pt x="940" y="863"/>
                        </a:lnTo>
                        <a:lnTo>
                          <a:pt x="948" y="859"/>
                        </a:lnTo>
                        <a:lnTo>
                          <a:pt x="950" y="865"/>
                        </a:lnTo>
                        <a:lnTo>
                          <a:pt x="957" y="865"/>
                        </a:lnTo>
                        <a:lnTo>
                          <a:pt x="954" y="869"/>
                        </a:lnTo>
                        <a:lnTo>
                          <a:pt x="967" y="863"/>
                        </a:lnTo>
                        <a:lnTo>
                          <a:pt x="965" y="871"/>
                        </a:lnTo>
                        <a:lnTo>
                          <a:pt x="952" y="878"/>
                        </a:lnTo>
                        <a:lnTo>
                          <a:pt x="950" y="880"/>
                        </a:lnTo>
                        <a:lnTo>
                          <a:pt x="970" y="869"/>
                        </a:lnTo>
                        <a:lnTo>
                          <a:pt x="985" y="863"/>
                        </a:lnTo>
                        <a:lnTo>
                          <a:pt x="993" y="858"/>
                        </a:lnTo>
                        <a:lnTo>
                          <a:pt x="985" y="859"/>
                        </a:lnTo>
                        <a:lnTo>
                          <a:pt x="978" y="863"/>
                        </a:lnTo>
                        <a:lnTo>
                          <a:pt x="978" y="858"/>
                        </a:lnTo>
                        <a:lnTo>
                          <a:pt x="991" y="852"/>
                        </a:lnTo>
                        <a:lnTo>
                          <a:pt x="1004" y="852"/>
                        </a:lnTo>
                        <a:lnTo>
                          <a:pt x="1017" y="843"/>
                        </a:lnTo>
                        <a:lnTo>
                          <a:pt x="1029" y="837"/>
                        </a:lnTo>
                        <a:lnTo>
                          <a:pt x="1034" y="833"/>
                        </a:lnTo>
                        <a:lnTo>
                          <a:pt x="1048" y="820"/>
                        </a:lnTo>
                        <a:lnTo>
                          <a:pt x="1049" y="807"/>
                        </a:lnTo>
                        <a:lnTo>
                          <a:pt x="1061" y="799"/>
                        </a:lnTo>
                        <a:lnTo>
                          <a:pt x="1064" y="794"/>
                        </a:lnTo>
                        <a:lnTo>
                          <a:pt x="1072" y="790"/>
                        </a:lnTo>
                        <a:lnTo>
                          <a:pt x="1076" y="780"/>
                        </a:lnTo>
                        <a:lnTo>
                          <a:pt x="1068" y="779"/>
                        </a:lnTo>
                        <a:lnTo>
                          <a:pt x="1068" y="769"/>
                        </a:lnTo>
                        <a:lnTo>
                          <a:pt x="1061" y="764"/>
                        </a:lnTo>
                        <a:lnTo>
                          <a:pt x="1063" y="756"/>
                        </a:lnTo>
                        <a:lnTo>
                          <a:pt x="1059" y="749"/>
                        </a:lnTo>
                        <a:lnTo>
                          <a:pt x="1063" y="747"/>
                        </a:lnTo>
                        <a:lnTo>
                          <a:pt x="1072" y="752"/>
                        </a:lnTo>
                        <a:lnTo>
                          <a:pt x="1076" y="745"/>
                        </a:lnTo>
                        <a:lnTo>
                          <a:pt x="1081" y="741"/>
                        </a:lnTo>
                        <a:lnTo>
                          <a:pt x="1089" y="741"/>
                        </a:lnTo>
                        <a:lnTo>
                          <a:pt x="1089" y="752"/>
                        </a:lnTo>
                        <a:lnTo>
                          <a:pt x="1083" y="767"/>
                        </a:lnTo>
                        <a:lnTo>
                          <a:pt x="1098" y="762"/>
                        </a:lnTo>
                        <a:lnTo>
                          <a:pt x="1111" y="762"/>
                        </a:lnTo>
                        <a:lnTo>
                          <a:pt x="1110" y="765"/>
                        </a:lnTo>
                        <a:lnTo>
                          <a:pt x="1102" y="765"/>
                        </a:lnTo>
                        <a:lnTo>
                          <a:pt x="1087" y="777"/>
                        </a:lnTo>
                        <a:lnTo>
                          <a:pt x="1083" y="784"/>
                        </a:lnTo>
                        <a:lnTo>
                          <a:pt x="1085" y="784"/>
                        </a:lnTo>
                        <a:lnTo>
                          <a:pt x="1093" y="777"/>
                        </a:lnTo>
                        <a:lnTo>
                          <a:pt x="1100" y="773"/>
                        </a:lnTo>
                        <a:lnTo>
                          <a:pt x="1106" y="769"/>
                        </a:lnTo>
                        <a:lnTo>
                          <a:pt x="1126" y="760"/>
                        </a:lnTo>
                        <a:lnTo>
                          <a:pt x="1149" y="749"/>
                        </a:lnTo>
                        <a:lnTo>
                          <a:pt x="1170" y="747"/>
                        </a:lnTo>
                        <a:lnTo>
                          <a:pt x="1158" y="733"/>
                        </a:lnTo>
                        <a:lnTo>
                          <a:pt x="1168" y="718"/>
                        </a:lnTo>
                        <a:lnTo>
                          <a:pt x="1173" y="713"/>
                        </a:lnTo>
                        <a:lnTo>
                          <a:pt x="1173" y="713"/>
                        </a:lnTo>
                        <a:lnTo>
                          <a:pt x="1181" y="70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7" name="Freeform 37">
                    <a:extLst>
                      <a:ext uri="{FF2B5EF4-FFF2-40B4-BE49-F238E27FC236}">
                        <a16:creationId xmlns:a16="http://schemas.microsoft.com/office/drawing/2014/main" id="{3D4C5EC2-0100-631E-E5AD-F609C8256E1E}"/>
                      </a:ext>
                    </a:extLst>
                  </p:cNvPr>
                  <p:cNvSpPr>
                    <a:spLocks/>
                  </p:cNvSpPr>
                  <p:nvPr/>
                </p:nvSpPr>
                <p:spPr bwMode="auto">
                  <a:xfrm>
                    <a:off x="3099948" y="3582312"/>
                    <a:ext cx="24978" cy="54939"/>
                  </a:xfrm>
                  <a:custGeom>
                    <a:avLst/>
                    <a:gdLst>
                      <a:gd name="T0" fmla="*/ 26 w 26"/>
                      <a:gd name="T1" fmla="*/ 0 h 63"/>
                      <a:gd name="T2" fmla="*/ 19 w 26"/>
                      <a:gd name="T3" fmla="*/ 15 h 63"/>
                      <a:gd name="T4" fmla="*/ 15 w 26"/>
                      <a:gd name="T5" fmla="*/ 20 h 63"/>
                      <a:gd name="T6" fmla="*/ 6 w 26"/>
                      <a:gd name="T7" fmla="*/ 37 h 63"/>
                      <a:gd name="T8" fmla="*/ 0 w 26"/>
                      <a:gd name="T9" fmla="*/ 50 h 63"/>
                      <a:gd name="T10" fmla="*/ 0 w 26"/>
                      <a:gd name="T11" fmla="*/ 63 h 63"/>
                      <a:gd name="T12" fmla="*/ 7 w 26"/>
                      <a:gd name="T13" fmla="*/ 43 h 63"/>
                      <a:gd name="T14" fmla="*/ 13 w 26"/>
                      <a:gd name="T15" fmla="*/ 30 h 63"/>
                      <a:gd name="T16" fmla="*/ 26 w 26"/>
                      <a:gd name="T17" fmla="*/ 7 h 63"/>
                      <a:gd name="T18" fmla="*/ 26 w 26"/>
                      <a:gd name="T1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63">
                        <a:moveTo>
                          <a:pt x="26" y="0"/>
                        </a:moveTo>
                        <a:lnTo>
                          <a:pt x="19" y="15"/>
                        </a:lnTo>
                        <a:lnTo>
                          <a:pt x="15" y="20"/>
                        </a:lnTo>
                        <a:lnTo>
                          <a:pt x="6" y="37"/>
                        </a:lnTo>
                        <a:lnTo>
                          <a:pt x="0" y="50"/>
                        </a:lnTo>
                        <a:lnTo>
                          <a:pt x="0" y="63"/>
                        </a:lnTo>
                        <a:lnTo>
                          <a:pt x="7" y="43"/>
                        </a:lnTo>
                        <a:lnTo>
                          <a:pt x="13" y="30"/>
                        </a:lnTo>
                        <a:lnTo>
                          <a:pt x="26" y="7"/>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8" name="Freeform 38">
                    <a:extLst>
                      <a:ext uri="{FF2B5EF4-FFF2-40B4-BE49-F238E27FC236}">
                        <a16:creationId xmlns:a16="http://schemas.microsoft.com/office/drawing/2014/main" id="{1CE2FDA0-A88D-D389-C699-E854A260AC74}"/>
                      </a:ext>
                    </a:extLst>
                  </p:cNvPr>
                  <p:cNvSpPr>
                    <a:spLocks/>
                  </p:cNvSpPr>
                  <p:nvPr/>
                </p:nvSpPr>
                <p:spPr bwMode="auto">
                  <a:xfrm>
                    <a:off x="3099948" y="3582312"/>
                    <a:ext cx="24978" cy="54939"/>
                  </a:xfrm>
                  <a:custGeom>
                    <a:avLst/>
                    <a:gdLst>
                      <a:gd name="T0" fmla="*/ 26 w 26"/>
                      <a:gd name="T1" fmla="*/ 0 h 63"/>
                      <a:gd name="T2" fmla="*/ 19 w 26"/>
                      <a:gd name="T3" fmla="*/ 15 h 63"/>
                      <a:gd name="T4" fmla="*/ 15 w 26"/>
                      <a:gd name="T5" fmla="*/ 20 h 63"/>
                      <a:gd name="T6" fmla="*/ 6 w 26"/>
                      <a:gd name="T7" fmla="*/ 37 h 63"/>
                      <a:gd name="T8" fmla="*/ 0 w 26"/>
                      <a:gd name="T9" fmla="*/ 50 h 63"/>
                      <a:gd name="T10" fmla="*/ 0 w 26"/>
                      <a:gd name="T11" fmla="*/ 63 h 63"/>
                      <a:gd name="T12" fmla="*/ 7 w 26"/>
                      <a:gd name="T13" fmla="*/ 43 h 63"/>
                      <a:gd name="T14" fmla="*/ 13 w 26"/>
                      <a:gd name="T15" fmla="*/ 30 h 63"/>
                      <a:gd name="T16" fmla="*/ 26 w 26"/>
                      <a:gd name="T17" fmla="*/ 7 h 63"/>
                      <a:gd name="T18" fmla="*/ 26 w 26"/>
                      <a:gd name="T1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63">
                        <a:moveTo>
                          <a:pt x="26" y="0"/>
                        </a:moveTo>
                        <a:lnTo>
                          <a:pt x="19" y="15"/>
                        </a:lnTo>
                        <a:lnTo>
                          <a:pt x="15" y="20"/>
                        </a:lnTo>
                        <a:lnTo>
                          <a:pt x="6" y="37"/>
                        </a:lnTo>
                        <a:lnTo>
                          <a:pt x="0" y="50"/>
                        </a:lnTo>
                        <a:lnTo>
                          <a:pt x="0" y="63"/>
                        </a:lnTo>
                        <a:lnTo>
                          <a:pt x="7" y="43"/>
                        </a:lnTo>
                        <a:lnTo>
                          <a:pt x="13" y="30"/>
                        </a:lnTo>
                        <a:lnTo>
                          <a:pt x="26" y="7"/>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9" name="Freeform 39">
                    <a:extLst>
                      <a:ext uri="{FF2B5EF4-FFF2-40B4-BE49-F238E27FC236}">
                        <a16:creationId xmlns:a16="http://schemas.microsoft.com/office/drawing/2014/main" id="{A53E53D2-BCA2-72ED-0F3F-459CDC6E09A5}"/>
                      </a:ext>
                    </a:extLst>
                  </p:cNvPr>
                  <p:cNvSpPr>
                    <a:spLocks/>
                  </p:cNvSpPr>
                  <p:nvPr/>
                </p:nvSpPr>
                <p:spPr bwMode="auto">
                  <a:xfrm>
                    <a:off x="3309379" y="3437553"/>
                    <a:ext cx="24978" cy="21801"/>
                  </a:xfrm>
                  <a:custGeom>
                    <a:avLst/>
                    <a:gdLst>
                      <a:gd name="T0" fmla="*/ 26 w 26"/>
                      <a:gd name="T1" fmla="*/ 0 h 25"/>
                      <a:gd name="T2" fmla="*/ 19 w 26"/>
                      <a:gd name="T3" fmla="*/ 6 h 25"/>
                      <a:gd name="T4" fmla="*/ 9 w 26"/>
                      <a:gd name="T5" fmla="*/ 15 h 25"/>
                      <a:gd name="T6" fmla="*/ 4 w 26"/>
                      <a:gd name="T7" fmla="*/ 19 h 25"/>
                      <a:gd name="T8" fmla="*/ 0 w 26"/>
                      <a:gd name="T9" fmla="*/ 25 h 25"/>
                      <a:gd name="T10" fmla="*/ 21 w 26"/>
                      <a:gd name="T11" fmla="*/ 8 h 25"/>
                      <a:gd name="T12" fmla="*/ 26 w 26"/>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26" h="25">
                        <a:moveTo>
                          <a:pt x="26" y="0"/>
                        </a:moveTo>
                        <a:lnTo>
                          <a:pt x="19" y="6"/>
                        </a:lnTo>
                        <a:lnTo>
                          <a:pt x="9" y="15"/>
                        </a:lnTo>
                        <a:lnTo>
                          <a:pt x="4" y="19"/>
                        </a:lnTo>
                        <a:lnTo>
                          <a:pt x="0" y="25"/>
                        </a:lnTo>
                        <a:lnTo>
                          <a:pt x="21" y="8"/>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0" name="Freeform 40">
                    <a:extLst>
                      <a:ext uri="{FF2B5EF4-FFF2-40B4-BE49-F238E27FC236}">
                        <a16:creationId xmlns:a16="http://schemas.microsoft.com/office/drawing/2014/main" id="{1B7E11A4-77CB-AEC1-4EB4-13D4D496B7B0}"/>
                      </a:ext>
                    </a:extLst>
                  </p:cNvPr>
                  <p:cNvSpPr>
                    <a:spLocks/>
                  </p:cNvSpPr>
                  <p:nvPr/>
                </p:nvSpPr>
                <p:spPr bwMode="auto">
                  <a:xfrm>
                    <a:off x="3309379" y="3437553"/>
                    <a:ext cx="24978" cy="21801"/>
                  </a:xfrm>
                  <a:custGeom>
                    <a:avLst/>
                    <a:gdLst>
                      <a:gd name="T0" fmla="*/ 26 w 26"/>
                      <a:gd name="T1" fmla="*/ 0 h 25"/>
                      <a:gd name="T2" fmla="*/ 19 w 26"/>
                      <a:gd name="T3" fmla="*/ 6 h 25"/>
                      <a:gd name="T4" fmla="*/ 9 w 26"/>
                      <a:gd name="T5" fmla="*/ 15 h 25"/>
                      <a:gd name="T6" fmla="*/ 4 w 26"/>
                      <a:gd name="T7" fmla="*/ 19 h 25"/>
                      <a:gd name="T8" fmla="*/ 0 w 26"/>
                      <a:gd name="T9" fmla="*/ 25 h 25"/>
                      <a:gd name="T10" fmla="*/ 21 w 26"/>
                      <a:gd name="T11" fmla="*/ 8 h 25"/>
                      <a:gd name="T12" fmla="*/ 26 w 26"/>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26" h="25">
                        <a:moveTo>
                          <a:pt x="26" y="0"/>
                        </a:moveTo>
                        <a:lnTo>
                          <a:pt x="19" y="6"/>
                        </a:lnTo>
                        <a:lnTo>
                          <a:pt x="9" y="15"/>
                        </a:lnTo>
                        <a:lnTo>
                          <a:pt x="4" y="19"/>
                        </a:lnTo>
                        <a:lnTo>
                          <a:pt x="0" y="25"/>
                        </a:lnTo>
                        <a:lnTo>
                          <a:pt x="21" y="8"/>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1" name="Freeform 41">
                    <a:extLst>
                      <a:ext uri="{FF2B5EF4-FFF2-40B4-BE49-F238E27FC236}">
                        <a16:creationId xmlns:a16="http://schemas.microsoft.com/office/drawing/2014/main" id="{7971B00C-8E6B-09C7-86E7-12592A09BA86}"/>
                      </a:ext>
                    </a:extLst>
                  </p:cNvPr>
                  <p:cNvSpPr>
                    <a:spLocks/>
                  </p:cNvSpPr>
                  <p:nvPr/>
                </p:nvSpPr>
                <p:spPr bwMode="auto">
                  <a:xfrm>
                    <a:off x="3135494" y="3554407"/>
                    <a:ext cx="15371" cy="19185"/>
                  </a:xfrm>
                  <a:custGeom>
                    <a:avLst/>
                    <a:gdLst>
                      <a:gd name="T0" fmla="*/ 6 w 16"/>
                      <a:gd name="T1" fmla="*/ 7 h 22"/>
                      <a:gd name="T2" fmla="*/ 4 w 16"/>
                      <a:gd name="T3" fmla="*/ 13 h 22"/>
                      <a:gd name="T4" fmla="*/ 0 w 16"/>
                      <a:gd name="T5" fmla="*/ 20 h 22"/>
                      <a:gd name="T6" fmla="*/ 0 w 16"/>
                      <a:gd name="T7" fmla="*/ 22 h 22"/>
                      <a:gd name="T8" fmla="*/ 12 w 16"/>
                      <a:gd name="T9" fmla="*/ 9 h 22"/>
                      <a:gd name="T10" fmla="*/ 16 w 16"/>
                      <a:gd name="T11" fmla="*/ 1 h 22"/>
                      <a:gd name="T12" fmla="*/ 12 w 16"/>
                      <a:gd name="T13" fmla="*/ 0 h 22"/>
                      <a:gd name="T14" fmla="*/ 6 w 16"/>
                      <a:gd name="T15" fmla="*/ 7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2">
                        <a:moveTo>
                          <a:pt x="6" y="7"/>
                        </a:moveTo>
                        <a:lnTo>
                          <a:pt x="4" y="13"/>
                        </a:lnTo>
                        <a:lnTo>
                          <a:pt x="0" y="20"/>
                        </a:lnTo>
                        <a:lnTo>
                          <a:pt x="0" y="22"/>
                        </a:lnTo>
                        <a:lnTo>
                          <a:pt x="12" y="9"/>
                        </a:lnTo>
                        <a:lnTo>
                          <a:pt x="16" y="1"/>
                        </a:lnTo>
                        <a:lnTo>
                          <a:pt x="12" y="0"/>
                        </a:lnTo>
                        <a:lnTo>
                          <a:pt x="6"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2" name="Freeform 42">
                    <a:extLst>
                      <a:ext uri="{FF2B5EF4-FFF2-40B4-BE49-F238E27FC236}">
                        <a16:creationId xmlns:a16="http://schemas.microsoft.com/office/drawing/2014/main" id="{43824DFB-1FDA-8383-2E44-7A8B7E6C624C}"/>
                      </a:ext>
                    </a:extLst>
                  </p:cNvPr>
                  <p:cNvSpPr>
                    <a:spLocks/>
                  </p:cNvSpPr>
                  <p:nvPr/>
                </p:nvSpPr>
                <p:spPr bwMode="auto">
                  <a:xfrm>
                    <a:off x="3135494" y="3554407"/>
                    <a:ext cx="15371" cy="19185"/>
                  </a:xfrm>
                  <a:custGeom>
                    <a:avLst/>
                    <a:gdLst>
                      <a:gd name="T0" fmla="*/ 6 w 16"/>
                      <a:gd name="T1" fmla="*/ 7 h 22"/>
                      <a:gd name="T2" fmla="*/ 4 w 16"/>
                      <a:gd name="T3" fmla="*/ 13 h 22"/>
                      <a:gd name="T4" fmla="*/ 0 w 16"/>
                      <a:gd name="T5" fmla="*/ 20 h 22"/>
                      <a:gd name="T6" fmla="*/ 0 w 16"/>
                      <a:gd name="T7" fmla="*/ 22 h 22"/>
                      <a:gd name="T8" fmla="*/ 12 w 16"/>
                      <a:gd name="T9" fmla="*/ 9 h 22"/>
                      <a:gd name="T10" fmla="*/ 16 w 16"/>
                      <a:gd name="T11" fmla="*/ 1 h 22"/>
                      <a:gd name="T12" fmla="*/ 12 w 16"/>
                      <a:gd name="T13" fmla="*/ 0 h 22"/>
                      <a:gd name="T14" fmla="*/ 6 w 16"/>
                      <a:gd name="T15" fmla="*/ 7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22">
                        <a:moveTo>
                          <a:pt x="6" y="7"/>
                        </a:moveTo>
                        <a:lnTo>
                          <a:pt x="4" y="13"/>
                        </a:lnTo>
                        <a:lnTo>
                          <a:pt x="0" y="20"/>
                        </a:lnTo>
                        <a:lnTo>
                          <a:pt x="0" y="22"/>
                        </a:lnTo>
                        <a:lnTo>
                          <a:pt x="12" y="9"/>
                        </a:lnTo>
                        <a:lnTo>
                          <a:pt x="16" y="1"/>
                        </a:lnTo>
                        <a:lnTo>
                          <a:pt x="12" y="0"/>
                        </a:lnTo>
                        <a:lnTo>
                          <a:pt x="6"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3" name="Freeform 43">
                    <a:extLst>
                      <a:ext uri="{FF2B5EF4-FFF2-40B4-BE49-F238E27FC236}">
                        <a16:creationId xmlns:a16="http://schemas.microsoft.com/office/drawing/2014/main" id="{97E983D5-97E7-2415-B42F-6FE433A0E124}"/>
                      </a:ext>
                    </a:extLst>
                  </p:cNvPr>
                  <p:cNvSpPr>
                    <a:spLocks/>
                  </p:cNvSpPr>
                  <p:nvPr/>
                </p:nvSpPr>
                <p:spPr bwMode="auto">
                  <a:xfrm>
                    <a:off x="3153747" y="3528245"/>
                    <a:ext cx="36506" cy="26161"/>
                  </a:xfrm>
                  <a:custGeom>
                    <a:avLst/>
                    <a:gdLst>
                      <a:gd name="T0" fmla="*/ 28 w 38"/>
                      <a:gd name="T1" fmla="*/ 7 h 30"/>
                      <a:gd name="T2" fmla="*/ 15 w 38"/>
                      <a:gd name="T3" fmla="*/ 15 h 30"/>
                      <a:gd name="T4" fmla="*/ 10 w 38"/>
                      <a:gd name="T5" fmla="*/ 20 h 30"/>
                      <a:gd name="T6" fmla="*/ 2 w 38"/>
                      <a:gd name="T7" fmla="*/ 22 h 30"/>
                      <a:gd name="T8" fmla="*/ 0 w 38"/>
                      <a:gd name="T9" fmla="*/ 22 h 30"/>
                      <a:gd name="T10" fmla="*/ 2 w 38"/>
                      <a:gd name="T11" fmla="*/ 30 h 30"/>
                      <a:gd name="T12" fmla="*/ 23 w 38"/>
                      <a:gd name="T13" fmla="*/ 15 h 30"/>
                      <a:gd name="T14" fmla="*/ 36 w 38"/>
                      <a:gd name="T15" fmla="*/ 7 h 30"/>
                      <a:gd name="T16" fmla="*/ 38 w 38"/>
                      <a:gd name="T17" fmla="*/ 1 h 30"/>
                      <a:gd name="T18" fmla="*/ 36 w 38"/>
                      <a:gd name="T19" fmla="*/ 0 h 30"/>
                      <a:gd name="T20" fmla="*/ 28 w 38"/>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30">
                        <a:moveTo>
                          <a:pt x="28" y="7"/>
                        </a:moveTo>
                        <a:lnTo>
                          <a:pt x="15" y="15"/>
                        </a:lnTo>
                        <a:lnTo>
                          <a:pt x="10" y="20"/>
                        </a:lnTo>
                        <a:lnTo>
                          <a:pt x="2" y="22"/>
                        </a:lnTo>
                        <a:lnTo>
                          <a:pt x="0" y="22"/>
                        </a:lnTo>
                        <a:lnTo>
                          <a:pt x="2" y="30"/>
                        </a:lnTo>
                        <a:lnTo>
                          <a:pt x="23" y="15"/>
                        </a:lnTo>
                        <a:lnTo>
                          <a:pt x="36" y="7"/>
                        </a:lnTo>
                        <a:lnTo>
                          <a:pt x="38" y="1"/>
                        </a:lnTo>
                        <a:lnTo>
                          <a:pt x="36" y="0"/>
                        </a:lnTo>
                        <a:lnTo>
                          <a:pt x="28"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5" name="Freeform 44">
                    <a:extLst>
                      <a:ext uri="{FF2B5EF4-FFF2-40B4-BE49-F238E27FC236}">
                        <a16:creationId xmlns:a16="http://schemas.microsoft.com/office/drawing/2014/main" id="{68BBF835-5114-A291-685D-3B78A67935A3}"/>
                      </a:ext>
                    </a:extLst>
                  </p:cNvPr>
                  <p:cNvSpPr>
                    <a:spLocks/>
                  </p:cNvSpPr>
                  <p:nvPr/>
                </p:nvSpPr>
                <p:spPr bwMode="auto">
                  <a:xfrm>
                    <a:off x="3153747" y="3528245"/>
                    <a:ext cx="36506" cy="26161"/>
                  </a:xfrm>
                  <a:custGeom>
                    <a:avLst/>
                    <a:gdLst>
                      <a:gd name="T0" fmla="*/ 28 w 38"/>
                      <a:gd name="T1" fmla="*/ 7 h 30"/>
                      <a:gd name="T2" fmla="*/ 15 w 38"/>
                      <a:gd name="T3" fmla="*/ 15 h 30"/>
                      <a:gd name="T4" fmla="*/ 10 w 38"/>
                      <a:gd name="T5" fmla="*/ 20 h 30"/>
                      <a:gd name="T6" fmla="*/ 2 w 38"/>
                      <a:gd name="T7" fmla="*/ 22 h 30"/>
                      <a:gd name="T8" fmla="*/ 0 w 38"/>
                      <a:gd name="T9" fmla="*/ 22 h 30"/>
                      <a:gd name="T10" fmla="*/ 2 w 38"/>
                      <a:gd name="T11" fmla="*/ 30 h 30"/>
                      <a:gd name="T12" fmla="*/ 23 w 38"/>
                      <a:gd name="T13" fmla="*/ 15 h 30"/>
                      <a:gd name="T14" fmla="*/ 36 w 38"/>
                      <a:gd name="T15" fmla="*/ 7 h 30"/>
                      <a:gd name="T16" fmla="*/ 38 w 38"/>
                      <a:gd name="T17" fmla="*/ 1 h 30"/>
                      <a:gd name="T18" fmla="*/ 36 w 38"/>
                      <a:gd name="T19" fmla="*/ 0 h 30"/>
                      <a:gd name="T20" fmla="*/ 28 w 38"/>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30">
                        <a:moveTo>
                          <a:pt x="28" y="7"/>
                        </a:moveTo>
                        <a:lnTo>
                          <a:pt x="15" y="15"/>
                        </a:lnTo>
                        <a:lnTo>
                          <a:pt x="10" y="20"/>
                        </a:lnTo>
                        <a:lnTo>
                          <a:pt x="2" y="22"/>
                        </a:lnTo>
                        <a:lnTo>
                          <a:pt x="0" y="22"/>
                        </a:lnTo>
                        <a:lnTo>
                          <a:pt x="2" y="30"/>
                        </a:lnTo>
                        <a:lnTo>
                          <a:pt x="23" y="15"/>
                        </a:lnTo>
                        <a:lnTo>
                          <a:pt x="36" y="7"/>
                        </a:lnTo>
                        <a:lnTo>
                          <a:pt x="38" y="1"/>
                        </a:lnTo>
                        <a:lnTo>
                          <a:pt x="36" y="0"/>
                        </a:lnTo>
                        <a:lnTo>
                          <a:pt x="28"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69" name="Freeform 53">
                  <a:extLst>
                    <a:ext uri="{FF2B5EF4-FFF2-40B4-BE49-F238E27FC236}">
                      <a16:creationId xmlns:a16="http://schemas.microsoft.com/office/drawing/2014/main" id="{59B687C4-84C5-08E6-2EDB-28DDB7E4E4B3}"/>
                    </a:ext>
                  </a:extLst>
                </p:cNvPr>
                <p:cNvSpPr>
                  <a:spLocks/>
                </p:cNvSpPr>
                <p:nvPr/>
              </p:nvSpPr>
              <p:spPr bwMode="auto">
                <a:xfrm>
                  <a:off x="4199938" y="3337269"/>
                  <a:ext cx="33624" cy="18313"/>
                </a:xfrm>
                <a:custGeom>
                  <a:avLst/>
                  <a:gdLst>
                    <a:gd name="T0" fmla="*/ 17 w 35"/>
                    <a:gd name="T1" fmla="*/ 15 h 21"/>
                    <a:gd name="T2" fmla="*/ 30 w 35"/>
                    <a:gd name="T3" fmla="*/ 6 h 21"/>
                    <a:gd name="T4" fmla="*/ 35 w 35"/>
                    <a:gd name="T5" fmla="*/ 0 h 21"/>
                    <a:gd name="T6" fmla="*/ 28 w 35"/>
                    <a:gd name="T7" fmla="*/ 6 h 21"/>
                    <a:gd name="T8" fmla="*/ 28 w 35"/>
                    <a:gd name="T9" fmla="*/ 8 h 21"/>
                    <a:gd name="T10" fmla="*/ 20 w 35"/>
                    <a:gd name="T11" fmla="*/ 12 h 21"/>
                    <a:gd name="T12" fmla="*/ 15 w 35"/>
                    <a:gd name="T13" fmla="*/ 15 h 21"/>
                    <a:gd name="T14" fmla="*/ 7 w 35"/>
                    <a:gd name="T15" fmla="*/ 19 h 21"/>
                    <a:gd name="T16" fmla="*/ 0 w 35"/>
                    <a:gd name="T17" fmla="*/ 19 h 21"/>
                    <a:gd name="T18" fmla="*/ 5 w 35"/>
                    <a:gd name="T19" fmla="*/ 21 h 21"/>
                    <a:gd name="T20" fmla="*/ 13 w 35"/>
                    <a:gd name="T21" fmla="*/ 17 h 21"/>
                    <a:gd name="T22" fmla="*/ 17 w 35"/>
                    <a:gd name="T23" fmla="*/ 1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1">
                      <a:moveTo>
                        <a:pt x="17" y="15"/>
                      </a:moveTo>
                      <a:lnTo>
                        <a:pt x="30" y="6"/>
                      </a:lnTo>
                      <a:lnTo>
                        <a:pt x="35" y="0"/>
                      </a:lnTo>
                      <a:lnTo>
                        <a:pt x="28" y="6"/>
                      </a:lnTo>
                      <a:lnTo>
                        <a:pt x="28" y="8"/>
                      </a:lnTo>
                      <a:lnTo>
                        <a:pt x="20" y="12"/>
                      </a:lnTo>
                      <a:lnTo>
                        <a:pt x="15" y="15"/>
                      </a:lnTo>
                      <a:lnTo>
                        <a:pt x="7" y="19"/>
                      </a:lnTo>
                      <a:lnTo>
                        <a:pt x="0" y="19"/>
                      </a:lnTo>
                      <a:lnTo>
                        <a:pt x="5" y="21"/>
                      </a:lnTo>
                      <a:lnTo>
                        <a:pt x="13" y="17"/>
                      </a:lnTo>
                      <a:lnTo>
                        <a:pt x="17"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54">
                  <a:extLst>
                    <a:ext uri="{FF2B5EF4-FFF2-40B4-BE49-F238E27FC236}">
                      <a16:creationId xmlns:a16="http://schemas.microsoft.com/office/drawing/2014/main" id="{C94C9383-E8C0-244E-531C-E860462FC91B}"/>
                    </a:ext>
                  </a:extLst>
                </p:cNvPr>
                <p:cNvSpPr>
                  <a:spLocks/>
                </p:cNvSpPr>
                <p:nvPr/>
              </p:nvSpPr>
              <p:spPr bwMode="auto">
                <a:xfrm>
                  <a:off x="4199938" y="3337269"/>
                  <a:ext cx="33624" cy="18313"/>
                </a:xfrm>
                <a:custGeom>
                  <a:avLst/>
                  <a:gdLst>
                    <a:gd name="T0" fmla="*/ 17 w 35"/>
                    <a:gd name="T1" fmla="*/ 15 h 21"/>
                    <a:gd name="T2" fmla="*/ 30 w 35"/>
                    <a:gd name="T3" fmla="*/ 6 h 21"/>
                    <a:gd name="T4" fmla="*/ 35 w 35"/>
                    <a:gd name="T5" fmla="*/ 0 h 21"/>
                    <a:gd name="T6" fmla="*/ 28 w 35"/>
                    <a:gd name="T7" fmla="*/ 6 h 21"/>
                    <a:gd name="T8" fmla="*/ 28 w 35"/>
                    <a:gd name="T9" fmla="*/ 8 h 21"/>
                    <a:gd name="T10" fmla="*/ 20 w 35"/>
                    <a:gd name="T11" fmla="*/ 12 h 21"/>
                    <a:gd name="T12" fmla="*/ 15 w 35"/>
                    <a:gd name="T13" fmla="*/ 15 h 21"/>
                    <a:gd name="T14" fmla="*/ 7 w 35"/>
                    <a:gd name="T15" fmla="*/ 19 h 21"/>
                    <a:gd name="T16" fmla="*/ 0 w 35"/>
                    <a:gd name="T17" fmla="*/ 19 h 21"/>
                    <a:gd name="T18" fmla="*/ 5 w 35"/>
                    <a:gd name="T19" fmla="*/ 21 h 21"/>
                    <a:gd name="T20" fmla="*/ 13 w 35"/>
                    <a:gd name="T21" fmla="*/ 17 h 21"/>
                    <a:gd name="T22" fmla="*/ 17 w 35"/>
                    <a:gd name="T23" fmla="*/ 1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1">
                      <a:moveTo>
                        <a:pt x="17" y="15"/>
                      </a:moveTo>
                      <a:lnTo>
                        <a:pt x="30" y="6"/>
                      </a:lnTo>
                      <a:lnTo>
                        <a:pt x="35" y="0"/>
                      </a:lnTo>
                      <a:lnTo>
                        <a:pt x="28" y="6"/>
                      </a:lnTo>
                      <a:lnTo>
                        <a:pt x="28" y="8"/>
                      </a:lnTo>
                      <a:lnTo>
                        <a:pt x="20" y="12"/>
                      </a:lnTo>
                      <a:lnTo>
                        <a:pt x="15" y="15"/>
                      </a:lnTo>
                      <a:lnTo>
                        <a:pt x="7" y="19"/>
                      </a:lnTo>
                      <a:lnTo>
                        <a:pt x="0" y="19"/>
                      </a:lnTo>
                      <a:lnTo>
                        <a:pt x="5" y="21"/>
                      </a:lnTo>
                      <a:lnTo>
                        <a:pt x="13" y="17"/>
                      </a:lnTo>
                      <a:lnTo>
                        <a:pt x="17"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67">
                  <a:extLst>
                    <a:ext uri="{FF2B5EF4-FFF2-40B4-BE49-F238E27FC236}">
                      <a16:creationId xmlns:a16="http://schemas.microsoft.com/office/drawing/2014/main" id="{D75A80BB-800F-C9F2-26CE-F64162218B17}"/>
                    </a:ext>
                  </a:extLst>
                </p:cNvPr>
                <p:cNvSpPr>
                  <a:spLocks/>
                </p:cNvSpPr>
                <p:nvPr/>
              </p:nvSpPr>
              <p:spPr bwMode="auto">
                <a:xfrm>
                  <a:off x="3120123" y="1555689"/>
                  <a:ext cx="532222" cy="549386"/>
                </a:xfrm>
                <a:custGeom>
                  <a:avLst/>
                  <a:gdLst>
                    <a:gd name="T0" fmla="*/ 7 w 554"/>
                    <a:gd name="T1" fmla="*/ 69 h 630"/>
                    <a:gd name="T2" fmla="*/ 7 w 554"/>
                    <a:gd name="T3" fmla="*/ 103 h 630"/>
                    <a:gd name="T4" fmla="*/ 7 w 554"/>
                    <a:gd name="T5" fmla="*/ 126 h 630"/>
                    <a:gd name="T6" fmla="*/ 15 w 554"/>
                    <a:gd name="T7" fmla="*/ 160 h 630"/>
                    <a:gd name="T8" fmla="*/ 26 w 554"/>
                    <a:gd name="T9" fmla="*/ 203 h 630"/>
                    <a:gd name="T10" fmla="*/ 28 w 554"/>
                    <a:gd name="T11" fmla="*/ 229 h 630"/>
                    <a:gd name="T12" fmla="*/ 33 w 554"/>
                    <a:gd name="T13" fmla="*/ 261 h 630"/>
                    <a:gd name="T14" fmla="*/ 35 w 554"/>
                    <a:gd name="T15" fmla="*/ 301 h 630"/>
                    <a:gd name="T16" fmla="*/ 45 w 554"/>
                    <a:gd name="T17" fmla="*/ 325 h 630"/>
                    <a:gd name="T18" fmla="*/ 48 w 554"/>
                    <a:gd name="T19" fmla="*/ 353 h 630"/>
                    <a:gd name="T20" fmla="*/ 45 w 554"/>
                    <a:gd name="T21" fmla="*/ 382 h 630"/>
                    <a:gd name="T22" fmla="*/ 28 w 554"/>
                    <a:gd name="T23" fmla="*/ 400 h 630"/>
                    <a:gd name="T24" fmla="*/ 39 w 554"/>
                    <a:gd name="T25" fmla="*/ 425 h 630"/>
                    <a:gd name="T26" fmla="*/ 58 w 554"/>
                    <a:gd name="T27" fmla="*/ 436 h 630"/>
                    <a:gd name="T28" fmla="*/ 272 w 554"/>
                    <a:gd name="T29" fmla="*/ 626 h 630"/>
                    <a:gd name="T30" fmla="*/ 462 w 554"/>
                    <a:gd name="T31" fmla="*/ 609 h 630"/>
                    <a:gd name="T32" fmla="*/ 458 w 554"/>
                    <a:gd name="T33" fmla="*/ 581 h 630"/>
                    <a:gd name="T34" fmla="*/ 439 w 554"/>
                    <a:gd name="T35" fmla="*/ 562 h 630"/>
                    <a:gd name="T36" fmla="*/ 411 w 554"/>
                    <a:gd name="T37" fmla="*/ 543 h 630"/>
                    <a:gd name="T38" fmla="*/ 383 w 554"/>
                    <a:gd name="T39" fmla="*/ 519 h 630"/>
                    <a:gd name="T40" fmla="*/ 360 w 554"/>
                    <a:gd name="T41" fmla="*/ 506 h 630"/>
                    <a:gd name="T42" fmla="*/ 334 w 554"/>
                    <a:gd name="T43" fmla="*/ 489 h 630"/>
                    <a:gd name="T44" fmla="*/ 334 w 554"/>
                    <a:gd name="T45" fmla="*/ 455 h 630"/>
                    <a:gd name="T46" fmla="*/ 344 w 554"/>
                    <a:gd name="T47" fmla="*/ 415 h 630"/>
                    <a:gd name="T48" fmla="*/ 325 w 554"/>
                    <a:gd name="T49" fmla="*/ 395 h 630"/>
                    <a:gd name="T50" fmla="*/ 334 w 554"/>
                    <a:gd name="T51" fmla="*/ 374 h 630"/>
                    <a:gd name="T52" fmla="*/ 362 w 554"/>
                    <a:gd name="T53" fmla="*/ 351 h 630"/>
                    <a:gd name="T54" fmla="*/ 366 w 554"/>
                    <a:gd name="T55" fmla="*/ 282 h 630"/>
                    <a:gd name="T56" fmla="*/ 376 w 554"/>
                    <a:gd name="T57" fmla="*/ 273 h 630"/>
                    <a:gd name="T58" fmla="*/ 402 w 554"/>
                    <a:gd name="T59" fmla="*/ 248 h 630"/>
                    <a:gd name="T60" fmla="*/ 419 w 554"/>
                    <a:gd name="T61" fmla="*/ 231 h 630"/>
                    <a:gd name="T62" fmla="*/ 471 w 554"/>
                    <a:gd name="T63" fmla="*/ 173 h 630"/>
                    <a:gd name="T64" fmla="*/ 513 w 554"/>
                    <a:gd name="T65" fmla="*/ 152 h 630"/>
                    <a:gd name="T66" fmla="*/ 548 w 554"/>
                    <a:gd name="T67" fmla="*/ 132 h 630"/>
                    <a:gd name="T68" fmla="*/ 532 w 554"/>
                    <a:gd name="T69" fmla="*/ 130 h 630"/>
                    <a:gd name="T70" fmla="*/ 516 w 554"/>
                    <a:gd name="T71" fmla="*/ 116 h 630"/>
                    <a:gd name="T72" fmla="*/ 483 w 554"/>
                    <a:gd name="T73" fmla="*/ 120 h 630"/>
                    <a:gd name="T74" fmla="*/ 466 w 554"/>
                    <a:gd name="T75" fmla="*/ 115 h 630"/>
                    <a:gd name="T76" fmla="*/ 454 w 554"/>
                    <a:gd name="T77" fmla="*/ 109 h 630"/>
                    <a:gd name="T78" fmla="*/ 421 w 554"/>
                    <a:gd name="T79" fmla="*/ 132 h 630"/>
                    <a:gd name="T80" fmla="*/ 398 w 554"/>
                    <a:gd name="T81" fmla="*/ 118 h 630"/>
                    <a:gd name="T82" fmla="*/ 368 w 554"/>
                    <a:gd name="T83" fmla="*/ 101 h 630"/>
                    <a:gd name="T84" fmla="*/ 349 w 554"/>
                    <a:gd name="T85" fmla="*/ 111 h 630"/>
                    <a:gd name="T86" fmla="*/ 338 w 554"/>
                    <a:gd name="T87" fmla="*/ 92 h 630"/>
                    <a:gd name="T88" fmla="*/ 304 w 554"/>
                    <a:gd name="T89" fmla="*/ 75 h 630"/>
                    <a:gd name="T90" fmla="*/ 280 w 554"/>
                    <a:gd name="T91" fmla="*/ 77 h 630"/>
                    <a:gd name="T92" fmla="*/ 270 w 554"/>
                    <a:gd name="T93" fmla="*/ 85 h 630"/>
                    <a:gd name="T94" fmla="*/ 244 w 554"/>
                    <a:gd name="T95" fmla="*/ 79 h 630"/>
                    <a:gd name="T96" fmla="*/ 193 w 554"/>
                    <a:gd name="T97" fmla="*/ 69 h 630"/>
                    <a:gd name="T98" fmla="*/ 182 w 554"/>
                    <a:gd name="T99" fmla="*/ 51 h 630"/>
                    <a:gd name="T100" fmla="*/ 165 w 554"/>
                    <a:gd name="T101" fmla="*/ 4 h 630"/>
                    <a:gd name="T102" fmla="*/ 148 w 554"/>
                    <a:gd name="T103" fmla="*/ 34 h 630"/>
                    <a:gd name="T104" fmla="*/ 0 w 554"/>
                    <a:gd name="T105" fmla="*/ 41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4" h="630">
                      <a:moveTo>
                        <a:pt x="0" y="45"/>
                      </a:moveTo>
                      <a:lnTo>
                        <a:pt x="1" y="51"/>
                      </a:lnTo>
                      <a:lnTo>
                        <a:pt x="7" y="69"/>
                      </a:lnTo>
                      <a:lnTo>
                        <a:pt x="9" y="77"/>
                      </a:lnTo>
                      <a:lnTo>
                        <a:pt x="5" y="90"/>
                      </a:lnTo>
                      <a:lnTo>
                        <a:pt x="7" y="103"/>
                      </a:lnTo>
                      <a:lnTo>
                        <a:pt x="5" y="109"/>
                      </a:lnTo>
                      <a:lnTo>
                        <a:pt x="7" y="113"/>
                      </a:lnTo>
                      <a:lnTo>
                        <a:pt x="7" y="126"/>
                      </a:lnTo>
                      <a:lnTo>
                        <a:pt x="7" y="133"/>
                      </a:lnTo>
                      <a:lnTo>
                        <a:pt x="15" y="156"/>
                      </a:lnTo>
                      <a:lnTo>
                        <a:pt x="15" y="160"/>
                      </a:lnTo>
                      <a:lnTo>
                        <a:pt x="24" y="180"/>
                      </a:lnTo>
                      <a:lnTo>
                        <a:pt x="26" y="195"/>
                      </a:lnTo>
                      <a:lnTo>
                        <a:pt x="26" y="203"/>
                      </a:lnTo>
                      <a:lnTo>
                        <a:pt x="26" y="209"/>
                      </a:lnTo>
                      <a:lnTo>
                        <a:pt x="28" y="216"/>
                      </a:lnTo>
                      <a:lnTo>
                        <a:pt x="28" y="229"/>
                      </a:lnTo>
                      <a:lnTo>
                        <a:pt x="30" y="244"/>
                      </a:lnTo>
                      <a:lnTo>
                        <a:pt x="30" y="254"/>
                      </a:lnTo>
                      <a:lnTo>
                        <a:pt x="33" y="261"/>
                      </a:lnTo>
                      <a:lnTo>
                        <a:pt x="32" y="269"/>
                      </a:lnTo>
                      <a:lnTo>
                        <a:pt x="32" y="295"/>
                      </a:lnTo>
                      <a:lnTo>
                        <a:pt x="35" y="301"/>
                      </a:lnTo>
                      <a:lnTo>
                        <a:pt x="35" y="308"/>
                      </a:lnTo>
                      <a:lnTo>
                        <a:pt x="37" y="314"/>
                      </a:lnTo>
                      <a:lnTo>
                        <a:pt x="45" y="325"/>
                      </a:lnTo>
                      <a:lnTo>
                        <a:pt x="47" y="333"/>
                      </a:lnTo>
                      <a:lnTo>
                        <a:pt x="47" y="340"/>
                      </a:lnTo>
                      <a:lnTo>
                        <a:pt x="48" y="353"/>
                      </a:lnTo>
                      <a:lnTo>
                        <a:pt x="48" y="361"/>
                      </a:lnTo>
                      <a:lnTo>
                        <a:pt x="48" y="368"/>
                      </a:lnTo>
                      <a:lnTo>
                        <a:pt x="45" y="382"/>
                      </a:lnTo>
                      <a:lnTo>
                        <a:pt x="41" y="389"/>
                      </a:lnTo>
                      <a:lnTo>
                        <a:pt x="35" y="393"/>
                      </a:lnTo>
                      <a:lnTo>
                        <a:pt x="28" y="400"/>
                      </a:lnTo>
                      <a:lnTo>
                        <a:pt x="26" y="404"/>
                      </a:lnTo>
                      <a:lnTo>
                        <a:pt x="32" y="412"/>
                      </a:lnTo>
                      <a:lnTo>
                        <a:pt x="39" y="425"/>
                      </a:lnTo>
                      <a:lnTo>
                        <a:pt x="47" y="427"/>
                      </a:lnTo>
                      <a:lnTo>
                        <a:pt x="52" y="430"/>
                      </a:lnTo>
                      <a:lnTo>
                        <a:pt x="58" y="436"/>
                      </a:lnTo>
                      <a:lnTo>
                        <a:pt x="58" y="630"/>
                      </a:lnTo>
                      <a:lnTo>
                        <a:pt x="139" y="630"/>
                      </a:lnTo>
                      <a:lnTo>
                        <a:pt x="272" y="626"/>
                      </a:lnTo>
                      <a:lnTo>
                        <a:pt x="383" y="622"/>
                      </a:lnTo>
                      <a:lnTo>
                        <a:pt x="464" y="617"/>
                      </a:lnTo>
                      <a:lnTo>
                        <a:pt x="462" y="609"/>
                      </a:lnTo>
                      <a:lnTo>
                        <a:pt x="462" y="607"/>
                      </a:lnTo>
                      <a:lnTo>
                        <a:pt x="460" y="600"/>
                      </a:lnTo>
                      <a:lnTo>
                        <a:pt x="458" y="581"/>
                      </a:lnTo>
                      <a:lnTo>
                        <a:pt x="453" y="573"/>
                      </a:lnTo>
                      <a:lnTo>
                        <a:pt x="445" y="566"/>
                      </a:lnTo>
                      <a:lnTo>
                        <a:pt x="439" y="562"/>
                      </a:lnTo>
                      <a:lnTo>
                        <a:pt x="432" y="560"/>
                      </a:lnTo>
                      <a:lnTo>
                        <a:pt x="424" y="556"/>
                      </a:lnTo>
                      <a:lnTo>
                        <a:pt x="411" y="543"/>
                      </a:lnTo>
                      <a:lnTo>
                        <a:pt x="402" y="530"/>
                      </a:lnTo>
                      <a:lnTo>
                        <a:pt x="392" y="523"/>
                      </a:lnTo>
                      <a:lnTo>
                        <a:pt x="383" y="519"/>
                      </a:lnTo>
                      <a:lnTo>
                        <a:pt x="377" y="515"/>
                      </a:lnTo>
                      <a:lnTo>
                        <a:pt x="372" y="508"/>
                      </a:lnTo>
                      <a:lnTo>
                        <a:pt x="360" y="506"/>
                      </a:lnTo>
                      <a:lnTo>
                        <a:pt x="353" y="504"/>
                      </a:lnTo>
                      <a:lnTo>
                        <a:pt x="345" y="496"/>
                      </a:lnTo>
                      <a:lnTo>
                        <a:pt x="334" y="489"/>
                      </a:lnTo>
                      <a:lnTo>
                        <a:pt x="338" y="481"/>
                      </a:lnTo>
                      <a:lnTo>
                        <a:pt x="338" y="470"/>
                      </a:lnTo>
                      <a:lnTo>
                        <a:pt x="334" y="455"/>
                      </a:lnTo>
                      <a:lnTo>
                        <a:pt x="338" y="447"/>
                      </a:lnTo>
                      <a:lnTo>
                        <a:pt x="336" y="434"/>
                      </a:lnTo>
                      <a:lnTo>
                        <a:pt x="344" y="415"/>
                      </a:lnTo>
                      <a:lnTo>
                        <a:pt x="336" y="402"/>
                      </a:lnTo>
                      <a:lnTo>
                        <a:pt x="330" y="402"/>
                      </a:lnTo>
                      <a:lnTo>
                        <a:pt x="325" y="395"/>
                      </a:lnTo>
                      <a:lnTo>
                        <a:pt x="325" y="387"/>
                      </a:lnTo>
                      <a:lnTo>
                        <a:pt x="330" y="382"/>
                      </a:lnTo>
                      <a:lnTo>
                        <a:pt x="334" y="374"/>
                      </a:lnTo>
                      <a:lnTo>
                        <a:pt x="336" y="367"/>
                      </a:lnTo>
                      <a:lnTo>
                        <a:pt x="349" y="357"/>
                      </a:lnTo>
                      <a:lnTo>
                        <a:pt x="362" y="351"/>
                      </a:lnTo>
                      <a:lnTo>
                        <a:pt x="366" y="344"/>
                      </a:lnTo>
                      <a:lnTo>
                        <a:pt x="368" y="336"/>
                      </a:lnTo>
                      <a:lnTo>
                        <a:pt x="366" y="282"/>
                      </a:lnTo>
                      <a:lnTo>
                        <a:pt x="372" y="282"/>
                      </a:lnTo>
                      <a:lnTo>
                        <a:pt x="374" y="274"/>
                      </a:lnTo>
                      <a:lnTo>
                        <a:pt x="376" y="273"/>
                      </a:lnTo>
                      <a:lnTo>
                        <a:pt x="377" y="271"/>
                      </a:lnTo>
                      <a:lnTo>
                        <a:pt x="381" y="265"/>
                      </a:lnTo>
                      <a:lnTo>
                        <a:pt x="402" y="248"/>
                      </a:lnTo>
                      <a:lnTo>
                        <a:pt x="407" y="242"/>
                      </a:lnTo>
                      <a:lnTo>
                        <a:pt x="413" y="237"/>
                      </a:lnTo>
                      <a:lnTo>
                        <a:pt x="419" y="231"/>
                      </a:lnTo>
                      <a:lnTo>
                        <a:pt x="438" y="210"/>
                      </a:lnTo>
                      <a:lnTo>
                        <a:pt x="445" y="199"/>
                      </a:lnTo>
                      <a:lnTo>
                        <a:pt x="471" y="173"/>
                      </a:lnTo>
                      <a:lnTo>
                        <a:pt x="492" y="162"/>
                      </a:lnTo>
                      <a:lnTo>
                        <a:pt x="505" y="156"/>
                      </a:lnTo>
                      <a:lnTo>
                        <a:pt x="513" y="152"/>
                      </a:lnTo>
                      <a:lnTo>
                        <a:pt x="535" y="141"/>
                      </a:lnTo>
                      <a:lnTo>
                        <a:pt x="541" y="137"/>
                      </a:lnTo>
                      <a:lnTo>
                        <a:pt x="548" y="132"/>
                      </a:lnTo>
                      <a:lnTo>
                        <a:pt x="554" y="126"/>
                      </a:lnTo>
                      <a:lnTo>
                        <a:pt x="539" y="126"/>
                      </a:lnTo>
                      <a:lnTo>
                        <a:pt x="532" y="130"/>
                      </a:lnTo>
                      <a:lnTo>
                        <a:pt x="524" y="126"/>
                      </a:lnTo>
                      <a:lnTo>
                        <a:pt x="524" y="124"/>
                      </a:lnTo>
                      <a:lnTo>
                        <a:pt x="516" y="116"/>
                      </a:lnTo>
                      <a:lnTo>
                        <a:pt x="503" y="118"/>
                      </a:lnTo>
                      <a:lnTo>
                        <a:pt x="496" y="120"/>
                      </a:lnTo>
                      <a:lnTo>
                        <a:pt x="483" y="120"/>
                      </a:lnTo>
                      <a:lnTo>
                        <a:pt x="475" y="122"/>
                      </a:lnTo>
                      <a:lnTo>
                        <a:pt x="468" y="122"/>
                      </a:lnTo>
                      <a:lnTo>
                        <a:pt x="466" y="115"/>
                      </a:lnTo>
                      <a:lnTo>
                        <a:pt x="462" y="113"/>
                      </a:lnTo>
                      <a:lnTo>
                        <a:pt x="462" y="109"/>
                      </a:lnTo>
                      <a:lnTo>
                        <a:pt x="454" y="109"/>
                      </a:lnTo>
                      <a:lnTo>
                        <a:pt x="441" y="118"/>
                      </a:lnTo>
                      <a:lnTo>
                        <a:pt x="436" y="126"/>
                      </a:lnTo>
                      <a:lnTo>
                        <a:pt x="421" y="132"/>
                      </a:lnTo>
                      <a:lnTo>
                        <a:pt x="413" y="132"/>
                      </a:lnTo>
                      <a:lnTo>
                        <a:pt x="400" y="124"/>
                      </a:lnTo>
                      <a:lnTo>
                        <a:pt x="398" y="118"/>
                      </a:lnTo>
                      <a:lnTo>
                        <a:pt x="379" y="111"/>
                      </a:lnTo>
                      <a:lnTo>
                        <a:pt x="376" y="103"/>
                      </a:lnTo>
                      <a:lnTo>
                        <a:pt x="368" y="101"/>
                      </a:lnTo>
                      <a:lnTo>
                        <a:pt x="359" y="103"/>
                      </a:lnTo>
                      <a:lnTo>
                        <a:pt x="357" y="113"/>
                      </a:lnTo>
                      <a:lnTo>
                        <a:pt x="349" y="111"/>
                      </a:lnTo>
                      <a:lnTo>
                        <a:pt x="345" y="105"/>
                      </a:lnTo>
                      <a:lnTo>
                        <a:pt x="344" y="100"/>
                      </a:lnTo>
                      <a:lnTo>
                        <a:pt x="338" y="92"/>
                      </a:lnTo>
                      <a:lnTo>
                        <a:pt x="330" y="94"/>
                      </a:lnTo>
                      <a:lnTo>
                        <a:pt x="332" y="86"/>
                      </a:lnTo>
                      <a:lnTo>
                        <a:pt x="304" y="75"/>
                      </a:lnTo>
                      <a:lnTo>
                        <a:pt x="289" y="75"/>
                      </a:lnTo>
                      <a:lnTo>
                        <a:pt x="283" y="75"/>
                      </a:lnTo>
                      <a:lnTo>
                        <a:pt x="280" y="77"/>
                      </a:lnTo>
                      <a:lnTo>
                        <a:pt x="278" y="77"/>
                      </a:lnTo>
                      <a:lnTo>
                        <a:pt x="274" y="79"/>
                      </a:lnTo>
                      <a:lnTo>
                        <a:pt x="270" y="85"/>
                      </a:lnTo>
                      <a:lnTo>
                        <a:pt x="253" y="88"/>
                      </a:lnTo>
                      <a:lnTo>
                        <a:pt x="246" y="85"/>
                      </a:lnTo>
                      <a:lnTo>
                        <a:pt x="244" y="79"/>
                      </a:lnTo>
                      <a:lnTo>
                        <a:pt x="214" y="75"/>
                      </a:lnTo>
                      <a:lnTo>
                        <a:pt x="206" y="69"/>
                      </a:lnTo>
                      <a:lnTo>
                        <a:pt x="193" y="69"/>
                      </a:lnTo>
                      <a:lnTo>
                        <a:pt x="186" y="68"/>
                      </a:lnTo>
                      <a:lnTo>
                        <a:pt x="180" y="62"/>
                      </a:lnTo>
                      <a:lnTo>
                        <a:pt x="182" y="51"/>
                      </a:lnTo>
                      <a:lnTo>
                        <a:pt x="174" y="32"/>
                      </a:lnTo>
                      <a:lnTo>
                        <a:pt x="171" y="9"/>
                      </a:lnTo>
                      <a:lnTo>
                        <a:pt x="165" y="4"/>
                      </a:lnTo>
                      <a:lnTo>
                        <a:pt x="152" y="2"/>
                      </a:lnTo>
                      <a:lnTo>
                        <a:pt x="148" y="0"/>
                      </a:lnTo>
                      <a:lnTo>
                        <a:pt x="148" y="34"/>
                      </a:lnTo>
                      <a:lnTo>
                        <a:pt x="146" y="39"/>
                      </a:lnTo>
                      <a:lnTo>
                        <a:pt x="92" y="41"/>
                      </a:lnTo>
                      <a:lnTo>
                        <a:pt x="0" y="41"/>
                      </a:lnTo>
                      <a:lnTo>
                        <a:pt x="0" y="45"/>
                      </a:lnTo>
                      <a:lnTo>
                        <a:pt x="0" y="4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68">
                  <a:extLst>
                    <a:ext uri="{FF2B5EF4-FFF2-40B4-BE49-F238E27FC236}">
                      <a16:creationId xmlns:a16="http://schemas.microsoft.com/office/drawing/2014/main" id="{EDF019C5-BF00-64F7-7255-0785F84866A8}"/>
                    </a:ext>
                  </a:extLst>
                </p:cNvPr>
                <p:cNvSpPr>
                  <a:spLocks/>
                </p:cNvSpPr>
                <p:nvPr/>
              </p:nvSpPr>
              <p:spPr bwMode="auto">
                <a:xfrm>
                  <a:off x="3163354" y="2093738"/>
                  <a:ext cx="494755" cy="294750"/>
                </a:xfrm>
                <a:custGeom>
                  <a:avLst/>
                  <a:gdLst>
                    <a:gd name="T0" fmla="*/ 7 w 515"/>
                    <a:gd name="T1" fmla="*/ 28 h 338"/>
                    <a:gd name="T2" fmla="*/ 3 w 515"/>
                    <a:gd name="T3" fmla="*/ 37 h 338"/>
                    <a:gd name="T4" fmla="*/ 13 w 515"/>
                    <a:gd name="T5" fmla="*/ 50 h 338"/>
                    <a:gd name="T6" fmla="*/ 9 w 515"/>
                    <a:gd name="T7" fmla="*/ 63 h 338"/>
                    <a:gd name="T8" fmla="*/ 5 w 515"/>
                    <a:gd name="T9" fmla="*/ 84 h 338"/>
                    <a:gd name="T10" fmla="*/ 0 w 515"/>
                    <a:gd name="T11" fmla="*/ 92 h 338"/>
                    <a:gd name="T12" fmla="*/ 9 w 515"/>
                    <a:gd name="T13" fmla="*/ 105 h 338"/>
                    <a:gd name="T14" fmla="*/ 18 w 515"/>
                    <a:gd name="T15" fmla="*/ 122 h 338"/>
                    <a:gd name="T16" fmla="*/ 18 w 515"/>
                    <a:gd name="T17" fmla="*/ 133 h 338"/>
                    <a:gd name="T18" fmla="*/ 24 w 515"/>
                    <a:gd name="T19" fmla="*/ 148 h 338"/>
                    <a:gd name="T20" fmla="*/ 30 w 515"/>
                    <a:gd name="T21" fmla="*/ 161 h 338"/>
                    <a:gd name="T22" fmla="*/ 39 w 515"/>
                    <a:gd name="T23" fmla="*/ 180 h 338"/>
                    <a:gd name="T24" fmla="*/ 43 w 515"/>
                    <a:gd name="T25" fmla="*/ 193 h 338"/>
                    <a:gd name="T26" fmla="*/ 43 w 515"/>
                    <a:gd name="T27" fmla="*/ 206 h 338"/>
                    <a:gd name="T28" fmla="*/ 45 w 515"/>
                    <a:gd name="T29" fmla="*/ 221 h 338"/>
                    <a:gd name="T30" fmla="*/ 50 w 515"/>
                    <a:gd name="T31" fmla="*/ 223 h 338"/>
                    <a:gd name="T32" fmla="*/ 58 w 515"/>
                    <a:gd name="T33" fmla="*/ 235 h 338"/>
                    <a:gd name="T34" fmla="*/ 60 w 515"/>
                    <a:gd name="T35" fmla="*/ 248 h 338"/>
                    <a:gd name="T36" fmla="*/ 64 w 515"/>
                    <a:gd name="T37" fmla="*/ 263 h 338"/>
                    <a:gd name="T38" fmla="*/ 62 w 515"/>
                    <a:gd name="T39" fmla="*/ 280 h 338"/>
                    <a:gd name="T40" fmla="*/ 62 w 515"/>
                    <a:gd name="T41" fmla="*/ 315 h 338"/>
                    <a:gd name="T42" fmla="*/ 71 w 515"/>
                    <a:gd name="T43" fmla="*/ 327 h 338"/>
                    <a:gd name="T44" fmla="*/ 218 w 515"/>
                    <a:gd name="T45" fmla="*/ 325 h 338"/>
                    <a:gd name="T46" fmla="*/ 396 w 515"/>
                    <a:gd name="T47" fmla="*/ 312 h 338"/>
                    <a:gd name="T48" fmla="*/ 413 w 515"/>
                    <a:gd name="T49" fmla="*/ 329 h 338"/>
                    <a:gd name="T50" fmla="*/ 423 w 515"/>
                    <a:gd name="T51" fmla="*/ 338 h 338"/>
                    <a:gd name="T52" fmla="*/ 428 w 515"/>
                    <a:gd name="T53" fmla="*/ 327 h 338"/>
                    <a:gd name="T54" fmla="*/ 428 w 515"/>
                    <a:gd name="T55" fmla="*/ 312 h 338"/>
                    <a:gd name="T56" fmla="*/ 447 w 515"/>
                    <a:gd name="T57" fmla="*/ 297 h 338"/>
                    <a:gd name="T58" fmla="*/ 449 w 515"/>
                    <a:gd name="T59" fmla="*/ 285 h 338"/>
                    <a:gd name="T60" fmla="*/ 456 w 515"/>
                    <a:gd name="T61" fmla="*/ 257 h 338"/>
                    <a:gd name="T62" fmla="*/ 447 w 515"/>
                    <a:gd name="T63" fmla="*/ 231 h 338"/>
                    <a:gd name="T64" fmla="*/ 475 w 515"/>
                    <a:gd name="T65" fmla="*/ 218 h 338"/>
                    <a:gd name="T66" fmla="*/ 496 w 515"/>
                    <a:gd name="T67" fmla="*/ 206 h 338"/>
                    <a:gd name="T68" fmla="*/ 503 w 515"/>
                    <a:gd name="T69" fmla="*/ 188 h 338"/>
                    <a:gd name="T70" fmla="*/ 515 w 515"/>
                    <a:gd name="T71" fmla="*/ 154 h 338"/>
                    <a:gd name="T72" fmla="*/ 505 w 515"/>
                    <a:gd name="T73" fmla="*/ 139 h 338"/>
                    <a:gd name="T74" fmla="*/ 492 w 515"/>
                    <a:gd name="T75" fmla="*/ 129 h 338"/>
                    <a:gd name="T76" fmla="*/ 477 w 515"/>
                    <a:gd name="T77" fmla="*/ 110 h 338"/>
                    <a:gd name="T78" fmla="*/ 471 w 515"/>
                    <a:gd name="T79" fmla="*/ 103 h 338"/>
                    <a:gd name="T80" fmla="*/ 447 w 515"/>
                    <a:gd name="T81" fmla="*/ 86 h 338"/>
                    <a:gd name="T82" fmla="*/ 436 w 515"/>
                    <a:gd name="T83" fmla="*/ 75 h 338"/>
                    <a:gd name="T84" fmla="*/ 430 w 515"/>
                    <a:gd name="T85" fmla="*/ 60 h 338"/>
                    <a:gd name="T86" fmla="*/ 426 w 515"/>
                    <a:gd name="T87" fmla="*/ 37 h 338"/>
                    <a:gd name="T88" fmla="*/ 428 w 515"/>
                    <a:gd name="T89" fmla="*/ 16 h 338"/>
                    <a:gd name="T90" fmla="*/ 421 w 515"/>
                    <a:gd name="T91" fmla="*/ 7 h 338"/>
                    <a:gd name="T92" fmla="*/ 419 w 515"/>
                    <a:gd name="T93" fmla="*/ 0 h 338"/>
                    <a:gd name="T94" fmla="*/ 227 w 515"/>
                    <a:gd name="T95" fmla="*/ 9 h 338"/>
                    <a:gd name="T96" fmla="*/ 13 w 515"/>
                    <a:gd name="T97" fmla="*/ 13 h 338"/>
                    <a:gd name="T98" fmla="*/ 3 w 515"/>
                    <a:gd name="T99" fmla="*/ 2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5" h="338">
                      <a:moveTo>
                        <a:pt x="3" y="20"/>
                      </a:moveTo>
                      <a:lnTo>
                        <a:pt x="7" y="28"/>
                      </a:lnTo>
                      <a:lnTo>
                        <a:pt x="7" y="35"/>
                      </a:lnTo>
                      <a:lnTo>
                        <a:pt x="3" y="37"/>
                      </a:lnTo>
                      <a:lnTo>
                        <a:pt x="5" y="43"/>
                      </a:lnTo>
                      <a:lnTo>
                        <a:pt x="13" y="50"/>
                      </a:lnTo>
                      <a:lnTo>
                        <a:pt x="13" y="56"/>
                      </a:lnTo>
                      <a:lnTo>
                        <a:pt x="9" y="63"/>
                      </a:lnTo>
                      <a:lnTo>
                        <a:pt x="9" y="71"/>
                      </a:lnTo>
                      <a:lnTo>
                        <a:pt x="5" y="84"/>
                      </a:lnTo>
                      <a:lnTo>
                        <a:pt x="3" y="86"/>
                      </a:lnTo>
                      <a:lnTo>
                        <a:pt x="0" y="92"/>
                      </a:lnTo>
                      <a:lnTo>
                        <a:pt x="2" y="99"/>
                      </a:lnTo>
                      <a:lnTo>
                        <a:pt x="9" y="105"/>
                      </a:lnTo>
                      <a:lnTo>
                        <a:pt x="11" y="120"/>
                      </a:lnTo>
                      <a:lnTo>
                        <a:pt x="18" y="122"/>
                      </a:lnTo>
                      <a:lnTo>
                        <a:pt x="18" y="129"/>
                      </a:lnTo>
                      <a:lnTo>
                        <a:pt x="18" y="133"/>
                      </a:lnTo>
                      <a:lnTo>
                        <a:pt x="22" y="141"/>
                      </a:lnTo>
                      <a:lnTo>
                        <a:pt x="24" y="148"/>
                      </a:lnTo>
                      <a:lnTo>
                        <a:pt x="22" y="154"/>
                      </a:lnTo>
                      <a:lnTo>
                        <a:pt x="30" y="161"/>
                      </a:lnTo>
                      <a:lnTo>
                        <a:pt x="30" y="169"/>
                      </a:lnTo>
                      <a:lnTo>
                        <a:pt x="39" y="180"/>
                      </a:lnTo>
                      <a:lnTo>
                        <a:pt x="39" y="188"/>
                      </a:lnTo>
                      <a:lnTo>
                        <a:pt x="43" y="193"/>
                      </a:lnTo>
                      <a:lnTo>
                        <a:pt x="45" y="201"/>
                      </a:lnTo>
                      <a:lnTo>
                        <a:pt x="43" y="206"/>
                      </a:lnTo>
                      <a:lnTo>
                        <a:pt x="43" y="214"/>
                      </a:lnTo>
                      <a:lnTo>
                        <a:pt x="45" y="221"/>
                      </a:lnTo>
                      <a:lnTo>
                        <a:pt x="45" y="223"/>
                      </a:lnTo>
                      <a:lnTo>
                        <a:pt x="50" y="223"/>
                      </a:lnTo>
                      <a:lnTo>
                        <a:pt x="50" y="231"/>
                      </a:lnTo>
                      <a:lnTo>
                        <a:pt x="58" y="235"/>
                      </a:lnTo>
                      <a:lnTo>
                        <a:pt x="56" y="242"/>
                      </a:lnTo>
                      <a:lnTo>
                        <a:pt x="60" y="248"/>
                      </a:lnTo>
                      <a:lnTo>
                        <a:pt x="58" y="257"/>
                      </a:lnTo>
                      <a:lnTo>
                        <a:pt x="64" y="263"/>
                      </a:lnTo>
                      <a:lnTo>
                        <a:pt x="62" y="270"/>
                      </a:lnTo>
                      <a:lnTo>
                        <a:pt x="62" y="280"/>
                      </a:lnTo>
                      <a:lnTo>
                        <a:pt x="65" y="295"/>
                      </a:lnTo>
                      <a:lnTo>
                        <a:pt x="62" y="315"/>
                      </a:lnTo>
                      <a:lnTo>
                        <a:pt x="69" y="319"/>
                      </a:lnTo>
                      <a:lnTo>
                        <a:pt x="71" y="327"/>
                      </a:lnTo>
                      <a:lnTo>
                        <a:pt x="161" y="327"/>
                      </a:lnTo>
                      <a:lnTo>
                        <a:pt x="218" y="325"/>
                      </a:lnTo>
                      <a:lnTo>
                        <a:pt x="344" y="317"/>
                      </a:lnTo>
                      <a:lnTo>
                        <a:pt x="396" y="312"/>
                      </a:lnTo>
                      <a:lnTo>
                        <a:pt x="400" y="319"/>
                      </a:lnTo>
                      <a:lnTo>
                        <a:pt x="413" y="329"/>
                      </a:lnTo>
                      <a:lnTo>
                        <a:pt x="419" y="336"/>
                      </a:lnTo>
                      <a:lnTo>
                        <a:pt x="423" y="338"/>
                      </a:lnTo>
                      <a:lnTo>
                        <a:pt x="426" y="332"/>
                      </a:lnTo>
                      <a:lnTo>
                        <a:pt x="428" y="327"/>
                      </a:lnTo>
                      <a:lnTo>
                        <a:pt x="423" y="319"/>
                      </a:lnTo>
                      <a:lnTo>
                        <a:pt x="428" y="312"/>
                      </a:lnTo>
                      <a:lnTo>
                        <a:pt x="445" y="304"/>
                      </a:lnTo>
                      <a:lnTo>
                        <a:pt x="447" y="297"/>
                      </a:lnTo>
                      <a:lnTo>
                        <a:pt x="447" y="291"/>
                      </a:lnTo>
                      <a:lnTo>
                        <a:pt x="449" y="285"/>
                      </a:lnTo>
                      <a:lnTo>
                        <a:pt x="458" y="272"/>
                      </a:lnTo>
                      <a:lnTo>
                        <a:pt x="456" y="257"/>
                      </a:lnTo>
                      <a:lnTo>
                        <a:pt x="443" y="244"/>
                      </a:lnTo>
                      <a:lnTo>
                        <a:pt x="447" y="231"/>
                      </a:lnTo>
                      <a:lnTo>
                        <a:pt x="449" y="223"/>
                      </a:lnTo>
                      <a:lnTo>
                        <a:pt x="475" y="218"/>
                      </a:lnTo>
                      <a:lnTo>
                        <a:pt x="481" y="212"/>
                      </a:lnTo>
                      <a:lnTo>
                        <a:pt x="496" y="206"/>
                      </a:lnTo>
                      <a:lnTo>
                        <a:pt x="502" y="201"/>
                      </a:lnTo>
                      <a:lnTo>
                        <a:pt x="503" y="188"/>
                      </a:lnTo>
                      <a:lnTo>
                        <a:pt x="513" y="174"/>
                      </a:lnTo>
                      <a:lnTo>
                        <a:pt x="515" y="154"/>
                      </a:lnTo>
                      <a:lnTo>
                        <a:pt x="513" y="146"/>
                      </a:lnTo>
                      <a:lnTo>
                        <a:pt x="505" y="139"/>
                      </a:lnTo>
                      <a:lnTo>
                        <a:pt x="498" y="135"/>
                      </a:lnTo>
                      <a:lnTo>
                        <a:pt x="492" y="129"/>
                      </a:lnTo>
                      <a:lnTo>
                        <a:pt x="490" y="122"/>
                      </a:lnTo>
                      <a:lnTo>
                        <a:pt x="477" y="110"/>
                      </a:lnTo>
                      <a:lnTo>
                        <a:pt x="471" y="105"/>
                      </a:lnTo>
                      <a:lnTo>
                        <a:pt x="471" y="103"/>
                      </a:lnTo>
                      <a:lnTo>
                        <a:pt x="466" y="90"/>
                      </a:lnTo>
                      <a:lnTo>
                        <a:pt x="447" y="86"/>
                      </a:lnTo>
                      <a:lnTo>
                        <a:pt x="440" y="82"/>
                      </a:lnTo>
                      <a:lnTo>
                        <a:pt x="436" y="75"/>
                      </a:lnTo>
                      <a:lnTo>
                        <a:pt x="434" y="67"/>
                      </a:lnTo>
                      <a:lnTo>
                        <a:pt x="430" y="60"/>
                      </a:lnTo>
                      <a:lnTo>
                        <a:pt x="428" y="48"/>
                      </a:lnTo>
                      <a:lnTo>
                        <a:pt x="426" y="37"/>
                      </a:lnTo>
                      <a:lnTo>
                        <a:pt x="432" y="24"/>
                      </a:lnTo>
                      <a:lnTo>
                        <a:pt x="428" y="16"/>
                      </a:lnTo>
                      <a:lnTo>
                        <a:pt x="424" y="15"/>
                      </a:lnTo>
                      <a:lnTo>
                        <a:pt x="421" y="7"/>
                      </a:lnTo>
                      <a:lnTo>
                        <a:pt x="419" y="5"/>
                      </a:lnTo>
                      <a:lnTo>
                        <a:pt x="419" y="0"/>
                      </a:lnTo>
                      <a:lnTo>
                        <a:pt x="338" y="5"/>
                      </a:lnTo>
                      <a:lnTo>
                        <a:pt x="227" y="9"/>
                      </a:lnTo>
                      <a:lnTo>
                        <a:pt x="94" y="13"/>
                      </a:lnTo>
                      <a:lnTo>
                        <a:pt x="13" y="13"/>
                      </a:lnTo>
                      <a:lnTo>
                        <a:pt x="2" y="13"/>
                      </a:lnTo>
                      <a:lnTo>
                        <a:pt x="3" y="2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69">
                  <a:extLst>
                    <a:ext uri="{FF2B5EF4-FFF2-40B4-BE49-F238E27FC236}">
                      <a16:creationId xmlns:a16="http://schemas.microsoft.com/office/drawing/2014/main" id="{E7168539-8329-C817-1D61-BDBFB6EC823A}"/>
                    </a:ext>
                  </a:extLst>
                </p:cNvPr>
                <p:cNvSpPr>
                  <a:spLocks/>
                </p:cNvSpPr>
                <p:nvPr/>
              </p:nvSpPr>
              <p:spPr bwMode="auto">
                <a:xfrm>
                  <a:off x="3231563" y="2365815"/>
                  <a:ext cx="547593" cy="430788"/>
                </a:xfrm>
                <a:custGeom>
                  <a:avLst/>
                  <a:gdLst>
                    <a:gd name="T0" fmla="*/ 329 w 570"/>
                    <a:gd name="T1" fmla="*/ 7 h 494"/>
                    <a:gd name="T2" fmla="*/ 273 w 570"/>
                    <a:gd name="T3" fmla="*/ 5 h 494"/>
                    <a:gd name="T4" fmla="*/ 90 w 570"/>
                    <a:gd name="T5" fmla="*/ 15 h 494"/>
                    <a:gd name="T6" fmla="*/ 0 w 570"/>
                    <a:gd name="T7" fmla="*/ 20 h 494"/>
                    <a:gd name="T8" fmla="*/ 11 w 570"/>
                    <a:gd name="T9" fmla="*/ 41 h 494"/>
                    <a:gd name="T10" fmla="*/ 23 w 570"/>
                    <a:gd name="T11" fmla="*/ 52 h 494"/>
                    <a:gd name="T12" fmla="*/ 30 w 570"/>
                    <a:gd name="T13" fmla="*/ 65 h 494"/>
                    <a:gd name="T14" fmla="*/ 38 w 570"/>
                    <a:gd name="T15" fmla="*/ 79 h 494"/>
                    <a:gd name="T16" fmla="*/ 64 w 570"/>
                    <a:gd name="T17" fmla="*/ 88 h 494"/>
                    <a:gd name="T18" fmla="*/ 73 w 570"/>
                    <a:gd name="T19" fmla="*/ 97 h 494"/>
                    <a:gd name="T20" fmla="*/ 73 w 570"/>
                    <a:gd name="T21" fmla="*/ 107 h 494"/>
                    <a:gd name="T22" fmla="*/ 64 w 570"/>
                    <a:gd name="T23" fmla="*/ 112 h 494"/>
                    <a:gd name="T24" fmla="*/ 58 w 570"/>
                    <a:gd name="T25" fmla="*/ 131 h 494"/>
                    <a:gd name="T26" fmla="*/ 73 w 570"/>
                    <a:gd name="T27" fmla="*/ 144 h 494"/>
                    <a:gd name="T28" fmla="*/ 83 w 570"/>
                    <a:gd name="T29" fmla="*/ 165 h 494"/>
                    <a:gd name="T30" fmla="*/ 98 w 570"/>
                    <a:gd name="T31" fmla="*/ 173 h 494"/>
                    <a:gd name="T32" fmla="*/ 103 w 570"/>
                    <a:gd name="T33" fmla="*/ 456 h 494"/>
                    <a:gd name="T34" fmla="*/ 325 w 570"/>
                    <a:gd name="T35" fmla="*/ 449 h 494"/>
                    <a:gd name="T36" fmla="*/ 487 w 570"/>
                    <a:gd name="T37" fmla="*/ 443 h 494"/>
                    <a:gd name="T38" fmla="*/ 494 w 570"/>
                    <a:gd name="T39" fmla="*/ 456 h 494"/>
                    <a:gd name="T40" fmla="*/ 489 w 570"/>
                    <a:gd name="T41" fmla="*/ 470 h 494"/>
                    <a:gd name="T42" fmla="*/ 476 w 570"/>
                    <a:gd name="T43" fmla="*/ 481 h 494"/>
                    <a:gd name="T44" fmla="*/ 476 w 570"/>
                    <a:gd name="T45" fmla="*/ 494 h 494"/>
                    <a:gd name="T46" fmla="*/ 530 w 570"/>
                    <a:gd name="T47" fmla="*/ 479 h 494"/>
                    <a:gd name="T48" fmla="*/ 528 w 570"/>
                    <a:gd name="T49" fmla="*/ 466 h 494"/>
                    <a:gd name="T50" fmla="*/ 532 w 570"/>
                    <a:gd name="T51" fmla="*/ 451 h 494"/>
                    <a:gd name="T52" fmla="*/ 538 w 570"/>
                    <a:gd name="T53" fmla="*/ 441 h 494"/>
                    <a:gd name="T54" fmla="*/ 540 w 570"/>
                    <a:gd name="T55" fmla="*/ 426 h 494"/>
                    <a:gd name="T56" fmla="*/ 541 w 570"/>
                    <a:gd name="T57" fmla="*/ 440 h 494"/>
                    <a:gd name="T58" fmla="*/ 549 w 570"/>
                    <a:gd name="T59" fmla="*/ 424 h 494"/>
                    <a:gd name="T60" fmla="*/ 564 w 570"/>
                    <a:gd name="T61" fmla="*/ 424 h 494"/>
                    <a:gd name="T62" fmla="*/ 564 w 570"/>
                    <a:gd name="T63" fmla="*/ 408 h 494"/>
                    <a:gd name="T64" fmla="*/ 568 w 570"/>
                    <a:gd name="T65" fmla="*/ 393 h 494"/>
                    <a:gd name="T66" fmla="*/ 568 w 570"/>
                    <a:gd name="T67" fmla="*/ 379 h 494"/>
                    <a:gd name="T68" fmla="*/ 553 w 570"/>
                    <a:gd name="T69" fmla="*/ 377 h 494"/>
                    <a:gd name="T70" fmla="*/ 532 w 570"/>
                    <a:gd name="T71" fmla="*/ 349 h 494"/>
                    <a:gd name="T72" fmla="*/ 540 w 570"/>
                    <a:gd name="T73" fmla="*/ 334 h 494"/>
                    <a:gd name="T74" fmla="*/ 530 w 570"/>
                    <a:gd name="T75" fmla="*/ 306 h 494"/>
                    <a:gd name="T76" fmla="*/ 515 w 570"/>
                    <a:gd name="T77" fmla="*/ 299 h 494"/>
                    <a:gd name="T78" fmla="*/ 500 w 570"/>
                    <a:gd name="T79" fmla="*/ 285 h 494"/>
                    <a:gd name="T80" fmla="*/ 491 w 570"/>
                    <a:gd name="T81" fmla="*/ 280 h 494"/>
                    <a:gd name="T82" fmla="*/ 466 w 570"/>
                    <a:gd name="T83" fmla="*/ 265 h 494"/>
                    <a:gd name="T84" fmla="*/ 453 w 570"/>
                    <a:gd name="T85" fmla="*/ 246 h 494"/>
                    <a:gd name="T86" fmla="*/ 457 w 570"/>
                    <a:gd name="T87" fmla="*/ 231 h 494"/>
                    <a:gd name="T88" fmla="*/ 466 w 570"/>
                    <a:gd name="T89" fmla="*/ 208 h 494"/>
                    <a:gd name="T90" fmla="*/ 470 w 570"/>
                    <a:gd name="T91" fmla="*/ 188 h 494"/>
                    <a:gd name="T92" fmla="*/ 457 w 570"/>
                    <a:gd name="T93" fmla="*/ 176 h 494"/>
                    <a:gd name="T94" fmla="*/ 442 w 570"/>
                    <a:gd name="T95" fmla="*/ 173 h 494"/>
                    <a:gd name="T96" fmla="*/ 436 w 570"/>
                    <a:gd name="T97" fmla="*/ 180 h 494"/>
                    <a:gd name="T98" fmla="*/ 423 w 570"/>
                    <a:gd name="T99" fmla="*/ 176 h 494"/>
                    <a:gd name="T100" fmla="*/ 412 w 570"/>
                    <a:gd name="T101" fmla="*/ 139 h 494"/>
                    <a:gd name="T102" fmla="*/ 387 w 570"/>
                    <a:gd name="T103" fmla="*/ 124 h 494"/>
                    <a:gd name="T104" fmla="*/ 378 w 570"/>
                    <a:gd name="T105" fmla="*/ 112 h 494"/>
                    <a:gd name="T106" fmla="*/ 361 w 570"/>
                    <a:gd name="T107" fmla="*/ 97 h 494"/>
                    <a:gd name="T108" fmla="*/ 355 w 570"/>
                    <a:gd name="T109" fmla="*/ 84 h 494"/>
                    <a:gd name="T110" fmla="*/ 350 w 570"/>
                    <a:gd name="T111" fmla="*/ 67 h 494"/>
                    <a:gd name="T112" fmla="*/ 346 w 570"/>
                    <a:gd name="T113" fmla="*/ 39 h 494"/>
                    <a:gd name="T114" fmla="*/ 352 w 570"/>
                    <a:gd name="T115" fmla="*/ 26 h 494"/>
                    <a:gd name="T116" fmla="*/ 342 w 570"/>
                    <a:gd name="T117" fmla="*/ 1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0" h="494">
                      <a:moveTo>
                        <a:pt x="342" y="17"/>
                      </a:moveTo>
                      <a:lnTo>
                        <a:pt x="329" y="7"/>
                      </a:lnTo>
                      <a:lnTo>
                        <a:pt x="325" y="0"/>
                      </a:lnTo>
                      <a:lnTo>
                        <a:pt x="273" y="5"/>
                      </a:lnTo>
                      <a:lnTo>
                        <a:pt x="147" y="13"/>
                      </a:lnTo>
                      <a:lnTo>
                        <a:pt x="90" y="15"/>
                      </a:lnTo>
                      <a:lnTo>
                        <a:pt x="0" y="15"/>
                      </a:lnTo>
                      <a:lnTo>
                        <a:pt x="0" y="20"/>
                      </a:lnTo>
                      <a:lnTo>
                        <a:pt x="6" y="28"/>
                      </a:lnTo>
                      <a:lnTo>
                        <a:pt x="11" y="41"/>
                      </a:lnTo>
                      <a:lnTo>
                        <a:pt x="17" y="49"/>
                      </a:lnTo>
                      <a:lnTo>
                        <a:pt x="23" y="52"/>
                      </a:lnTo>
                      <a:lnTo>
                        <a:pt x="25" y="60"/>
                      </a:lnTo>
                      <a:lnTo>
                        <a:pt x="30" y="65"/>
                      </a:lnTo>
                      <a:lnTo>
                        <a:pt x="30" y="73"/>
                      </a:lnTo>
                      <a:lnTo>
                        <a:pt x="38" y="79"/>
                      </a:lnTo>
                      <a:lnTo>
                        <a:pt x="56" y="94"/>
                      </a:lnTo>
                      <a:lnTo>
                        <a:pt x="64" y="88"/>
                      </a:lnTo>
                      <a:lnTo>
                        <a:pt x="68" y="90"/>
                      </a:lnTo>
                      <a:lnTo>
                        <a:pt x="73" y="97"/>
                      </a:lnTo>
                      <a:lnTo>
                        <a:pt x="75" y="105"/>
                      </a:lnTo>
                      <a:lnTo>
                        <a:pt x="73" y="107"/>
                      </a:lnTo>
                      <a:lnTo>
                        <a:pt x="66" y="107"/>
                      </a:lnTo>
                      <a:lnTo>
                        <a:pt x="64" y="112"/>
                      </a:lnTo>
                      <a:lnTo>
                        <a:pt x="56" y="124"/>
                      </a:lnTo>
                      <a:lnTo>
                        <a:pt x="58" y="131"/>
                      </a:lnTo>
                      <a:lnTo>
                        <a:pt x="66" y="141"/>
                      </a:lnTo>
                      <a:lnTo>
                        <a:pt x="73" y="144"/>
                      </a:lnTo>
                      <a:lnTo>
                        <a:pt x="73" y="152"/>
                      </a:lnTo>
                      <a:lnTo>
                        <a:pt x="83" y="165"/>
                      </a:lnTo>
                      <a:lnTo>
                        <a:pt x="90" y="167"/>
                      </a:lnTo>
                      <a:lnTo>
                        <a:pt x="98" y="173"/>
                      </a:lnTo>
                      <a:lnTo>
                        <a:pt x="102" y="402"/>
                      </a:lnTo>
                      <a:lnTo>
                        <a:pt x="103" y="456"/>
                      </a:lnTo>
                      <a:lnTo>
                        <a:pt x="188" y="455"/>
                      </a:lnTo>
                      <a:lnTo>
                        <a:pt x="325" y="449"/>
                      </a:lnTo>
                      <a:lnTo>
                        <a:pt x="479" y="438"/>
                      </a:lnTo>
                      <a:lnTo>
                        <a:pt x="487" y="443"/>
                      </a:lnTo>
                      <a:lnTo>
                        <a:pt x="493" y="449"/>
                      </a:lnTo>
                      <a:lnTo>
                        <a:pt x="494" y="456"/>
                      </a:lnTo>
                      <a:lnTo>
                        <a:pt x="494" y="462"/>
                      </a:lnTo>
                      <a:lnTo>
                        <a:pt x="489" y="470"/>
                      </a:lnTo>
                      <a:lnTo>
                        <a:pt x="481" y="473"/>
                      </a:lnTo>
                      <a:lnTo>
                        <a:pt x="476" y="481"/>
                      </a:lnTo>
                      <a:lnTo>
                        <a:pt x="472" y="488"/>
                      </a:lnTo>
                      <a:lnTo>
                        <a:pt x="476" y="494"/>
                      </a:lnTo>
                      <a:lnTo>
                        <a:pt x="526" y="490"/>
                      </a:lnTo>
                      <a:lnTo>
                        <a:pt x="530" y="479"/>
                      </a:lnTo>
                      <a:lnTo>
                        <a:pt x="534" y="471"/>
                      </a:lnTo>
                      <a:lnTo>
                        <a:pt x="528" y="466"/>
                      </a:lnTo>
                      <a:lnTo>
                        <a:pt x="536" y="458"/>
                      </a:lnTo>
                      <a:lnTo>
                        <a:pt x="532" y="451"/>
                      </a:lnTo>
                      <a:lnTo>
                        <a:pt x="540" y="449"/>
                      </a:lnTo>
                      <a:lnTo>
                        <a:pt x="538" y="441"/>
                      </a:lnTo>
                      <a:lnTo>
                        <a:pt x="536" y="434"/>
                      </a:lnTo>
                      <a:lnTo>
                        <a:pt x="540" y="426"/>
                      </a:lnTo>
                      <a:lnTo>
                        <a:pt x="541" y="434"/>
                      </a:lnTo>
                      <a:lnTo>
                        <a:pt x="541" y="440"/>
                      </a:lnTo>
                      <a:lnTo>
                        <a:pt x="547" y="434"/>
                      </a:lnTo>
                      <a:lnTo>
                        <a:pt x="549" y="424"/>
                      </a:lnTo>
                      <a:lnTo>
                        <a:pt x="557" y="423"/>
                      </a:lnTo>
                      <a:lnTo>
                        <a:pt x="564" y="424"/>
                      </a:lnTo>
                      <a:lnTo>
                        <a:pt x="568" y="415"/>
                      </a:lnTo>
                      <a:lnTo>
                        <a:pt x="564" y="408"/>
                      </a:lnTo>
                      <a:lnTo>
                        <a:pt x="570" y="402"/>
                      </a:lnTo>
                      <a:lnTo>
                        <a:pt x="568" y="393"/>
                      </a:lnTo>
                      <a:lnTo>
                        <a:pt x="570" y="385"/>
                      </a:lnTo>
                      <a:lnTo>
                        <a:pt x="568" y="379"/>
                      </a:lnTo>
                      <a:lnTo>
                        <a:pt x="558" y="374"/>
                      </a:lnTo>
                      <a:lnTo>
                        <a:pt x="553" y="377"/>
                      </a:lnTo>
                      <a:lnTo>
                        <a:pt x="541" y="364"/>
                      </a:lnTo>
                      <a:lnTo>
                        <a:pt x="532" y="349"/>
                      </a:lnTo>
                      <a:lnTo>
                        <a:pt x="538" y="342"/>
                      </a:lnTo>
                      <a:lnTo>
                        <a:pt x="540" y="334"/>
                      </a:lnTo>
                      <a:lnTo>
                        <a:pt x="530" y="321"/>
                      </a:lnTo>
                      <a:lnTo>
                        <a:pt x="530" y="306"/>
                      </a:lnTo>
                      <a:lnTo>
                        <a:pt x="523" y="304"/>
                      </a:lnTo>
                      <a:lnTo>
                        <a:pt x="515" y="299"/>
                      </a:lnTo>
                      <a:lnTo>
                        <a:pt x="511" y="293"/>
                      </a:lnTo>
                      <a:lnTo>
                        <a:pt x="500" y="285"/>
                      </a:lnTo>
                      <a:lnTo>
                        <a:pt x="493" y="287"/>
                      </a:lnTo>
                      <a:lnTo>
                        <a:pt x="491" y="280"/>
                      </a:lnTo>
                      <a:lnTo>
                        <a:pt x="487" y="280"/>
                      </a:lnTo>
                      <a:lnTo>
                        <a:pt x="466" y="265"/>
                      </a:lnTo>
                      <a:lnTo>
                        <a:pt x="453" y="252"/>
                      </a:lnTo>
                      <a:lnTo>
                        <a:pt x="453" y="246"/>
                      </a:lnTo>
                      <a:lnTo>
                        <a:pt x="453" y="238"/>
                      </a:lnTo>
                      <a:lnTo>
                        <a:pt x="457" y="231"/>
                      </a:lnTo>
                      <a:lnTo>
                        <a:pt x="461" y="220"/>
                      </a:lnTo>
                      <a:lnTo>
                        <a:pt x="466" y="208"/>
                      </a:lnTo>
                      <a:lnTo>
                        <a:pt x="464" y="197"/>
                      </a:lnTo>
                      <a:lnTo>
                        <a:pt x="470" y="188"/>
                      </a:lnTo>
                      <a:lnTo>
                        <a:pt x="470" y="186"/>
                      </a:lnTo>
                      <a:lnTo>
                        <a:pt x="457" y="176"/>
                      </a:lnTo>
                      <a:lnTo>
                        <a:pt x="449" y="176"/>
                      </a:lnTo>
                      <a:lnTo>
                        <a:pt x="442" y="173"/>
                      </a:lnTo>
                      <a:lnTo>
                        <a:pt x="440" y="174"/>
                      </a:lnTo>
                      <a:lnTo>
                        <a:pt x="436" y="180"/>
                      </a:lnTo>
                      <a:lnTo>
                        <a:pt x="429" y="182"/>
                      </a:lnTo>
                      <a:lnTo>
                        <a:pt x="423" y="176"/>
                      </a:lnTo>
                      <a:lnTo>
                        <a:pt x="416" y="146"/>
                      </a:lnTo>
                      <a:lnTo>
                        <a:pt x="412" y="139"/>
                      </a:lnTo>
                      <a:lnTo>
                        <a:pt x="404" y="133"/>
                      </a:lnTo>
                      <a:lnTo>
                        <a:pt x="387" y="124"/>
                      </a:lnTo>
                      <a:lnTo>
                        <a:pt x="385" y="116"/>
                      </a:lnTo>
                      <a:lnTo>
                        <a:pt x="378" y="112"/>
                      </a:lnTo>
                      <a:lnTo>
                        <a:pt x="370" y="105"/>
                      </a:lnTo>
                      <a:lnTo>
                        <a:pt x="361" y="97"/>
                      </a:lnTo>
                      <a:lnTo>
                        <a:pt x="359" y="92"/>
                      </a:lnTo>
                      <a:lnTo>
                        <a:pt x="355" y="84"/>
                      </a:lnTo>
                      <a:lnTo>
                        <a:pt x="352" y="69"/>
                      </a:lnTo>
                      <a:lnTo>
                        <a:pt x="350" y="67"/>
                      </a:lnTo>
                      <a:lnTo>
                        <a:pt x="346" y="52"/>
                      </a:lnTo>
                      <a:lnTo>
                        <a:pt x="346" y="39"/>
                      </a:lnTo>
                      <a:lnTo>
                        <a:pt x="348" y="32"/>
                      </a:lnTo>
                      <a:lnTo>
                        <a:pt x="352" y="26"/>
                      </a:lnTo>
                      <a:lnTo>
                        <a:pt x="348" y="24"/>
                      </a:lnTo>
                      <a:lnTo>
                        <a:pt x="342" y="1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70">
                  <a:extLst>
                    <a:ext uri="{FF2B5EF4-FFF2-40B4-BE49-F238E27FC236}">
                      <a16:creationId xmlns:a16="http://schemas.microsoft.com/office/drawing/2014/main" id="{9AB00566-B650-1FE8-1C26-B5A306E31FF3}"/>
                    </a:ext>
                  </a:extLst>
                </p:cNvPr>
                <p:cNvSpPr>
                  <a:spLocks/>
                </p:cNvSpPr>
                <p:nvPr/>
              </p:nvSpPr>
              <p:spPr bwMode="auto">
                <a:xfrm>
                  <a:off x="3330514" y="2747769"/>
                  <a:ext cx="410215" cy="343584"/>
                </a:xfrm>
                <a:custGeom>
                  <a:avLst/>
                  <a:gdLst>
                    <a:gd name="T0" fmla="*/ 391 w 427"/>
                    <a:gd name="T1" fmla="*/ 150 h 394"/>
                    <a:gd name="T2" fmla="*/ 399 w 427"/>
                    <a:gd name="T3" fmla="*/ 146 h 394"/>
                    <a:gd name="T4" fmla="*/ 395 w 427"/>
                    <a:gd name="T5" fmla="*/ 120 h 394"/>
                    <a:gd name="T6" fmla="*/ 391 w 427"/>
                    <a:gd name="T7" fmla="*/ 114 h 394"/>
                    <a:gd name="T8" fmla="*/ 401 w 427"/>
                    <a:gd name="T9" fmla="*/ 116 h 394"/>
                    <a:gd name="T10" fmla="*/ 399 w 427"/>
                    <a:gd name="T11" fmla="*/ 103 h 394"/>
                    <a:gd name="T12" fmla="*/ 407 w 427"/>
                    <a:gd name="T13" fmla="*/ 97 h 394"/>
                    <a:gd name="T14" fmla="*/ 407 w 427"/>
                    <a:gd name="T15" fmla="*/ 86 h 394"/>
                    <a:gd name="T16" fmla="*/ 410 w 427"/>
                    <a:gd name="T17" fmla="*/ 80 h 394"/>
                    <a:gd name="T18" fmla="*/ 423 w 427"/>
                    <a:gd name="T19" fmla="*/ 71 h 394"/>
                    <a:gd name="T20" fmla="*/ 427 w 427"/>
                    <a:gd name="T21" fmla="*/ 62 h 394"/>
                    <a:gd name="T22" fmla="*/ 423 w 427"/>
                    <a:gd name="T23" fmla="*/ 52 h 394"/>
                    <a:gd name="T24" fmla="*/ 369 w 427"/>
                    <a:gd name="T25" fmla="*/ 50 h 394"/>
                    <a:gd name="T26" fmla="*/ 378 w 427"/>
                    <a:gd name="T27" fmla="*/ 35 h 394"/>
                    <a:gd name="T28" fmla="*/ 391 w 427"/>
                    <a:gd name="T29" fmla="*/ 24 h 394"/>
                    <a:gd name="T30" fmla="*/ 390 w 427"/>
                    <a:gd name="T31" fmla="*/ 11 h 394"/>
                    <a:gd name="T32" fmla="*/ 376 w 427"/>
                    <a:gd name="T33" fmla="*/ 0 h 394"/>
                    <a:gd name="T34" fmla="*/ 85 w 427"/>
                    <a:gd name="T35" fmla="*/ 17 h 394"/>
                    <a:gd name="T36" fmla="*/ 16 w 427"/>
                    <a:gd name="T37" fmla="*/ 109 h 394"/>
                    <a:gd name="T38" fmla="*/ 21 w 427"/>
                    <a:gd name="T39" fmla="*/ 327 h 394"/>
                    <a:gd name="T40" fmla="*/ 23 w 427"/>
                    <a:gd name="T41" fmla="*/ 332 h 394"/>
                    <a:gd name="T42" fmla="*/ 38 w 427"/>
                    <a:gd name="T43" fmla="*/ 332 h 394"/>
                    <a:gd name="T44" fmla="*/ 61 w 427"/>
                    <a:gd name="T45" fmla="*/ 394 h 394"/>
                    <a:gd name="T46" fmla="*/ 318 w 427"/>
                    <a:gd name="T47" fmla="*/ 383 h 394"/>
                    <a:gd name="T48" fmla="*/ 316 w 427"/>
                    <a:gd name="T49" fmla="*/ 368 h 394"/>
                    <a:gd name="T50" fmla="*/ 324 w 427"/>
                    <a:gd name="T51" fmla="*/ 366 h 394"/>
                    <a:gd name="T52" fmla="*/ 320 w 427"/>
                    <a:gd name="T53" fmla="*/ 353 h 394"/>
                    <a:gd name="T54" fmla="*/ 320 w 427"/>
                    <a:gd name="T55" fmla="*/ 340 h 394"/>
                    <a:gd name="T56" fmla="*/ 313 w 427"/>
                    <a:gd name="T57" fmla="*/ 338 h 394"/>
                    <a:gd name="T58" fmla="*/ 314 w 427"/>
                    <a:gd name="T59" fmla="*/ 329 h 394"/>
                    <a:gd name="T60" fmla="*/ 313 w 427"/>
                    <a:gd name="T61" fmla="*/ 329 h 394"/>
                    <a:gd name="T62" fmla="*/ 314 w 427"/>
                    <a:gd name="T63" fmla="*/ 317 h 394"/>
                    <a:gd name="T64" fmla="*/ 314 w 427"/>
                    <a:gd name="T65" fmla="*/ 306 h 394"/>
                    <a:gd name="T66" fmla="*/ 322 w 427"/>
                    <a:gd name="T67" fmla="*/ 306 h 394"/>
                    <a:gd name="T68" fmla="*/ 314 w 427"/>
                    <a:gd name="T69" fmla="*/ 299 h 394"/>
                    <a:gd name="T70" fmla="*/ 324 w 427"/>
                    <a:gd name="T71" fmla="*/ 295 h 394"/>
                    <a:gd name="T72" fmla="*/ 324 w 427"/>
                    <a:gd name="T73" fmla="*/ 280 h 394"/>
                    <a:gd name="T74" fmla="*/ 337 w 427"/>
                    <a:gd name="T75" fmla="*/ 270 h 394"/>
                    <a:gd name="T76" fmla="*/ 333 w 427"/>
                    <a:gd name="T77" fmla="*/ 255 h 394"/>
                    <a:gd name="T78" fmla="*/ 331 w 427"/>
                    <a:gd name="T79" fmla="*/ 250 h 394"/>
                    <a:gd name="T80" fmla="*/ 339 w 427"/>
                    <a:gd name="T81" fmla="*/ 248 h 394"/>
                    <a:gd name="T82" fmla="*/ 344 w 427"/>
                    <a:gd name="T83" fmla="*/ 233 h 394"/>
                    <a:gd name="T84" fmla="*/ 356 w 427"/>
                    <a:gd name="T85" fmla="*/ 231 h 394"/>
                    <a:gd name="T86" fmla="*/ 360 w 427"/>
                    <a:gd name="T87" fmla="*/ 220 h 394"/>
                    <a:gd name="T88" fmla="*/ 360 w 427"/>
                    <a:gd name="T89" fmla="*/ 206 h 394"/>
                    <a:gd name="T90" fmla="*/ 361 w 427"/>
                    <a:gd name="T91" fmla="*/ 203 h 394"/>
                    <a:gd name="T92" fmla="*/ 361 w 427"/>
                    <a:gd name="T93" fmla="*/ 195 h 394"/>
                    <a:gd name="T94" fmla="*/ 363 w 427"/>
                    <a:gd name="T95" fmla="*/ 193 h 394"/>
                    <a:gd name="T96" fmla="*/ 367 w 427"/>
                    <a:gd name="T97" fmla="*/ 178 h 394"/>
                    <a:gd name="T98" fmla="*/ 378 w 427"/>
                    <a:gd name="T99" fmla="*/ 178 h 394"/>
                    <a:gd name="T100" fmla="*/ 382 w 427"/>
                    <a:gd name="T101" fmla="*/ 165 h 394"/>
                    <a:gd name="T102" fmla="*/ 380 w 427"/>
                    <a:gd name="T103" fmla="*/ 16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7" h="394">
                      <a:moveTo>
                        <a:pt x="388" y="158"/>
                      </a:moveTo>
                      <a:lnTo>
                        <a:pt x="391" y="150"/>
                      </a:lnTo>
                      <a:lnTo>
                        <a:pt x="397" y="148"/>
                      </a:lnTo>
                      <a:lnTo>
                        <a:pt x="399" y="146"/>
                      </a:lnTo>
                      <a:lnTo>
                        <a:pt x="395" y="127"/>
                      </a:lnTo>
                      <a:lnTo>
                        <a:pt x="395" y="120"/>
                      </a:lnTo>
                      <a:lnTo>
                        <a:pt x="390" y="122"/>
                      </a:lnTo>
                      <a:lnTo>
                        <a:pt x="391" y="114"/>
                      </a:lnTo>
                      <a:lnTo>
                        <a:pt x="397" y="112"/>
                      </a:lnTo>
                      <a:lnTo>
                        <a:pt x="401" y="116"/>
                      </a:lnTo>
                      <a:lnTo>
                        <a:pt x="403" y="111"/>
                      </a:lnTo>
                      <a:lnTo>
                        <a:pt x="399" y="103"/>
                      </a:lnTo>
                      <a:lnTo>
                        <a:pt x="403" y="101"/>
                      </a:lnTo>
                      <a:lnTo>
                        <a:pt x="407" y="97"/>
                      </a:lnTo>
                      <a:lnTo>
                        <a:pt x="412" y="92"/>
                      </a:lnTo>
                      <a:lnTo>
                        <a:pt x="407" y="86"/>
                      </a:lnTo>
                      <a:lnTo>
                        <a:pt x="407" y="84"/>
                      </a:lnTo>
                      <a:lnTo>
                        <a:pt x="410" y="80"/>
                      </a:lnTo>
                      <a:lnTo>
                        <a:pt x="416" y="77"/>
                      </a:lnTo>
                      <a:lnTo>
                        <a:pt x="423" y="71"/>
                      </a:lnTo>
                      <a:lnTo>
                        <a:pt x="420" y="65"/>
                      </a:lnTo>
                      <a:lnTo>
                        <a:pt x="427" y="62"/>
                      </a:lnTo>
                      <a:lnTo>
                        <a:pt x="425" y="56"/>
                      </a:lnTo>
                      <a:lnTo>
                        <a:pt x="423" y="52"/>
                      </a:lnTo>
                      <a:lnTo>
                        <a:pt x="373" y="56"/>
                      </a:lnTo>
                      <a:lnTo>
                        <a:pt x="369" y="50"/>
                      </a:lnTo>
                      <a:lnTo>
                        <a:pt x="373" y="43"/>
                      </a:lnTo>
                      <a:lnTo>
                        <a:pt x="378" y="35"/>
                      </a:lnTo>
                      <a:lnTo>
                        <a:pt x="386" y="32"/>
                      </a:lnTo>
                      <a:lnTo>
                        <a:pt x="391" y="24"/>
                      </a:lnTo>
                      <a:lnTo>
                        <a:pt x="391" y="18"/>
                      </a:lnTo>
                      <a:lnTo>
                        <a:pt x="390" y="11"/>
                      </a:lnTo>
                      <a:lnTo>
                        <a:pt x="384" y="5"/>
                      </a:lnTo>
                      <a:lnTo>
                        <a:pt x="376" y="0"/>
                      </a:lnTo>
                      <a:lnTo>
                        <a:pt x="222" y="11"/>
                      </a:lnTo>
                      <a:lnTo>
                        <a:pt x="85" y="17"/>
                      </a:lnTo>
                      <a:lnTo>
                        <a:pt x="0" y="18"/>
                      </a:lnTo>
                      <a:lnTo>
                        <a:pt x="16" y="109"/>
                      </a:lnTo>
                      <a:lnTo>
                        <a:pt x="19" y="139"/>
                      </a:lnTo>
                      <a:lnTo>
                        <a:pt x="21" y="327"/>
                      </a:lnTo>
                      <a:lnTo>
                        <a:pt x="23" y="329"/>
                      </a:lnTo>
                      <a:lnTo>
                        <a:pt x="23" y="332"/>
                      </a:lnTo>
                      <a:lnTo>
                        <a:pt x="31" y="336"/>
                      </a:lnTo>
                      <a:lnTo>
                        <a:pt x="38" y="332"/>
                      </a:lnTo>
                      <a:lnTo>
                        <a:pt x="59" y="336"/>
                      </a:lnTo>
                      <a:lnTo>
                        <a:pt x="61" y="394"/>
                      </a:lnTo>
                      <a:lnTo>
                        <a:pt x="172" y="391"/>
                      </a:lnTo>
                      <a:lnTo>
                        <a:pt x="318" y="383"/>
                      </a:lnTo>
                      <a:lnTo>
                        <a:pt x="318" y="374"/>
                      </a:lnTo>
                      <a:lnTo>
                        <a:pt x="316" y="368"/>
                      </a:lnTo>
                      <a:lnTo>
                        <a:pt x="324" y="368"/>
                      </a:lnTo>
                      <a:lnTo>
                        <a:pt x="324" y="366"/>
                      </a:lnTo>
                      <a:lnTo>
                        <a:pt x="322" y="355"/>
                      </a:lnTo>
                      <a:lnTo>
                        <a:pt x="320" y="353"/>
                      </a:lnTo>
                      <a:lnTo>
                        <a:pt x="318" y="346"/>
                      </a:lnTo>
                      <a:lnTo>
                        <a:pt x="320" y="340"/>
                      </a:lnTo>
                      <a:lnTo>
                        <a:pt x="320" y="340"/>
                      </a:lnTo>
                      <a:lnTo>
                        <a:pt x="313" y="338"/>
                      </a:lnTo>
                      <a:lnTo>
                        <a:pt x="320" y="334"/>
                      </a:lnTo>
                      <a:lnTo>
                        <a:pt x="314" y="329"/>
                      </a:lnTo>
                      <a:lnTo>
                        <a:pt x="309" y="334"/>
                      </a:lnTo>
                      <a:lnTo>
                        <a:pt x="313" y="329"/>
                      </a:lnTo>
                      <a:lnTo>
                        <a:pt x="309" y="321"/>
                      </a:lnTo>
                      <a:lnTo>
                        <a:pt x="314" y="317"/>
                      </a:lnTo>
                      <a:lnTo>
                        <a:pt x="309" y="310"/>
                      </a:lnTo>
                      <a:lnTo>
                        <a:pt x="314" y="306"/>
                      </a:lnTo>
                      <a:lnTo>
                        <a:pt x="316" y="310"/>
                      </a:lnTo>
                      <a:lnTo>
                        <a:pt x="322" y="306"/>
                      </a:lnTo>
                      <a:lnTo>
                        <a:pt x="314" y="302"/>
                      </a:lnTo>
                      <a:lnTo>
                        <a:pt x="314" y="299"/>
                      </a:lnTo>
                      <a:lnTo>
                        <a:pt x="322" y="299"/>
                      </a:lnTo>
                      <a:lnTo>
                        <a:pt x="324" y="295"/>
                      </a:lnTo>
                      <a:lnTo>
                        <a:pt x="322" y="287"/>
                      </a:lnTo>
                      <a:lnTo>
                        <a:pt x="324" y="280"/>
                      </a:lnTo>
                      <a:lnTo>
                        <a:pt x="320" y="276"/>
                      </a:lnTo>
                      <a:lnTo>
                        <a:pt x="337" y="270"/>
                      </a:lnTo>
                      <a:lnTo>
                        <a:pt x="333" y="263"/>
                      </a:lnTo>
                      <a:lnTo>
                        <a:pt x="333" y="255"/>
                      </a:lnTo>
                      <a:lnTo>
                        <a:pt x="335" y="253"/>
                      </a:lnTo>
                      <a:lnTo>
                        <a:pt x="331" y="250"/>
                      </a:lnTo>
                      <a:lnTo>
                        <a:pt x="339" y="252"/>
                      </a:lnTo>
                      <a:lnTo>
                        <a:pt x="339" y="248"/>
                      </a:lnTo>
                      <a:lnTo>
                        <a:pt x="346" y="240"/>
                      </a:lnTo>
                      <a:lnTo>
                        <a:pt x="344" y="233"/>
                      </a:lnTo>
                      <a:lnTo>
                        <a:pt x="352" y="233"/>
                      </a:lnTo>
                      <a:lnTo>
                        <a:pt x="356" y="231"/>
                      </a:lnTo>
                      <a:lnTo>
                        <a:pt x="361" y="225"/>
                      </a:lnTo>
                      <a:lnTo>
                        <a:pt x="360" y="220"/>
                      </a:lnTo>
                      <a:lnTo>
                        <a:pt x="363" y="210"/>
                      </a:lnTo>
                      <a:lnTo>
                        <a:pt x="360" y="206"/>
                      </a:lnTo>
                      <a:lnTo>
                        <a:pt x="360" y="197"/>
                      </a:lnTo>
                      <a:lnTo>
                        <a:pt x="361" y="203"/>
                      </a:lnTo>
                      <a:lnTo>
                        <a:pt x="369" y="201"/>
                      </a:lnTo>
                      <a:lnTo>
                        <a:pt x="361" y="195"/>
                      </a:lnTo>
                      <a:lnTo>
                        <a:pt x="361" y="186"/>
                      </a:lnTo>
                      <a:lnTo>
                        <a:pt x="363" y="193"/>
                      </a:lnTo>
                      <a:lnTo>
                        <a:pt x="369" y="193"/>
                      </a:lnTo>
                      <a:lnTo>
                        <a:pt x="367" y="178"/>
                      </a:lnTo>
                      <a:lnTo>
                        <a:pt x="371" y="182"/>
                      </a:lnTo>
                      <a:lnTo>
                        <a:pt x="378" y="178"/>
                      </a:lnTo>
                      <a:lnTo>
                        <a:pt x="384" y="173"/>
                      </a:lnTo>
                      <a:lnTo>
                        <a:pt x="382" y="165"/>
                      </a:lnTo>
                      <a:lnTo>
                        <a:pt x="380" y="163"/>
                      </a:lnTo>
                      <a:lnTo>
                        <a:pt x="380" y="161"/>
                      </a:lnTo>
                      <a:lnTo>
                        <a:pt x="388" y="15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78" name="Group 177">
                  <a:extLst>
                    <a:ext uri="{FF2B5EF4-FFF2-40B4-BE49-F238E27FC236}">
                      <a16:creationId xmlns:a16="http://schemas.microsoft.com/office/drawing/2014/main" id="{C13555B9-DC0E-430F-8941-81E93D39515A}"/>
                    </a:ext>
                  </a:extLst>
                </p:cNvPr>
                <p:cNvGrpSpPr/>
                <p:nvPr/>
              </p:nvGrpSpPr>
              <p:grpSpPr>
                <a:xfrm>
                  <a:off x="3389116" y="3081761"/>
                  <a:ext cx="464013" cy="372361"/>
                  <a:chOff x="3389116" y="3081761"/>
                  <a:chExt cx="464013" cy="372361"/>
                </a:xfrm>
                <a:grpFill/>
              </p:grpSpPr>
              <p:sp>
                <p:nvSpPr>
                  <p:cNvPr id="709" name="Freeform 45">
                    <a:extLst>
                      <a:ext uri="{FF2B5EF4-FFF2-40B4-BE49-F238E27FC236}">
                        <a16:creationId xmlns:a16="http://schemas.microsoft.com/office/drawing/2014/main" id="{643E59AE-17C7-E6E0-7C81-CFA8DE005CAE}"/>
                      </a:ext>
                    </a:extLst>
                  </p:cNvPr>
                  <p:cNvSpPr>
                    <a:spLocks/>
                  </p:cNvSpPr>
                  <p:nvPr/>
                </p:nvSpPr>
                <p:spPr bwMode="auto">
                  <a:xfrm>
                    <a:off x="3580293" y="3401800"/>
                    <a:ext cx="28821" cy="13081"/>
                  </a:xfrm>
                  <a:custGeom>
                    <a:avLst/>
                    <a:gdLst>
                      <a:gd name="T0" fmla="*/ 19 w 30"/>
                      <a:gd name="T1" fmla="*/ 15 h 15"/>
                      <a:gd name="T2" fmla="*/ 26 w 30"/>
                      <a:gd name="T3" fmla="*/ 13 h 15"/>
                      <a:gd name="T4" fmla="*/ 30 w 30"/>
                      <a:gd name="T5" fmla="*/ 7 h 15"/>
                      <a:gd name="T6" fmla="*/ 30 w 30"/>
                      <a:gd name="T7" fmla="*/ 7 h 15"/>
                      <a:gd name="T8" fmla="*/ 28 w 30"/>
                      <a:gd name="T9" fmla="*/ 5 h 15"/>
                      <a:gd name="T10" fmla="*/ 15 w 30"/>
                      <a:gd name="T11" fmla="*/ 0 h 15"/>
                      <a:gd name="T12" fmla="*/ 0 w 30"/>
                      <a:gd name="T13" fmla="*/ 4 h 15"/>
                      <a:gd name="T14" fmla="*/ 4 w 30"/>
                      <a:gd name="T15" fmla="*/ 9 h 15"/>
                      <a:gd name="T16" fmla="*/ 11 w 30"/>
                      <a:gd name="T17" fmla="*/ 11 h 15"/>
                      <a:gd name="T18" fmla="*/ 19 w 30"/>
                      <a:gd name="T1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5">
                        <a:moveTo>
                          <a:pt x="19" y="15"/>
                        </a:moveTo>
                        <a:lnTo>
                          <a:pt x="26" y="13"/>
                        </a:lnTo>
                        <a:lnTo>
                          <a:pt x="30" y="7"/>
                        </a:lnTo>
                        <a:lnTo>
                          <a:pt x="30" y="7"/>
                        </a:lnTo>
                        <a:lnTo>
                          <a:pt x="28" y="5"/>
                        </a:lnTo>
                        <a:lnTo>
                          <a:pt x="15" y="0"/>
                        </a:lnTo>
                        <a:lnTo>
                          <a:pt x="0" y="4"/>
                        </a:lnTo>
                        <a:lnTo>
                          <a:pt x="4" y="9"/>
                        </a:lnTo>
                        <a:lnTo>
                          <a:pt x="11" y="11"/>
                        </a:lnTo>
                        <a:lnTo>
                          <a:pt x="19"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0" name="Freeform 46">
                    <a:extLst>
                      <a:ext uri="{FF2B5EF4-FFF2-40B4-BE49-F238E27FC236}">
                        <a16:creationId xmlns:a16="http://schemas.microsoft.com/office/drawing/2014/main" id="{A7B1FC16-9299-52C4-ABEC-08BD534D0657}"/>
                      </a:ext>
                    </a:extLst>
                  </p:cNvPr>
                  <p:cNvSpPr>
                    <a:spLocks/>
                  </p:cNvSpPr>
                  <p:nvPr/>
                </p:nvSpPr>
                <p:spPr bwMode="auto">
                  <a:xfrm>
                    <a:off x="3580293" y="3401800"/>
                    <a:ext cx="28821" cy="13081"/>
                  </a:xfrm>
                  <a:custGeom>
                    <a:avLst/>
                    <a:gdLst>
                      <a:gd name="T0" fmla="*/ 19 w 30"/>
                      <a:gd name="T1" fmla="*/ 15 h 15"/>
                      <a:gd name="T2" fmla="*/ 26 w 30"/>
                      <a:gd name="T3" fmla="*/ 13 h 15"/>
                      <a:gd name="T4" fmla="*/ 30 w 30"/>
                      <a:gd name="T5" fmla="*/ 7 h 15"/>
                      <a:gd name="T6" fmla="*/ 30 w 30"/>
                      <a:gd name="T7" fmla="*/ 7 h 15"/>
                      <a:gd name="T8" fmla="*/ 28 w 30"/>
                      <a:gd name="T9" fmla="*/ 5 h 15"/>
                      <a:gd name="T10" fmla="*/ 15 w 30"/>
                      <a:gd name="T11" fmla="*/ 0 h 15"/>
                      <a:gd name="T12" fmla="*/ 0 w 30"/>
                      <a:gd name="T13" fmla="*/ 4 h 15"/>
                      <a:gd name="T14" fmla="*/ 4 w 30"/>
                      <a:gd name="T15" fmla="*/ 9 h 15"/>
                      <a:gd name="T16" fmla="*/ 11 w 30"/>
                      <a:gd name="T17" fmla="*/ 11 h 15"/>
                      <a:gd name="T18" fmla="*/ 19 w 30"/>
                      <a:gd name="T1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5">
                        <a:moveTo>
                          <a:pt x="19" y="15"/>
                        </a:moveTo>
                        <a:lnTo>
                          <a:pt x="26" y="13"/>
                        </a:lnTo>
                        <a:lnTo>
                          <a:pt x="30" y="7"/>
                        </a:lnTo>
                        <a:lnTo>
                          <a:pt x="30" y="7"/>
                        </a:lnTo>
                        <a:lnTo>
                          <a:pt x="28" y="5"/>
                        </a:lnTo>
                        <a:lnTo>
                          <a:pt x="15" y="0"/>
                        </a:lnTo>
                        <a:lnTo>
                          <a:pt x="0" y="4"/>
                        </a:lnTo>
                        <a:lnTo>
                          <a:pt x="4" y="9"/>
                        </a:lnTo>
                        <a:lnTo>
                          <a:pt x="11" y="11"/>
                        </a:lnTo>
                        <a:lnTo>
                          <a:pt x="19"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1" name="Freeform 47">
                    <a:extLst>
                      <a:ext uri="{FF2B5EF4-FFF2-40B4-BE49-F238E27FC236}">
                        <a16:creationId xmlns:a16="http://schemas.microsoft.com/office/drawing/2014/main" id="{413CAB34-C16E-471B-7BAD-04213B8F5973}"/>
                      </a:ext>
                    </a:extLst>
                  </p:cNvPr>
                  <p:cNvSpPr>
                    <a:spLocks/>
                  </p:cNvSpPr>
                  <p:nvPr/>
                </p:nvSpPr>
                <p:spPr bwMode="auto">
                  <a:xfrm>
                    <a:off x="3646581" y="3422728"/>
                    <a:ext cx="14410" cy="13081"/>
                  </a:xfrm>
                  <a:custGeom>
                    <a:avLst/>
                    <a:gdLst>
                      <a:gd name="T0" fmla="*/ 14 w 15"/>
                      <a:gd name="T1" fmla="*/ 15 h 15"/>
                      <a:gd name="T2" fmla="*/ 15 w 15"/>
                      <a:gd name="T3" fmla="*/ 13 h 15"/>
                      <a:gd name="T4" fmla="*/ 14 w 15"/>
                      <a:gd name="T5" fmla="*/ 8 h 15"/>
                      <a:gd name="T6" fmla="*/ 8 w 15"/>
                      <a:gd name="T7" fmla="*/ 0 h 15"/>
                      <a:gd name="T8" fmla="*/ 2 w 15"/>
                      <a:gd name="T9" fmla="*/ 8 h 15"/>
                      <a:gd name="T10" fmla="*/ 0 w 15"/>
                      <a:gd name="T11" fmla="*/ 10 h 15"/>
                      <a:gd name="T12" fmla="*/ 8 w 15"/>
                      <a:gd name="T13" fmla="*/ 15 h 15"/>
                      <a:gd name="T14" fmla="*/ 14 w 15"/>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14" y="15"/>
                        </a:moveTo>
                        <a:lnTo>
                          <a:pt x="15" y="13"/>
                        </a:lnTo>
                        <a:lnTo>
                          <a:pt x="14" y="8"/>
                        </a:lnTo>
                        <a:lnTo>
                          <a:pt x="8" y="0"/>
                        </a:lnTo>
                        <a:lnTo>
                          <a:pt x="2" y="8"/>
                        </a:lnTo>
                        <a:lnTo>
                          <a:pt x="0" y="10"/>
                        </a:lnTo>
                        <a:lnTo>
                          <a:pt x="8" y="15"/>
                        </a:lnTo>
                        <a:lnTo>
                          <a:pt x="14"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2" name="Freeform 48">
                    <a:extLst>
                      <a:ext uri="{FF2B5EF4-FFF2-40B4-BE49-F238E27FC236}">
                        <a16:creationId xmlns:a16="http://schemas.microsoft.com/office/drawing/2014/main" id="{2138A8CE-7FE6-620A-8CCF-703D98D8066E}"/>
                      </a:ext>
                    </a:extLst>
                  </p:cNvPr>
                  <p:cNvSpPr>
                    <a:spLocks/>
                  </p:cNvSpPr>
                  <p:nvPr/>
                </p:nvSpPr>
                <p:spPr bwMode="auto">
                  <a:xfrm>
                    <a:off x="3646581" y="3422728"/>
                    <a:ext cx="14410" cy="13081"/>
                  </a:xfrm>
                  <a:custGeom>
                    <a:avLst/>
                    <a:gdLst>
                      <a:gd name="T0" fmla="*/ 14 w 15"/>
                      <a:gd name="T1" fmla="*/ 15 h 15"/>
                      <a:gd name="T2" fmla="*/ 15 w 15"/>
                      <a:gd name="T3" fmla="*/ 13 h 15"/>
                      <a:gd name="T4" fmla="*/ 14 w 15"/>
                      <a:gd name="T5" fmla="*/ 8 h 15"/>
                      <a:gd name="T6" fmla="*/ 8 w 15"/>
                      <a:gd name="T7" fmla="*/ 0 h 15"/>
                      <a:gd name="T8" fmla="*/ 2 w 15"/>
                      <a:gd name="T9" fmla="*/ 8 h 15"/>
                      <a:gd name="T10" fmla="*/ 0 w 15"/>
                      <a:gd name="T11" fmla="*/ 10 h 15"/>
                      <a:gd name="T12" fmla="*/ 8 w 15"/>
                      <a:gd name="T13" fmla="*/ 15 h 15"/>
                      <a:gd name="T14" fmla="*/ 14 w 15"/>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14" y="15"/>
                        </a:moveTo>
                        <a:lnTo>
                          <a:pt x="15" y="13"/>
                        </a:lnTo>
                        <a:lnTo>
                          <a:pt x="14" y="8"/>
                        </a:lnTo>
                        <a:lnTo>
                          <a:pt x="8" y="0"/>
                        </a:lnTo>
                        <a:lnTo>
                          <a:pt x="2" y="8"/>
                        </a:lnTo>
                        <a:lnTo>
                          <a:pt x="0" y="10"/>
                        </a:lnTo>
                        <a:lnTo>
                          <a:pt x="8" y="15"/>
                        </a:lnTo>
                        <a:lnTo>
                          <a:pt x="14"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3" name="Freeform 71">
                    <a:extLst>
                      <a:ext uri="{FF2B5EF4-FFF2-40B4-BE49-F238E27FC236}">
                        <a16:creationId xmlns:a16="http://schemas.microsoft.com/office/drawing/2014/main" id="{E4F19AF4-CAF4-A470-7880-25A5EF08CA6E}"/>
                      </a:ext>
                    </a:extLst>
                  </p:cNvPr>
                  <p:cNvSpPr>
                    <a:spLocks/>
                  </p:cNvSpPr>
                  <p:nvPr/>
                </p:nvSpPr>
                <p:spPr bwMode="auto">
                  <a:xfrm>
                    <a:off x="3389116" y="3081761"/>
                    <a:ext cx="464013" cy="372361"/>
                  </a:xfrm>
                  <a:custGeom>
                    <a:avLst/>
                    <a:gdLst>
                      <a:gd name="T0" fmla="*/ 411 w 483"/>
                      <a:gd name="T1" fmla="*/ 263 h 427"/>
                      <a:gd name="T2" fmla="*/ 402 w 483"/>
                      <a:gd name="T3" fmla="*/ 216 h 427"/>
                      <a:gd name="T4" fmla="*/ 233 w 483"/>
                      <a:gd name="T5" fmla="*/ 213 h 427"/>
                      <a:gd name="T6" fmla="*/ 236 w 483"/>
                      <a:gd name="T7" fmla="*/ 183 h 427"/>
                      <a:gd name="T8" fmla="*/ 244 w 483"/>
                      <a:gd name="T9" fmla="*/ 154 h 427"/>
                      <a:gd name="T10" fmla="*/ 248 w 483"/>
                      <a:gd name="T11" fmla="*/ 132 h 427"/>
                      <a:gd name="T12" fmla="*/ 265 w 483"/>
                      <a:gd name="T13" fmla="*/ 102 h 427"/>
                      <a:gd name="T14" fmla="*/ 263 w 483"/>
                      <a:gd name="T15" fmla="*/ 90 h 427"/>
                      <a:gd name="T16" fmla="*/ 285 w 483"/>
                      <a:gd name="T17" fmla="*/ 73 h 427"/>
                      <a:gd name="T18" fmla="*/ 267 w 483"/>
                      <a:gd name="T19" fmla="*/ 55 h 427"/>
                      <a:gd name="T20" fmla="*/ 263 w 483"/>
                      <a:gd name="T21" fmla="*/ 43 h 427"/>
                      <a:gd name="T22" fmla="*/ 265 w 483"/>
                      <a:gd name="T23" fmla="*/ 13 h 427"/>
                      <a:gd name="T24" fmla="*/ 257 w 483"/>
                      <a:gd name="T25" fmla="*/ 0 h 427"/>
                      <a:gd name="T26" fmla="*/ 20 w 483"/>
                      <a:gd name="T27" fmla="*/ 137 h 427"/>
                      <a:gd name="T28" fmla="*/ 35 w 483"/>
                      <a:gd name="T29" fmla="*/ 179 h 427"/>
                      <a:gd name="T30" fmla="*/ 52 w 483"/>
                      <a:gd name="T31" fmla="*/ 213 h 427"/>
                      <a:gd name="T32" fmla="*/ 52 w 483"/>
                      <a:gd name="T33" fmla="*/ 246 h 427"/>
                      <a:gd name="T34" fmla="*/ 41 w 483"/>
                      <a:gd name="T35" fmla="*/ 288 h 427"/>
                      <a:gd name="T36" fmla="*/ 33 w 483"/>
                      <a:gd name="T37" fmla="*/ 335 h 427"/>
                      <a:gd name="T38" fmla="*/ 28 w 483"/>
                      <a:gd name="T39" fmla="*/ 354 h 427"/>
                      <a:gd name="T40" fmla="*/ 75 w 483"/>
                      <a:gd name="T41" fmla="*/ 354 h 427"/>
                      <a:gd name="T42" fmla="*/ 84 w 483"/>
                      <a:gd name="T43" fmla="*/ 340 h 427"/>
                      <a:gd name="T44" fmla="*/ 90 w 483"/>
                      <a:gd name="T45" fmla="*/ 357 h 427"/>
                      <a:gd name="T46" fmla="*/ 171 w 483"/>
                      <a:gd name="T47" fmla="*/ 378 h 427"/>
                      <a:gd name="T48" fmla="*/ 184 w 483"/>
                      <a:gd name="T49" fmla="*/ 357 h 427"/>
                      <a:gd name="T50" fmla="*/ 214 w 483"/>
                      <a:gd name="T51" fmla="*/ 354 h 427"/>
                      <a:gd name="T52" fmla="*/ 242 w 483"/>
                      <a:gd name="T53" fmla="*/ 365 h 427"/>
                      <a:gd name="T54" fmla="*/ 272 w 483"/>
                      <a:gd name="T55" fmla="*/ 371 h 427"/>
                      <a:gd name="T56" fmla="*/ 276 w 483"/>
                      <a:gd name="T57" fmla="*/ 387 h 427"/>
                      <a:gd name="T58" fmla="*/ 297 w 483"/>
                      <a:gd name="T59" fmla="*/ 406 h 427"/>
                      <a:gd name="T60" fmla="*/ 332 w 483"/>
                      <a:gd name="T61" fmla="*/ 412 h 427"/>
                      <a:gd name="T62" fmla="*/ 351 w 483"/>
                      <a:gd name="T63" fmla="*/ 391 h 427"/>
                      <a:gd name="T64" fmla="*/ 370 w 483"/>
                      <a:gd name="T65" fmla="*/ 416 h 427"/>
                      <a:gd name="T66" fmla="*/ 389 w 483"/>
                      <a:gd name="T67" fmla="*/ 391 h 427"/>
                      <a:gd name="T68" fmla="*/ 396 w 483"/>
                      <a:gd name="T69" fmla="*/ 374 h 427"/>
                      <a:gd name="T70" fmla="*/ 415 w 483"/>
                      <a:gd name="T71" fmla="*/ 387 h 427"/>
                      <a:gd name="T72" fmla="*/ 443 w 483"/>
                      <a:gd name="T73" fmla="*/ 399 h 427"/>
                      <a:gd name="T74" fmla="*/ 455 w 483"/>
                      <a:gd name="T75" fmla="*/ 414 h 427"/>
                      <a:gd name="T76" fmla="*/ 473 w 483"/>
                      <a:gd name="T77" fmla="*/ 418 h 427"/>
                      <a:gd name="T78" fmla="*/ 483 w 483"/>
                      <a:gd name="T79" fmla="*/ 395 h 427"/>
                      <a:gd name="T80" fmla="*/ 447 w 483"/>
                      <a:gd name="T81" fmla="*/ 378 h 427"/>
                      <a:gd name="T82" fmla="*/ 417 w 483"/>
                      <a:gd name="T83" fmla="*/ 357 h 427"/>
                      <a:gd name="T84" fmla="*/ 430 w 483"/>
                      <a:gd name="T85" fmla="*/ 348 h 427"/>
                      <a:gd name="T86" fmla="*/ 445 w 483"/>
                      <a:gd name="T87" fmla="*/ 331 h 427"/>
                      <a:gd name="T88" fmla="*/ 426 w 483"/>
                      <a:gd name="T89" fmla="*/ 312 h 427"/>
                      <a:gd name="T90" fmla="*/ 406 w 483"/>
                      <a:gd name="T91" fmla="*/ 322 h 427"/>
                      <a:gd name="T92" fmla="*/ 417 w 483"/>
                      <a:gd name="T93" fmla="*/ 299 h 427"/>
                      <a:gd name="T94" fmla="*/ 391 w 483"/>
                      <a:gd name="T95" fmla="*/ 307 h 427"/>
                      <a:gd name="T96" fmla="*/ 346 w 483"/>
                      <a:gd name="T97" fmla="*/ 299 h 427"/>
                      <a:gd name="T98" fmla="*/ 383 w 483"/>
                      <a:gd name="T99" fmla="*/ 282 h 427"/>
                      <a:gd name="T100" fmla="*/ 411 w 483"/>
                      <a:gd name="T101" fmla="*/ 295 h 427"/>
                      <a:gd name="T102" fmla="*/ 424 w 483"/>
                      <a:gd name="T103" fmla="*/ 292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3" h="427">
                        <a:moveTo>
                          <a:pt x="421" y="288"/>
                        </a:moveTo>
                        <a:lnTo>
                          <a:pt x="417" y="282"/>
                        </a:lnTo>
                        <a:lnTo>
                          <a:pt x="417" y="278"/>
                        </a:lnTo>
                        <a:lnTo>
                          <a:pt x="413" y="271"/>
                        </a:lnTo>
                        <a:lnTo>
                          <a:pt x="411" y="263"/>
                        </a:lnTo>
                        <a:lnTo>
                          <a:pt x="402" y="256"/>
                        </a:lnTo>
                        <a:lnTo>
                          <a:pt x="398" y="248"/>
                        </a:lnTo>
                        <a:lnTo>
                          <a:pt x="394" y="241"/>
                        </a:lnTo>
                        <a:lnTo>
                          <a:pt x="398" y="230"/>
                        </a:lnTo>
                        <a:lnTo>
                          <a:pt x="402" y="216"/>
                        </a:lnTo>
                        <a:lnTo>
                          <a:pt x="404" y="209"/>
                        </a:lnTo>
                        <a:lnTo>
                          <a:pt x="402" y="207"/>
                        </a:lnTo>
                        <a:lnTo>
                          <a:pt x="317" y="214"/>
                        </a:lnTo>
                        <a:lnTo>
                          <a:pt x="227" y="218"/>
                        </a:lnTo>
                        <a:lnTo>
                          <a:pt x="233" y="213"/>
                        </a:lnTo>
                        <a:lnTo>
                          <a:pt x="229" y="205"/>
                        </a:lnTo>
                        <a:lnTo>
                          <a:pt x="229" y="198"/>
                        </a:lnTo>
                        <a:lnTo>
                          <a:pt x="225" y="190"/>
                        </a:lnTo>
                        <a:lnTo>
                          <a:pt x="235" y="188"/>
                        </a:lnTo>
                        <a:lnTo>
                          <a:pt x="236" y="183"/>
                        </a:lnTo>
                        <a:lnTo>
                          <a:pt x="231" y="177"/>
                        </a:lnTo>
                        <a:lnTo>
                          <a:pt x="238" y="177"/>
                        </a:lnTo>
                        <a:lnTo>
                          <a:pt x="236" y="162"/>
                        </a:lnTo>
                        <a:lnTo>
                          <a:pt x="242" y="156"/>
                        </a:lnTo>
                        <a:lnTo>
                          <a:pt x="244" y="154"/>
                        </a:lnTo>
                        <a:lnTo>
                          <a:pt x="236" y="154"/>
                        </a:lnTo>
                        <a:lnTo>
                          <a:pt x="244" y="149"/>
                        </a:lnTo>
                        <a:lnTo>
                          <a:pt x="246" y="143"/>
                        </a:lnTo>
                        <a:lnTo>
                          <a:pt x="252" y="136"/>
                        </a:lnTo>
                        <a:lnTo>
                          <a:pt x="248" y="132"/>
                        </a:lnTo>
                        <a:lnTo>
                          <a:pt x="250" y="126"/>
                        </a:lnTo>
                        <a:lnTo>
                          <a:pt x="255" y="122"/>
                        </a:lnTo>
                        <a:lnTo>
                          <a:pt x="272" y="105"/>
                        </a:lnTo>
                        <a:lnTo>
                          <a:pt x="272" y="104"/>
                        </a:lnTo>
                        <a:lnTo>
                          <a:pt x="265" y="102"/>
                        </a:lnTo>
                        <a:lnTo>
                          <a:pt x="272" y="102"/>
                        </a:lnTo>
                        <a:lnTo>
                          <a:pt x="272" y="98"/>
                        </a:lnTo>
                        <a:lnTo>
                          <a:pt x="278" y="90"/>
                        </a:lnTo>
                        <a:lnTo>
                          <a:pt x="270" y="92"/>
                        </a:lnTo>
                        <a:lnTo>
                          <a:pt x="263" y="90"/>
                        </a:lnTo>
                        <a:lnTo>
                          <a:pt x="267" y="85"/>
                        </a:lnTo>
                        <a:lnTo>
                          <a:pt x="274" y="81"/>
                        </a:lnTo>
                        <a:lnTo>
                          <a:pt x="280" y="75"/>
                        </a:lnTo>
                        <a:lnTo>
                          <a:pt x="285" y="75"/>
                        </a:lnTo>
                        <a:lnTo>
                          <a:pt x="285" y="73"/>
                        </a:lnTo>
                        <a:lnTo>
                          <a:pt x="285" y="72"/>
                        </a:lnTo>
                        <a:lnTo>
                          <a:pt x="278" y="70"/>
                        </a:lnTo>
                        <a:lnTo>
                          <a:pt x="276" y="64"/>
                        </a:lnTo>
                        <a:lnTo>
                          <a:pt x="270" y="60"/>
                        </a:lnTo>
                        <a:lnTo>
                          <a:pt x="267" y="55"/>
                        </a:lnTo>
                        <a:lnTo>
                          <a:pt x="267" y="53"/>
                        </a:lnTo>
                        <a:lnTo>
                          <a:pt x="274" y="55"/>
                        </a:lnTo>
                        <a:lnTo>
                          <a:pt x="268" y="47"/>
                        </a:lnTo>
                        <a:lnTo>
                          <a:pt x="274" y="42"/>
                        </a:lnTo>
                        <a:lnTo>
                          <a:pt x="263" y="43"/>
                        </a:lnTo>
                        <a:lnTo>
                          <a:pt x="261" y="40"/>
                        </a:lnTo>
                        <a:lnTo>
                          <a:pt x="268" y="30"/>
                        </a:lnTo>
                        <a:lnTo>
                          <a:pt x="261" y="26"/>
                        </a:lnTo>
                        <a:lnTo>
                          <a:pt x="259" y="19"/>
                        </a:lnTo>
                        <a:lnTo>
                          <a:pt x="265" y="13"/>
                        </a:lnTo>
                        <a:lnTo>
                          <a:pt x="265" y="6"/>
                        </a:lnTo>
                        <a:lnTo>
                          <a:pt x="259" y="6"/>
                        </a:lnTo>
                        <a:lnTo>
                          <a:pt x="253" y="10"/>
                        </a:lnTo>
                        <a:lnTo>
                          <a:pt x="253" y="4"/>
                        </a:lnTo>
                        <a:lnTo>
                          <a:pt x="257" y="0"/>
                        </a:lnTo>
                        <a:lnTo>
                          <a:pt x="111" y="8"/>
                        </a:lnTo>
                        <a:lnTo>
                          <a:pt x="0" y="11"/>
                        </a:lnTo>
                        <a:lnTo>
                          <a:pt x="3" y="120"/>
                        </a:lnTo>
                        <a:lnTo>
                          <a:pt x="17" y="132"/>
                        </a:lnTo>
                        <a:lnTo>
                          <a:pt x="20" y="137"/>
                        </a:lnTo>
                        <a:lnTo>
                          <a:pt x="26" y="152"/>
                        </a:lnTo>
                        <a:lnTo>
                          <a:pt x="24" y="162"/>
                        </a:lnTo>
                        <a:lnTo>
                          <a:pt x="30" y="169"/>
                        </a:lnTo>
                        <a:lnTo>
                          <a:pt x="33" y="177"/>
                        </a:lnTo>
                        <a:lnTo>
                          <a:pt x="35" y="179"/>
                        </a:lnTo>
                        <a:lnTo>
                          <a:pt x="39" y="184"/>
                        </a:lnTo>
                        <a:lnTo>
                          <a:pt x="39" y="192"/>
                        </a:lnTo>
                        <a:lnTo>
                          <a:pt x="50" y="205"/>
                        </a:lnTo>
                        <a:lnTo>
                          <a:pt x="52" y="207"/>
                        </a:lnTo>
                        <a:lnTo>
                          <a:pt x="52" y="213"/>
                        </a:lnTo>
                        <a:lnTo>
                          <a:pt x="54" y="220"/>
                        </a:lnTo>
                        <a:lnTo>
                          <a:pt x="50" y="226"/>
                        </a:lnTo>
                        <a:lnTo>
                          <a:pt x="54" y="231"/>
                        </a:lnTo>
                        <a:lnTo>
                          <a:pt x="50" y="239"/>
                        </a:lnTo>
                        <a:lnTo>
                          <a:pt x="52" y="246"/>
                        </a:lnTo>
                        <a:lnTo>
                          <a:pt x="49" y="252"/>
                        </a:lnTo>
                        <a:lnTo>
                          <a:pt x="47" y="260"/>
                        </a:lnTo>
                        <a:lnTo>
                          <a:pt x="41" y="267"/>
                        </a:lnTo>
                        <a:lnTo>
                          <a:pt x="39" y="275"/>
                        </a:lnTo>
                        <a:lnTo>
                          <a:pt x="41" y="288"/>
                        </a:lnTo>
                        <a:lnTo>
                          <a:pt x="35" y="295"/>
                        </a:lnTo>
                        <a:lnTo>
                          <a:pt x="39" y="303"/>
                        </a:lnTo>
                        <a:lnTo>
                          <a:pt x="43" y="320"/>
                        </a:lnTo>
                        <a:lnTo>
                          <a:pt x="41" y="327"/>
                        </a:lnTo>
                        <a:lnTo>
                          <a:pt x="33" y="335"/>
                        </a:lnTo>
                        <a:lnTo>
                          <a:pt x="33" y="335"/>
                        </a:lnTo>
                        <a:lnTo>
                          <a:pt x="33" y="335"/>
                        </a:lnTo>
                        <a:lnTo>
                          <a:pt x="35" y="342"/>
                        </a:lnTo>
                        <a:lnTo>
                          <a:pt x="33" y="350"/>
                        </a:lnTo>
                        <a:lnTo>
                          <a:pt x="28" y="354"/>
                        </a:lnTo>
                        <a:lnTo>
                          <a:pt x="26" y="361"/>
                        </a:lnTo>
                        <a:lnTo>
                          <a:pt x="33" y="367"/>
                        </a:lnTo>
                        <a:lnTo>
                          <a:pt x="39" y="361"/>
                        </a:lnTo>
                        <a:lnTo>
                          <a:pt x="73" y="357"/>
                        </a:lnTo>
                        <a:lnTo>
                          <a:pt x="75" y="354"/>
                        </a:lnTo>
                        <a:lnTo>
                          <a:pt x="67" y="350"/>
                        </a:lnTo>
                        <a:lnTo>
                          <a:pt x="75" y="344"/>
                        </a:lnTo>
                        <a:lnTo>
                          <a:pt x="77" y="327"/>
                        </a:lnTo>
                        <a:lnTo>
                          <a:pt x="82" y="333"/>
                        </a:lnTo>
                        <a:lnTo>
                          <a:pt x="84" y="340"/>
                        </a:lnTo>
                        <a:lnTo>
                          <a:pt x="84" y="346"/>
                        </a:lnTo>
                        <a:lnTo>
                          <a:pt x="79" y="350"/>
                        </a:lnTo>
                        <a:lnTo>
                          <a:pt x="77" y="354"/>
                        </a:lnTo>
                        <a:lnTo>
                          <a:pt x="82" y="355"/>
                        </a:lnTo>
                        <a:lnTo>
                          <a:pt x="90" y="357"/>
                        </a:lnTo>
                        <a:lnTo>
                          <a:pt x="103" y="359"/>
                        </a:lnTo>
                        <a:lnTo>
                          <a:pt x="118" y="365"/>
                        </a:lnTo>
                        <a:lnTo>
                          <a:pt x="126" y="369"/>
                        </a:lnTo>
                        <a:lnTo>
                          <a:pt x="137" y="374"/>
                        </a:lnTo>
                        <a:lnTo>
                          <a:pt x="171" y="378"/>
                        </a:lnTo>
                        <a:lnTo>
                          <a:pt x="178" y="378"/>
                        </a:lnTo>
                        <a:lnTo>
                          <a:pt x="188" y="372"/>
                        </a:lnTo>
                        <a:lnTo>
                          <a:pt x="195" y="372"/>
                        </a:lnTo>
                        <a:lnTo>
                          <a:pt x="189" y="363"/>
                        </a:lnTo>
                        <a:lnTo>
                          <a:pt x="184" y="357"/>
                        </a:lnTo>
                        <a:lnTo>
                          <a:pt x="191" y="355"/>
                        </a:lnTo>
                        <a:lnTo>
                          <a:pt x="193" y="354"/>
                        </a:lnTo>
                        <a:lnTo>
                          <a:pt x="201" y="350"/>
                        </a:lnTo>
                        <a:lnTo>
                          <a:pt x="214" y="346"/>
                        </a:lnTo>
                        <a:lnTo>
                          <a:pt x="214" y="354"/>
                        </a:lnTo>
                        <a:lnTo>
                          <a:pt x="214" y="357"/>
                        </a:lnTo>
                        <a:lnTo>
                          <a:pt x="220" y="355"/>
                        </a:lnTo>
                        <a:lnTo>
                          <a:pt x="235" y="354"/>
                        </a:lnTo>
                        <a:lnTo>
                          <a:pt x="236" y="361"/>
                        </a:lnTo>
                        <a:lnTo>
                          <a:pt x="242" y="365"/>
                        </a:lnTo>
                        <a:lnTo>
                          <a:pt x="246" y="374"/>
                        </a:lnTo>
                        <a:lnTo>
                          <a:pt x="253" y="374"/>
                        </a:lnTo>
                        <a:lnTo>
                          <a:pt x="267" y="378"/>
                        </a:lnTo>
                        <a:lnTo>
                          <a:pt x="270" y="372"/>
                        </a:lnTo>
                        <a:lnTo>
                          <a:pt x="272" y="371"/>
                        </a:lnTo>
                        <a:lnTo>
                          <a:pt x="272" y="367"/>
                        </a:lnTo>
                        <a:lnTo>
                          <a:pt x="274" y="372"/>
                        </a:lnTo>
                        <a:lnTo>
                          <a:pt x="272" y="374"/>
                        </a:lnTo>
                        <a:lnTo>
                          <a:pt x="272" y="380"/>
                        </a:lnTo>
                        <a:lnTo>
                          <a:pt x="276" y="387"/>
                        </a:lnTo>
                        <a:lnTo>
                          <a:pt x="283" y="391"/>
                        </a:lnTo>
                        <a:lnTo>
                          <a:pt x="287" y="399"/>
                        </a:lnTo>
                        <a:lnTo>
                          <a:pt x="285" y="406"/>
                        </a:lnTo>
                        <a:lnTo>
                          <a:pt x="289" y="410"/>
                        </a:lnTo>
                        <a:lnTo>
                          <a:pt x="297" y="406"/>
                        </a:lnTo>
                        <a:lnTo>
                          <a:pt x="310" y="416"/>
                        </a:lnTo>
                        <a:lnTo>
                          <a:pt x="317" y="412"/>
                        </a:lnTo>
                        <a:lnTo>
                          <a:pt x="319" y="412"/>
                        </a:lnTo>
                        <a:lnTo>
                          <a:pt x="327" y="416"/>
                        </a:lnTo>
                        <a:lnTo>
                          <a:pt x="332" y="412"/>
                        </a:lnTo>
                        <a:lnTo>
                          <a:pt x="332" y="402"/>
                        </a:lnTo>
                        <a:lnTo>
                          <a:pt x="334" y="395"/>
                        </a:lnTo>
                        <a:lnTo>
                          <a:pt x="342" y="395"/>
                        </a:lnTo>
                        <a:lnTo>
                          <a:pt x="347" y="393"/>
                        </a:lnTo>
                        <a:lnTo>
                          <a:pt x="351" y="391"/>
                        </a:lnTo>
                        <a:lnTo>
                          <a:pt x="355" y="399"/>
                        </a:lnTo>
                        <a:lnTo>
                          <a:pt x="361" y="395"/>
                        </a:lnTo>
                        <a:lnTo>
                          <a:pt x="368" y="399"/>
                        </a:lnTo>
                        <a:lnTo>
                          <a:pt x="368" y="408"/>
                        </a:lnTo>
                        <a:lnTo>
                          <a:pt x="370" y="416"/>
                        </a:lnTo>
                        <a:lnTo>
                          <a:pt x="377" y="412"/>
                        </a:lnTo>
                        <a:lnTo>
                          <a:pt x="383" y="406"/>
                        </a:lnTo>
                        <a:lnTo>
                          <a:pt x="387" y="401"/>
                        </a:lnTo>
                        <a:lnTo>
                          <a:pt x="381" y="393"/>
                        </a:lnTo>
                        <a:lnTo>
                          <a:pt x="389" y="391"/>
                        </a:lnTo>
                        <a:lnTo>
                          <a:pt x="387" y="378"/>
                        </a:lnTo>
                        <a:lnTo>
                          <a:pt x="372" y="371"/>
                        </a:lnTo>
                        <a:lnTo>
                          <a:pt x="372" y="365"/>
                        </a:lnTo>
                        <a:lnTo>
                          <a:pt x="372" y="363"/>
                        </a:lnTo>
                        <a:lnTo>
                          <a:pt x="396" y="374"/>
                        </a:lnTo>
                        <a:lnTo>
                          <a:pt x="404" y="374"/>
                        </a:lnTo>
                        <a:lnTo>
                          <a:pt x="409" y="378"/>
                        </a:lnTo>
                        <a:lnTo>
                          <a:pt x="413" y="380"/>
                        </a:lnTo>
                        <a:lnTo>
                          <a:pt x="409" y="387"/>
                        </a:lnTo>
                        <a:lnTo>
                          <a:pt x="415" y="387"/>
                        </a:lnTo>
                        <a:lnTo>
                          <a:pt x="423" y="386"/>
                        </a:lnTo>
                        <a:lnTo>
                          <a:pt x="426" y="393"/>
                        </a:lnTo>
                        <a:lnTo>
                          <a:pt x="436" y="395"/>
                        </a:lnTo>
                        <a:lnTo>
                          <a:pt x="441" y="393"/>
                        </a:lnTo>
                        <a:lnTo>
                          <a:pt x="443" y="399"/>
                        </a:lnTo>
                        <a:lnTo>
                          <a:pt x="449" y="406"/>
                        </a:lnTo>
                        <a:lnTo>
                          <a:pt x="455" y="408"/>
                        </a:lnTo>
                        <a:lnTo>
                          <a:pt x="456" y="399"/>
                        </a:lnTo>
                        <a:lnTo>
                          <a:pt x="458" y="406"/>
                        </a:lnTo>
                        <a:lnTo>
                          <a:pt x="455" y="414"/>
                        </a:lnTo>
                        <a:lnTo>
                          <a:pt x="449" y="427"/>
                        </a:lnTo>
                        <a:lnTo>
                          <a:pt x="456" y="421"/>
                        </a:lnTo>
                        <a:lnTo>
                          <a:pt x="458" y="414"/>
                        </a:lnTo>
                        <a:lnTo>
                          <a:pt x="464" y="406"/>
                        </a:lnTo>
                        <a:lnTo>
                          <a:pt x="473" y="418"/>
                        </a:lnTo>
                        <a:lnTo>
                          <a:pt x="473" y="412"/>
                        </a:lnTo>
                        <a:lnTo>
                          <a:pt x="477" y="404"/>
                        </a:lnTo>
                        <a:lnTo>
                          <a:pt x="477" y="401"/>
                        </a:lnTo>
                        <a:lnTo>
                          <a:pt x="483" y="399"/>
                        </a:lnTo>
                        <a:lnTo>
                          <a:pt x="483" y="395"/>
                        </a:lnTo>
                        <a:lnTo>
                          <a:pt x="475" y="393"/>
                        </a:lnTo>
                        <a:lnTo>
                          <a:pt x="473" y="387"/>
                        </a:lnTo>
                        <a:lnTo>
                          <a:pt x="468" y="384"/>
                        </a:lnTo>
                        <a:lnTo>
                          <a:pt x="453" y="382"/>
                        </a:lnTo>
                        <a:lnTo>
                          <a:pt x="447" y="378"/>
                        </a:lnTo>
                        <a:lnTo>
                          <a:pt x="438" y="378"/>
                        </a:lnTo>
                        <a:lnTo>
                          <a:pt x="434" y="371"/>
                        </a:lnTo>
                        <a:lnTo>
                          <a:pt x="426" y="367"/>
                        </a:lnTo>
                        <a:lnTo>
                          <a:pt x="419" y="365"/>
                        </a:lnTo>
                        <a:lnTo>
                          <a:pt x="417" y="357"/>
                        </a:lnTo>
                        <a:lnTo>
                          <a:pt x="423" y="355"/>
                        </a:lnTo>
                        <a:lnTo>
                          <a:pt x="421" y="352"/>
                        </a:lnTo>
                        <a:lnTo>
                          <a:pt x="428" y="350"/>
                        </a:lnTo>
                        <a:lnTo>
                          <a:pt x="436" y="354"/>
                        </a:lnTo>
                        <a:lnTo>
                          <a:pt x="430" y="348"/>
                        </a:lnTo>
                        <a:lnTo>
                          <a:pt x="426" y="340"/>
                        </a:lnTo>
                        <a:lnTo>
                          <a:pt x="434" y="335"/>
                        </a:lnTo>
                        <a:lnTo>
                          <a:pt x="441" y="335"/>
                        </a:lnTo>
                        <a:lnTo>
                          <a:pt x="443" y="337"/>
                        </a:lnTo>
                        <a:lnTo>
                          <a:pt x="445" y="331"/>
                        </a:lnTo>
                        <a:lnTo>
                          <a:pt x="445" y="324"/>
                        </a:lnTo>
                        <a:lnTo>
                          <a:pt x="440" y="320"/>
                        </a:lnTo>
                        <a:lnTo>
                          <a:pt x="438" y="312"/>
                        </a:lnTo>
                        <a:lnTo>
                          <a:pt x="436" y="307"/>
                        </a:lnTo>
                        <a:lnTo>
                          <a:pt x="426" y="312"/>
                        </a:lnTo>
                        <a:lnTo>
                          <a:pt x="424" y="320"/>
                        </a:lnTo>
                        <a:lnTo>
                          <a:pt x="423" y="327"/>
                        </a:lnTo>
                        <a:lnTo>
                          <a:pt x="415" y="327"/>
                        </a:lnTo>
                        <a:lnTo>
                          <a:pt x="413" y="320"/>
                        </a:lnTo>
                        <a:lnTo>
                          <a:pt x="406" y="322"/>
                        </a:lnTo>
                        <a:lnTo>
                          <a:pt x="400" y="318"/>
                        </a:lnTo>
                        <a:lnTo>
                          <a:pt x="400" y="316"/>
                        </a:lnTo>
                        <a:lnTo>
                          <a:pt x="415" y="307"/>
                        </a:lnTo>
                        <a:lnTo>
                          <a:pt x="417" y="299"/>
                        </a:lnTo>
                        <a:lnTo>
                          <a:pt x="417" y="299"/>
                        </a:lnTo>
                        <a:lnTo>
                          <a:pt x="409" y="303"/>
                        </a:lnTo>
                        <a:lnTo>
                          <a:pt x="409" y="297"/>
                        </a:lnTo>
                        <a:lnTo>
                          <a:pt x="404" y="303"/>
                        </a:lnTo>
                        <a:lnTo>
                          <a:pt x="398" y="299"/>
                        </a:lnTo>
                        <a:lnTo>
                          <a:pt x="391" y="307"/>
                        </a:lnTo>
                        <a:lnTo>
                          <a:pt x="385" y="308"/>
                        </a:lnTo>
                        <a:lnTo>
                          <a:pt x="364" y="310"/>
                        </a:lnTo>
                        <a:lnTo>
                          <a:pt x="355" y="310"/>
                        </a:lnTo>
                        <a:lnTo>
                          <a:pt x="346" y="307"/>
                        </a:lnTo>
                        <a:lnTo>
                          <a:pt x="346" y="299"/>
                        </a:lnTo>
                        <a:lnTo>
                          <a:pt x="351" y="293"/>
                        </a:lnTo>
                        <a:lnTo>
                          <a:pt x="361" y="278"/>
                        </a:lnTo>
                        <a:lnTo>
                          <a:pt x="366" y="277"/>
                        </a:lnTo>
                        <a:lnTo>
                          <a:pt x="376" y="278"/>
                        </a:lnTo>
                        <a:lnTo>
                          <a:pt x="383" y="282"/>
                        </a:lnTo>
                        <a:lnTo>
                          <a:pt x="391" y="288"/>
                        </a:lnTo>
                        <a:lnTo>
                          <a:pt x="396" y="288"/>
                        </a:lnTo>
                        <a:lnTo>
                          <a:pt x="402" y="292"/>
                        </a:lnTo>
                        <a:lnTo>
                          <a:pt x="404" y="290"/>
                        </a:lnTo>
                        <a:lnTo>
                          <a:pt x="411" y="295"/>
                        </a:lnTo>
                        <a:lnTo>
                          <a:pt x="417" y="295"/>
                        </a:lnTo>
                        <a:lnTo>
                          <a:pt x="421" y="295"/>
                        </a:lnTo>
                        <a:lnTo>
                          <a:pt x="421" y="297"/>
                        </a:lnTo>
                        <a:lnTo>
                          <a:pt x="428" y="293"/>
                        </a:lnTo>
                        <a:lnTo>
                          <a:pt x="424" y="292"/>
                        </a:lnTo>
                        <a:lnTo>
                          <a:pt x="421" y="28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79" name="Freeform 72">
                  <a:extLst>
                    <a:ext uri="{FF2B5EF4-FFF2-40B4-BE49-F238E27FC236}">
                      <a16:creationId xmlns:a16="http://schemas.microsoft.com/office/drawing/2014/main" id="{BA44B5AD-4D20-F33C-D2FD-8B74F176F8E9}"/>
                    </a:ext>
                  </a:extLst>
                </p:cNvPr>
                <p:cNvSpPr>
                  <a:spLocks/>
                </p:cNvSpPr>
                <p:nvPr/>
              </p:nvSpPr>
              <p:spPr bwMode="auto">
                <a:xfrm>
                  <a:off x="3587018" y="1766723"/>
                  <a:ext cx="7686" cy="5232"/>
                </a:xfrm>
                <a:custGeom>
                  <a:avLst/>
                  <a:gdLst>
                    <a:gd name="T0" fmla="*/ 8 w 8"/>
                    <a:gd name="T1" fmla="*/ 2 h 6"/>
                    <a:gd name="T2" fmla="*/ 8 w 8"/>
                    <a:gd name="T3" fmla="*/ 0 h 6"/>
                    <a:gd name="T4" fmla="*/ 0 w 8"/>
                    <a:gd name="T5" fmla="*/ 6 h 6"/>
                    <a:gd name="T6" fmla="*/ 8 w 8"/>
                    <a:gd name="T7" fmla="*/ 2 h 6"/>
                  </a:gdLst>
                  <a:ahLst/>
                  <a:cxnLst>
                    <a:cxn ang="0">
                      <a:pos x="T0" y="T1"/>
                    </a:cxn>
                    <a:cxn ang="0">
                      <a:pos x="T2" y="T3"/>
                    </a:cxn>
                    <a:cxn ang="0">
                      <a:pos x="T4" y="T5"/>
                    </a:cxn>
                    <a:cxn ang="0">
                      <a:pos x="T6" y="T7"/>
                    </a:cxn>
                  </a:cxnLst>
                  <a:rect l="0" t="0" r="r" b="b"/>
                  <a:pathLst>
                    <a:path w="8" h="6">
                      <a:moveTo>
                        <a:pt x="8" y="2"/>
                      </a:moveTo>
                      <a:lnTo>
                        <a:pt x="8" y="0"/>
                      </a:lnTo>
                      <a:lnTo>
                        <a:pt x="0" y="6"/>
                      </a:lnTo>
                      <a:lnTo>
                        <a:pt x="8"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73">
                  <a:extLst>
                    <a:ext uri="{FF2B5EF4-FFF2-40B4-BE49-F238E27FC236}">
                      <a16:creationId xmlns:a16="http://schemas.microsoft.com/office/drawing/2014/main" id="{9C6B4165-CDD4-D60C-D3C3-4E6823A8C7F3}"/>
                    </a:ext>
                  </a:extLst>
                </p:cNvPr>
                <p:cNvSpPr>
                  <a:spLocks/>
                </p:cNvSpPr>
                <p:nvPr/>
              </p:nvSpPr>
              <p:spPr bwMode="auto">
                <a:xfrm>
                  <a:off x="3587018" y="1766723"/>
                  <a:ext cx="7686" cy="5232"/>
                </a:xfrm>
                <a:custGeom>
                  <a:avLst/>
                  <a:gdLst>
                    <a:gd name="T0" fmla="*/ 8 w 8"/>
                    <a:gd name="T1" fmla="*/ 2 h 6"/>
                    <a:gd name="T2" fmla="*/ 8 w 8"/>
                    <a:gd name="T3" fmla="*/ 0 h 6"/>
                    <a:gd name="T4" fmla="*/ 0 w 8"/>
                    <a:gd name="T5" fmla="*/ 6 h 6"/>
                    <a:gd name="T6" fmla="*/ 8 w 8"/>
                    <a:gd name="T7" fmla="*/ 2 h 6"/>
                  </a:gdLst>
                  <a:ahLst/>
                  <a:cxnLst>
                    <a:cxn ang="0">
                      <a:pos x="T0" y="T1"/>
                    </a:cxn>
                    <a:cxn ang="0">
                      <a:pos x="T2" y="T3"/>
                    </a:cxn>
                    <a:cxn ang="0">
                      <a:pos x="T4" y="T5"/>
                    </a:cxn>
                    <a:cxn ang="0">
                      <a:pos x="T6" y="T7"/>
                    </a:cxn>
                  </a:cxnLst>
                  <a:rect l="0" t="0" r="r" b="b"/>
                  <a:pathLst>
                    <a:path w="8" h="6">
                      <a:moveTo>
                        <a:pt x="8" y="2"/>
                      </a:moveTo>
                      <a:lnTo>
                        <a:pt x="8" y="0"/>
                      </a:lnTo>
                      <a:lnTo>
                        <a:pt x="0" y="6"/>
                      </a:lnTo>
                      <a:lnTo>
                        <a:pt x="8"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74">
                  <a:extLst>
                    <a:ext uri="{FF2B5EF4-FFF2-40B4-BE49-F238E27FC236}">
                      <a16:creationId xmlns:a16="http://schemas.microsoft.com/office/drawing/2014/main" id="{9C96EC1C-CA08-2C08-1BCC-2DE16CDE2E90}"/>
                    </a:ext>
                  </a:extLst>
                </p:cNvPr>
                <p:cNvSpPr>
                  <a:spLocks/>
                </p:cNvSpPr>
                <p:nvPr/>
              </p:nvSpPr>
              <p:spPr bwMode="auto">
                <a:xfrm>
                  <a:off x="3598547" y="1757131"/>
                  <a:ext cx="2882" cy="6976"/>
                </a:xfrm>
                <a:custGeom>
                  <a:avLst/>
                  <a:gdLst>
                    <a:gd name="T0" fmla="*/ 3 w 3"/>
                    <a:gd name="T1" fmla="*/ 0 h 8"/>
                    <a:gd name="T2" fmla="*/ 0 w 3"/>
                    <a:gd name="T3" fmla="*/ 0 h 8"/>
                    <a:gd name="T4" fmla="*/ 2 w 3"/>
                    <a:gd name="T5" fmla="*/ 8 h 8"/>
                    <a:gd name="T6" fmla="*/ 3 w 3"/>
                    <a:gd name="T7" fmla="*/ 0 h 8"/>
                  </a:gdLst>
                  <a:ahLst/>
                  <a:cxnLst>
                    <a:cxn ang="0">
                      <a:pos x="T0" y="T1"/>
                    </a:cxn>
                    <a:cxn ang="0">
                      <a:pos x="T2" y="T3"/>
                    </a:cxn>
                    <a:cxn ang="0">
                      <a:pos x="T4" y="T5"/>
                    </a:cxn>
                    <a:cxn ang="0">
                      <a:pos x="T6" y="T7"/>
                    </a:cxn>
                  </a:cxnLst>
                  <a:rect l="0" t="0" r="r" b="b"/>
                  <a:pathLst>
                    <a:path w="3" h="8">
                      <a:moveTo>
                        <a:pt x="3" y="0"/>
                      </a:moveTo>
                      <a:lnTo>
                        <a:pt x="0" y="0"/>
                      </a:lnTo>
                      <a:lnTo>
                        <a:pt x="2" y="8"/>
                      </a:lnTo>
                      <a:lnTo>
                        <a:pt x="3"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75">
                  <a:extLst>
                    <a:ext uri="{FF2B5EF4-FFF2-40B4-BE49-F238E27FC236}">
                      <a16:creationId xmlns:a16="http://schemas.microsoft.com/office/drawing/2014/main" id="{1E811102-2662-C024-F5E4-250CE7B8B3F3}"/>
                    </a:ext>
                  </a:extLst>
                </p:cNvPr>
                <p:cNvSpPr>
                  <a:spLocks/>
                </p:cNvSpPr>
                <p:nvPr/>
              </p:nvSpPr>
              <p:spPr bwMode="auto">
                <a:xfrm>
                  <a:off x="3598547" y="1757131"/>
                  <a:ext cx="2882" cy="6976"/>
                </a:xfrm>
                <a:custGeom>
                  <a:avLst/>
                  <a:gdLst>
                    <a:gd name="T0" fmla="*/ 3 w 3"/>
                    <a:gd name="T1" fmla="*/ 0 h 8"/>
                    <a:gd name="T2" fmla="*/ 0 w 3"/>
                    <a:gd name="T3" fmla="*/ 0 h 8"/>
                    <a:gd name="T4" fmla="*/ 2 w 3"/>
                    <a:gd name="T5" fmla="*/ 8 h 8"/>
                    <a:gd name="T6" fmla="*/ 3 w 3"/>
                    <a:gd name="T7" fmla="*/ 0 h 8"/>
                  </a:gdLst>
                  <a:ahLst/>
                  <a:cxnLst>
                    <a:cxn ang="0">
                      <a:pos x="T0" y="T1"/>
                    </a:cxn>
                    <a:cxn ang="0">
                      <a:pos x="T2" y="T3"/>
                    </a:cxn>
                    <a:cxn ang="0">
                      <a:pos x="T4" y="T5"/>
                    </a:cxn>
                    <a:cxn ang="0">
                      <a:pos x="T6" y="T7"/>
                    </a:cxn>
                  </a:cxnLst>
                  <a:rect l="0" t="0" r="r" b="b"/>
                  <a:pathLst>
                    <a:path w="3" h="8">
                      <a:moveTo>
                        <a:pt x="3" y="0"/>
                      </a:moveTo>
                      <a:lnTo>
                        <a:pt x="0" y="0"/>
                      </a:lnTo>
                      <a:lnTo>
                        <a:pt x="2" y="8"/>
                      </a:lnTo>
                      <a:lnTo>
                        <a:pt x="3"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76">
                  <a:extLst>
                    <a:ext uri="{FF2B5EF4-FFF2-40B4-BE49-F238E27FC236}">
                      <a16:creationId xmlns:a16="http://schemas.microsoft.com/office/drawing/2014/main" id="{CA97E152-7E43-FB6D-C675-88ABE48BA342}"/>
                    </a:ext>
                  </a:extLst>
                </p:cNvPr>
                <p:cNvSpPr>
                  <a:spLocks/>
                </p:cNvSpPr>
                <p:nvPr/>
              </p:nvSpPr>
              <p:spPr bwMode="auto">
                <a:xfrm>
                  <a:off x="3681166" y="1643765"/>
                  <a:ext cx="47074" cy="36626"/>
                </a:xfrm>
                <a:custGeom>
                  <a:avLst/>
                  <a:gdLst>
                    <a:gd name="T0" fmla="*/ 10 w 49"/>
                    <a:gd name="T1" fmla="*/ 38 h 42"/>
                    <a:gd name="T2" fmla="*/ 15 w 49"/>
                    <a:gd name="T3" fmla="*/ 32 h 42"/>
                    <a:gd name="T4" fmla="*/ 19 w 49"/>
                    <a:gd name="T5" fmla="*/ 27 h 42"/>
                    <a:gd name="T6" fmla="*/ 34 w 49"/>
                    <a:gd name="T7" fmla="*/ 21 h 42"/>
                    <a:gd name="T8" fmla="*/ 40 w 49"/>
                    <a:gd name="T9" fmla="*/ 15 h 42"/>
                    <a:gd name="T10" fmla="*/ 43 w 49"/>
                    <a:gd name="T11" fmla="*/ 8 h 42"/>
                    <a:gd name="T12" fmla="*/ 49 w 49"/>
                    <a:gd name="T13" fmla="*/ 2 h 42"/>
                    <a:gd name="T14" fmla="*/ 47 w 49"/>
                    <a:gd name="T15" fmla="*/ 0 h 42"/>
                    <a:gd name="T16" fmla="*/ 40 w 49"/>
                    <a:gd name="T17" fmla="*/ 4 h 42"/>
                    <a:gd name="T18" fmla="*/ 28 w 49"/>
                    <a:gd name="T19" fmla="*/ 14 h 42"/>
                    <a:gd name="T20" fmla="*/ 13 w 49"/>
                    <a:gd name="T21" fmla="*/ 21 h 42"/>
                    <a:gd name="T22" fmla="*/ 0 w 49"/>
                    <a:gd name="T23" fmla="*/ 31 h 42"/>
                    <a:gd name="T24" fmla="*/ 0 w 49"/>
                    <a:gd name="T25" fmla="*/ 34 h 42"/>
                    <a:gd name="T26" fmla="*/ 2 w 49"/>
                    <a:gd name="T27" fmla="*/ 42 h 42"/>
                    <a:gd name="T28" fmla="*/ 10 w 49"/>
                    <a:gd name="T29" fmla="*/ 3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2">
                      <a:moveTo>
                        <a:pt x="10" y="38"/>
                      </a:moveTo>
                      <a:lnTo>
                        <a:pt x="15" y="32"/>
                      </a:lnTo>
                      <a:lnTo>
                        <a:pt x="19" y="27"/>
                      </a:lnTo>
                      <a:lnTo>
                        <a:pt x="34" y="21"/>
                      </a:lnTo>
                      <a:lnTo>
                        <a:pt x="40" y="15"/>
                      </a:lnTo>
                      <a:lnTo>
                        <a:pt x="43" y="8"/>
                      </a:lnTo>
                      <a:lnTo>
                        <a:pt x="49" y="2"/>
                      </a:lnTo>
                      <a:lnTo>
                        <a:pt x="47" y="0"/>
                      </a:lnTo>
                      <a:lnTo>
                        <a:pt x="40" y="4"/>
                      </a:lnTo>
                      <a:lnTo>
                        <a:pt x="28" y="14"/>
                      </a:lnTo>
                      <a:lnTo>
                        <a:pt x="13" y="21"/>
                      </a:lnTo>
                      <a:lnTo>
                        <a:pt x="0" y="31"/>
                      </a:lnTo>
                      <a:lnTo>
                        <a:pt x="0" y="34"/>
                      </a:lnTo>
                      <a:lnTo>
                        <a:pt x="2" y="42"/>
                      </a:lnTo>
                      <a:lnTo>
                        <a:pt x="10" y="3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78">
                  <a:extLst>
                    <a:ext uri="{FF2B5EF4-FFF2-40B4-BE49-F238E27FC236}">
                      <a16:creationId xmlns:a16="http://schemas.microsoft.com/office/drawing/2014/main" id="{712EF1AB-6126-8976-DC72-901D13FEB904}"/>
                    </a:ext>
                  </a:extLst>
                </p:cNvPr>
                <p:cNvSpPr>
                  <a:spLocks/>
                </p:cNvSpPr>
                <p:nvPr/>
              </p:nvSpPr>
              <p:spPr bwMode="auto">
                <a:xfrm>
                  <a:off x="3728240" y="1704808"/>
                  <a:ext cx="59563" cy="47962"/>
                </a:xfrm>
                <a:custGeom>
                  <a:avLst/>
                  <a:gdLst>
                    <a:gd name="T0" fmla="*/ 2 w 62"/>
                    <a:gd name="T1" fmla="*/ 41 h 55"/>
                    <a:gd name="T2" fmla="*/ 15 w 62"/>
                    <a:gd name="T3" fmla="*/ 41 h 55"/>
                    <a:gd name="T4" fmla="*/ 15 w 62"/>
                    <a:gd name="T5" fmla="*/ 34 h 55"/>
                    <a:gd name="T6" fmla="*/ 15 w 62"/>
                    <a:gd name="T7" fmla="*/ 41 h 55"/>
                    <a:gd name="T8" fmla="*/ 9 w 62"/>
                    <a:gd name="T9" fmla="*/ 49 h 55"/>
                    <a:gd name="T10" fmla="*/ 17 w 62"/>
                    <a:gd name="T11" fmla="*/ 55 h 55"/>
                    <a:gd name="T12" fmla="*/ 26 w 62"/>
                    <a:gd name="T13" fmla="*/ 36 h 55"/>
                    <a:gd name="T14" fmla="*/ 38 w 62"/>
                    <a:gd name="T15" fmla="*/ 23 h 55"/>
                    <a:gd name="T16" fmla="*/ 45 w 62"/>
                    <a:gd name="T17" fmla="*/ 17 h 55"/>
                    <a:gd name="T18" fmla="*/ 47 w 62"/>
                    <a:gd name="T19" fmla="*/ 9 h 55"/>
                    <a:gd name="T20" fmla="*/ 56 w 62"/>
                    <a:gd name="T21" fmla="*/ 9 h 55"/>
                    <a:gd name="T22" fmla="*/ 62 w 62"/>
                    <a:gd name="T23" fmla="*/ 4 h 55"/>
                    <a:gd name="T24" fmla="*/ 56 w 62"/>
                    <a:gd name="T25" fmla="*/ 0 h 55"/>
                    <a:gd name="T26" fmla="*/ 41 w 62"/>
                    <a:gd name="T27" fmla="*/ 0 h 55"/>
                    <a:gd name="T28" fmla="*/ 26 w 62"/>
                    <a:gd name="T29" fmla="*/ 6 h 55"/>
                    <a:gd name="T30" fmla="*/ 13 w 62"/>
                    <a:gd name="T31" fmla="*/ 13 h 55"/>
                    <a:gd name="T32" fmla="*/ 4 w 62"/>
                    <a:gd name="T33" fmla="*/ 28 h 55"/>
                    <a:gd name="T34" fmla="*/ 0 w 62"/>
                    <a:gd name="T35" fmla="*/ 34 h 55"/>
                    <a:gd name="T36" fmla="*/ 2 w 62"/>
                    <a:gd name="T37" fmla="*/ 4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 h="55">
                      <a:moveTo>
                        <a:pt x="2" y="41"/>
                      </a:moveTo>
                      <a:lnTo>
                        <a:pt x="15" y="41"/>
                      </a:lnTo>
                      <a:lnTo>
                        <a:pt x="15" y="34"/>
                      </a:lnTo>
                      <a:lnTo>
                        <a:pt x="15" y="41"/>
                      </a:lnTo>
                      <a:lnTo>
                        <a:pt x="9" y="49"/>
                      </a:lnTo>
                      <a:lnTo>
                        <a:pt x="17" y="55"/>
                      </a:lnTo>
                      <a:lnTo>
                        <a:pt x="26" y="36"/>
                      </a:lnTo>
                      <a:lnTo>
                        <a:pt x="38" y="23"/>
                      </a:lnTo>
                      <a:lnTo>
                        <a:pt x="45" y="17"/>
                      </a:lnTo>
                      <a:lnTo>
                        <a:pt x="47" y="9"/>
                      </a:lnTo>
                      <a:lnTo>
                        <a:pt x="56" y="9"/>
                      </a:lnTo>
                      <a:lnTo>
                        <a:pt x="62" y="4"/>
                      </a:lnTo>
                      <a:lnTo>
                        <a:pt x="56" y="0"/>
                      </a:lnTo>
                      <a:lnTo>
                        <a:pt x="41" y="0"/>
                      </a:lnTo>
                      <a:lnTo>
                        <a:pt x="26" y="6"/>
                      </a:lnTo>
                      <a:lnTo>
                        <a:pt x="13" y="13"/>
                      </a:lnTo>
                      <a:lnTo>
                        <a:pt x="4" y="28"/>
                      </a:lnTo>
                      <a:lnTo>
                        <a:pt x="0" y="34"/>
                      </a:lnTo>
                      <a:lnTo>
                        <a:pt x="2" y="4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80">
                  <a:extLst>
                    <a:ext uri="{FF2B5EF4-FFF2-40B4-BE49-F238E27FC236}">
                      <a16:creationId xmlns:a16="http://schemas.microsoft.com/office/drawing/2014/main" id="{2AC76940-F56D-073A-C2B5-CA9E9DA0A196}"/>
                    </a:ext>
                  </a:extLst>
                </p:cNvPr>
                <p:cNvSpPr>
                  <a:spLocks/>
                </p:cNvSpPr>
                <p:nvPr/>
              </p:nvSpPr>
              <p:spPr bwMode="auto">
                <a:xfrm>
                  <a:off x="3432347" y="1766723"/>
                  <a:ext cx="409254" cy="416835"/>
                </a:xfrm>
                <a:custGeom>
                  <a:avLst/>
                  <a:gdLst>
                    <a:gd name="T0" fmla="*/ 41 w 426"/>
                    <a:gd name="T1" fmla="*/ 40 h 478"/>
                    <a:gd name="T2" fmla="*/ 37 w 426"/>
                    <a:gd name="T3" fmla="*/ 109 h 478"/>
                    <a:gd name="T4" fmla="*/ 9 w 426"/>
                    <a:gd name="T5" fmla="*/ 132 h 478"/>
                    <a:gd name="T6" fmla="*/ 0 w 426"/>
                    <a:gd name="T7" fmla="*/ 153 h 478"/>
                    <a:gd name="T8" fmla="*/ 19 w 426"/>
                    <a:gd name="T9" fmla="*/ 173 h 478"/>
                    <a:gd name="T10" fmla="*/ 9 w 426"/>
                    <a:gd name="T11" fmla="*/ 213 h 478"/>
                    <a:gd name="T12" fmla="*/ 9 w 426"/>
                    <a:gd name="T13" fmla="*/ 247 h 478"/>
                    <a:gd name="T14" fmla="*/ 35 w 426"/>
                    <a:gd name="T15" fmla="*/ 264 h 478"/>
                    <a:gd name="T16" fmla="*/ 58 w 426"/>
                    <a:gd name="T17" fmla="*/ 277 h 478"/>
                    <a:gd name="T18" fmla="*/ 86 w 426"/>
                    <a:gd name="T19" fmla="*/ 301 h 478"/>
                    <a:gd name="T20" fmla="*/ 114 w 426"/>
                    <a:gd name="T21" fmla="*/ 320 h 478"/>
                    <a:gd name="T22" fmla="*/ 133 w 426"/>
                    <a:gd name="T23" fmla="*/ 339 h 478"/>
                    <a:gd name="T24" fmla="*/ 137 w 426"/>
                    <a:gd name="T25" fmla="*/ 367 h 478"/>
                    <a:gd name="T26" fmla="*/ 141 w 426"/>
                    <a:gd name="T27" fmla="*/ 382 h 478"/>
                    <a:gd name="T28" fmla="*/ 152 w 426"/>
                    <a:gd name="T29" fmla="*/ 399 h 478"/>
                    <a:gd name="T30" fmla="*/ 150 w 426"/>
                    <a:gd name="T31" fmla="*/ 435 h 478"/>
                    <a:gd name="T32" fmla="*/ 160 w 426"/>
                    <a:gd name="T33" fmla="*/ 457 h 478"/>
                    <a:gd name="T34" fmla="*/ 191 w 426"/>
                    <a:gd name="T35" fmla="*/ 478 h 478"/>
                    <a:gd name="T36" fmla="*/ 415 w 426"/>
                    <a:gd name="T37" fmla="*/ 463 h 478"/>
                    <a:gd name="T38" fmla="*/ 415 w 426"/>
                    <a:gd name="T39" fmla="*/ 435 h 478"/>
                    <a:gd name="T40" fmla="*/ 408 w 426"/>
                    <a:gd name="T41" fmla="*/ 414 h 478"/>
                    <a:gd name="T42" fmla="*/ 400 w 426"/>
                    <a:gd name="T43" fmla="*/ 384 h 478"/>
                    <a:gd name="T44" fmla="*/ 404 w 426"/>
                    <a:gd name="T45" fmla="*/ 350 h 478"/>
                    <a:gd name="T46" fmla="*/ 410 w 426"/>
                    <a:gd name="T47" fmla="*/ 329 h 478"/>
                    <a:gd name="T48" fmla="*/ 410 w 426"/>
                    <a:gd name="T49" fmla="*/ 294 h 478"/>
                    <a:gd name="T50" fmla="*/ 421 w 426"/>
                    <a:gd name="T51" fmla="*/ 277 h 478"/>
                    <a:gd name="T52" fmla="*/ 419 w 426"/>
                    <a:gd name="T53" fmla="*/ 243 h 478"/>
                    <a:gd name="T54" fmla="*/ 425 w 426"/>
                    <a:gd name="T55" fmla="*/ 209 h 478"/>
                    <a:gd name="T56" fmla="*/ 404 w 426"/>
                    <a:gd name="T57" fmla="*/ 211 h 478"/>
                    <a:gd name="T58" fmla="*/ 395 w 426"/>
                    <a:gd name="T59" fmla="*/ 232 h 478"/>
                    <a:gd name="T60" fmla="*/ 378 w 426"/>
                    <a:gd name="T61" fmla="*/ 243 h 478"/>
                    <a:gd name="T62" fmla="*/ 383 w 426"/>
                    <a:gd name="T63" fmla="*/ 213 h 478"/>
                    <a:gd name="T64" fmla="*/ 395 w 426"/>
                    <a:gd name="T65" fmla="*/ 196 h 478"/>
                    <a:gd name="T66" fmla="*/ 404 w 426"/>
                    <a:gd name="T67" fmla="*/ 181 h 478"/>
                    <a:gd name="T68" fmla="*/ 393 w 426"/>
                    <a:gd name="T69" fmla="*/ 173 h 478"/>
                    <a:gd name="T70" fmla="*/ 389 w 426"/>
                    <a:gd name="T71" fmla="*/ 153 h 478"/>
                    <a:gd name="T72" fmla="*/ 383 w 426"/>
                    <a:gd name="T73" fmla="*/ 143 h 478"/>
                    <a:gd name="T74" fmla="*/ 383 w 426"/>
                    <a:gd name="T75" fmla="*/ 121 h 478"/>
                    <a:gd name="T76" fmla="*/ 359 w 426"/>
                    <a:gd name="T77" fmla="*/ 109 h 478"/>
                    <a:gd name="T78" fmla="*/ 332 w 426"/>
                    <a:gd name="T79" fmla="*/ 91 h 478"/>
                    <a:gd name="T80" fmla="*/ 304 w 426"/>
                    <a:gd name="T81" fmla="*/ 89 h 478"/>
                    <a:gd name="T82" fmla="*/ 205 w 426"/>
                    <a:gd name="T83" fmla="*/ 64 h 478"/>
                    <a:gd name="T84" fmla="*/ 184 w 426"/>
                    <a:gd name="T85" fmla="*/ 44 h 478"/>
                    <a:gd name="T86" fmla="*/ 161 w 426"/>
                    <a:gd name="T87" fmla="*/ 36 h 478"/>
                    <a:gd name="T88" fmla="*/ 141 w 426"/>
                    <a:gd name="T89" fmla="*/ 38 h 478"/>
                    <a:gd name="T90" fmla="*/ 144 w 426"/>
                    <a:gd name="T91" fmla="*/ 21 h 478"/>
                    <a:gd name="T92" fmla="*/ 144 w 426"/>
                    <a:gd name="T93" fmla="*/ 0 h 478"/>
                    <a:gd name="T94" fmla="*/ 122 w 426"/>
                    <a:gd name="T95" fmla="*/ 14 h 478"/>
                    <a:gd name="T96" fmla="*/ 73 w 426"/>
                    <a:gd name="T97" fmla="*/ 34 h 478"/>
                    <a:gd name="T98" fmla="*/ 52 w 426"/>
                    <a:gd name="T99" fmla="*/ 2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6" h="478">
                      <a:moveTo>
                        <a:pt x="49" y="32"/>
                      </a:moveTo>
                      <a:lnTo>
                        <a:pt x="47" y="40"/>
                      </a:lnTo>
                      <a:lnTo>
                        <a:pt x="41" y="40"/>
                      </a:lnTo>
                      <a:lnTo>
                        <a:pt x="43" y="94"/>
                      </a:lnTo>
                      <a:lnTo>
                        <a:pt x="41" y="102"/>
                      </a:lnTo>
                      <a:lnTo>
                        <a:pt x="37" y="109"/>
                      </a:lnTo>
                      <a:lnTo>
                        <a:pt x="24" y="115"/>
                      </a:lnTo>
                      <a:lnTo>
                        <a:pt x="11" y="125"/>
                      </a:lnTo>
                      <a:lnTo>
                        <a:pt x="9" y="132"/>
                      </a:lnTo>
                      <a:lnTo>
                        <a:pt x="5" y="140"/>
                      </a:lnTo>
                      <a:lnTo>
                        <a:pt x="0" y="145"/>
                      </a:lnTo>
                      <a:lnTo>
                        <a:pt x="0" y="153"/>
                      </a:lnTo>
                      <a:lnTo>
                        <a:pt x="5" y="160"/>
                      </a:lnTo>
                      <a:lnTo>
                        <a:pt x="11" y="160"/>
                      </a:lnTo>
                      <a:lnTo>
                        <a:pt x="19" y="173"/>
                      </a:lnTo>
                      <a:lnTo>
                        <a:pt x="11" y="192"/>
                      </a:lnTo>
                      <a:lnTo>
                        <a:pt x="13" y="205"/>
                      </a:lnTo>
                      <a:lnTo>
                        <a:pt x="9" y="213"/>
                      </a:lnTo>
                      <a:lnTo>
                        <a:pt x="13" y="228"/>
                      </a:lnTo>
                      <a:lnTo>
                        <a:pt x="13" y="239"/>
                      </a:lnTo>
                      <a:lnTo>
                        <a:pt x="9" y="247"/>
                      </a:lnTo>
                      <a:lnTo>
                        <a:pt x="20" y="254"/>
                      </a:lnTo>
                      <a:lnTo>
                        <a:pt x="28" y="262"/>
                      </a:lnTo>
                      <a:lnTo>
                        <a:pt x="35" y="264"/>
                      </a:lnTo>
                      <a:lnTo>
                        <a:pt x="47" y="266"/>
                      </a:lnTo>
                      <a:lnTo>
                        <a:pt x="52" y="273"/>
                      </a:lnTo>
                      <a:lnTo>
                        <a:pt x="58" y="277"/>
                      </a:lnTo>
                      <a:lnTo>
                        <a:pt x="67" y="281"/>
                      </a:lnTo>
                      <a:lnTo>
                        <a:pt x="77" y="288"/>
                      </a:lnTo>
                      <a:lnTo>
                        <a:pt x="86" y="301"/>
                      </a:lnTo>
                      <a:lnTo>
                        <a:pt x="99" y="314"/>
                      </a:lnTo>
                      <a:lnTo>
                        <a:pt x="107" y="318"/>
                      </a:lnTo>
                      <a:lnTo>
                        <a:pt x="114" y="320"/>
                      </a:lnTo>
                      <a:lnTo>
                        <a:pt x="120" y="324"/>
                      </a:lnTo>
                      <a:lnTo>
                        <a:pt x="128" y="331"/>
                      </a:lnTo>
                      <a:lnTo>
                        <a:pt x="133" y="339"/>
                      </a:lnTo>
                      <a:lnTo>
                        <a:pt x="135" y="358"/>
                      </a:lnTo>
                      <a:lnTo>
                        <a:pt x="137" y="365"/>
                      </a:lnTo>
                      <a:lnTo>
                        <a:pt x="137" y="367"/>
                      </a:lnTo>
                      <a:lnTo>
                        <a:pt x="139" y="375"/>
                      </a:lnTo>
                      <a:lnTo>
                        <a:pt x="139" y="380"/>
                      </a:lnTo>
                      <a:lnTo>
                        <a:pt x="141" y="382"/>
                      </a:lnTo>
                      <a:lnTo>
                        <a:pt x="144" y="390"/>
                      </a:lnTo>
                      <a:lnTo>
                        <a:pt x="148" y="391"/>
                      </a:lnTo>
                      <a:lnTo>
                        <a:pt x="152" y="399"/>
                      </a:lnTo>
                      <a:lnTo>
                        <a:pt x="146" y="412"/>
                      </a:lnTo>
                      <a:lnTo>
                        <a:pt x="148" y="423"/>
                      </a:lnTo>
                      <a:lnTo>
                        <a:pt x="150" y="435"/>
                      </a:lnTo>
                      <a:lnTo>
                        <a:pt x="154" y="442"/>
                      </a:lnTo>
                      <a:lnTo>
                        <a:pt x="156" y="450"/>
                      </a:lnTo>
                      <a:lnTo>
                        <a:pt x="160" y="457"/>
                      </a:lnTo>
                      <a:lnTo>
                        <a:pt x="167" y="461"/>
                      </a:lnTo>
                      <a:lnTo>
                        <a:pt x="186" y="465"/>
                      </a:lnTo>
                      <a:lnTo>
                        <a:pt x="191" y="478"/>
                      </a:lnTo>
                      <a:lnTo>
                        <a:pt x="317" y="470"/>
                      </a:lnTo>
                      <a:lnTo>
                        <a:pt x="411" y="463"/>
                      </a:lnTo>
                      <a:lnTo>
                        <a:pt x="415" y="463"/>
                      </a:lnTo>
                      <a:lnTo>
                        <a:pt x="413" y="448"/>
                      </a:lnTo>
                      <a:lnTo>
                        <a:pt x="415" y="440"/>
                      </a:lnTo>
                      <a:lnTo>
                        <a:pt x="415" y="435"/>
                      </a:lnTo>
                      <a:lnTo>
                        <a:pt x="413" y="427"/>
                      </a:lnTo>
                      <a:lnTo>
                        <a:pt x="408" y="420"/>
                      </a:lnTo>
                      <a:lnTo>
                        <a:pt x="408" y="414"/>
                      </a:lnTo>
                      <a:lnTo>
                        <a:pt x="402" y="407"/>
                      </a:lnTo>
                      <a:lnTo>
                        <a:pt x="404" y="401"/>
                      </a:lnTo>
                      <a:lnTo>
                        <a:pt x="400" y="384"/>
                      </a:lnTo>
                      <a:lnTo>
                        <a:pt x="400" y="371"/>
                      </a:lnTo>
                      <a:lnTo>
                        <a:pt x="406" y="358"/>
                      </a:lnTo>
                      <a:lnTo>
                        <a:pt x="404" y="350"/>
                      </a:lnTo>
                      <a:lnTo>
                        <a:pt x="406" y="343"/>
                      </a:lnTo>
                      <a:lnTo>
                        <a:pt x="410" y="335"/>
                      </a:lnTo>
                      <a:lnTo>
                        <a:pt x="410" y="329"/>
                      </a:lnTo>
                      <a:lnTo>
                        <a:pt x="406" y="314"/>
                      </a:lnTo>
                      <a:lnTo>
                        <a:pt x="406" y="307"/>
                      </a:lnTo>
                      <a:lnTo>
                        <a:pt x="410" y="294"/>
                      </a:lnTo>
                      <a:lnTo>
                        <a:pt x="413" y="286"/>
                      </a:lnTo>
                      <a:lnTo>
                        <a:pt x="419" y="281"/>
                      </a:lnTo>
                      <a:lnTo>
                        <a:pt x="421" y="277"/>
                      </a:lnTo>
                      <a:lnTo>
                        <a:pt x="415" y="264"/>
                      </a:lnTo>
                      <a:lnTo>
                        <a:pt x="417" y="256"/>
                      </a:lnTo>
                      <a:lnTo>
                        <a:pt x="419" y="243"/>
                      </a:lnTo>
                      <a:lnTo>
                        <a:pt x="426" y="222"/>
                      </a:lnTo>
                      <a:lnTo>
                        <a:pt x="426" y="217"/>
                      </a:lnTo>
                      <a:lnTo>
                        <a:pt x="425" y="209"/>
                      </a:lnTo>
                      <a:lnTo>
                        <a:pt x="417" y="203"/>
                      </a:lnTo>
                      <a:lnTo>
                        <a:pt x="411" y="207"/>
                      </a:lnTo>
                      <a:lnTo>
                        <a:pt x="404" y="211"/>
                      </a:lnTo>
                      <a:lnTo>
                        <a:pt x="400" y="217"/>
                      </a:lnTo>
                      <a:lnTo>
                        <a:pt x="398" y="224"/>
                      </a:lnTo>
                      <a:lnTo>
                        <a:pt x="395" y="232"/>
                      </a:lnTo>
                      <a:lnTo>
                        <a:pt x="387" y="237"/>
                      </a:lnTo>
                      <a:lnTo>
                        <a:pt x="383" y="243"/>
                      </a:lnTo>
                      <a:lnTo>
                        <a:pt x="378" y="243"/>
                      </a:lnTo>
                      <a:lnTo>
                        <a:pt x="376" y="235"/>
                      </a:lnTo>
                      <a:lnTo>
                        <a:pt x="378" y="228"/>
                      </a:lnTo>
                      <a:lnTo>
                        <a:pt x="383" y="213"/>
                      </a:lnTo>
                      <a:lnTo>
                        <a:pt x="387" y="205"/>
                      </a:lnTo>
                      <a:lnTo>
                        <a:pt x="389" y="200"/>
                      </a:lnTo>
                      <a:lnTo>
                        <a:pt x="395" y="196"/>
                      </a:lnTo>
                      <a:lnTo>
                        <a:pt x="402" y="192"/>
                      </a:lnTo>
                      <a:lnTo>
                        <a:pt x="402" y="187"/>
                      </a:lnTo>
                      <a:lnTo>
                        <a:pt x="404" y="181"/>
                      </a:lnTo>
                      <a:lnTo>
                        <a:pt x="400" y="179"/>
                      </a:lnTo>
                      <a:lnTo>
                        <a:pt x="400" y="179"/>
                      </a:lnTo>
                      <a:lnTo>
                        <a:pt x="393" y="173"/>
                      </a:lnTo>
                      <a:lnTo>
                        <a:pt x="393" y="168"/>
                      </a:lnTo>
                      <a:lnTo>
                        <a:pt x="396" y="153"/>
                      </a:lnTo>
                      <a:lnTo>
                        <a:pt x="389" y="153"/>
                      </a:lnTo>
                      <a:lnTo>
                        <a:pt x="383" y="156"/>
                      </a:lnTo>
                      <a:lnTo>
                        <a:pt x="379" y="149"/>
                      </a:lnTo>
                      <a:lnTo>
                        <a:pt x="383" y="143"/>
                      </a:lnTo>
                      <a:lnTo>
                        <a:pt x="383" y="128"/>
                      </a:lnTo>
                      <a:lnTo>
                        <a:pt x="381" y="123"/>
                      </a:lnTo>
                      <a:lnTo>
                        <a:pt x="383" y="121"/>
                      </a:lnTo>
                      <a:lnTo>
                        <a:pt x="376" y="113"/>
                      </a:lnTo>
                      <a:lnTo>
                        <a:pt x="364" y="111"/>
                      </a:lnTo>
                      <a:lnTo>
                        <a:pt x="359" y="109"/>
                      </a:lnTo>
                      <a:lnTo>
                        <a:pt x="357" y="98"/>
                      </a:lnTo>
                      <a:lnTo>
                        <a:pt x="349" y="93"/>
                      </a:lnTo>
                      <a:lnTo>
                        <a:pt x="332" y="91"/>
                      </a:lnTo>
                      <a:lnTo>
                        <a:pt x="325" y="89"/>
                      </a:lnTo>
                      <a:lnTo>
                        <a:pt x="319" y="91"/>
                      </a:lnTo>
                      <a:lnTo>
                        <a:pt x="304" y="89"/>
                      </a:lnTo>
                      <a:lnTo>
                        <a:pt x="302" y="89"/>
                      </a:lnTo>
                      <a:lnTo>
                        <a:pt x="278" y="79"/>
                      </a:lnTo>
                      <a:lnTo>
                        <a:pt x="205" y="64"/>
                      </a:lnTo>
                      <a:lnTo>
                        <a:pt x="197" y="51"/>
                      </a:lnTo>
                      <a:lnTo>
                        <a:pt x="191" y="46"/>
                      </a:lnTo>
                      <a:lnTo>
                        <a:pt x="184" y="44"/>
                      </a:lnTo>
                      <a:lnTo>
                        <a:pt x="180" y="40"/>
                      </a:lnTo>
                      <a:lnTo>
                        <a:pt x="169" y="40"/>
                      </a:lnTo>
                      <a:lnTo>
                        <a:pt x="161" y="36"/>
                      </a:lnTo>
                      <a:lnTo>
                        <a:pt x="154" y="34"/>
                      </a:lnTo>
                      <a:lnTo>
                        <a:pt x="148" y="38"/>
                      </a:lnTo>
                      <a:lnTo>
                        <a:pt x="141" y="38"/>
                      </a:lnTo>
                      <a:lnTo>
                        <a:pt x="143" y="34"/>
                      </a:lnTo>
                      <a:lnTo>
                        <a:pt x="144" y="27"/>
                      </a:lnTo>
                      <a:lnTo>
                        <a:pt x="144" y="21"/>
                      </a:lnTo>
                      <a:lnTo>
                        <a:pt x="150" y="14"/>
                      </a:lnTo>
                      <a:lnTo>
                        <a:pt x="150" y="6"/>
                      </a:lnTo>
                      <a:lnTo>
                        <a:pt x="144" y="0"/>
                      </a:lnTo>
                      <a:lnTo>
                        <a:pt x="135" y="6"/>
                      </a:lnTo>
                      <a:lnTo>
                        <a:pt x="128" y="10"/>
                      </a:lnTo>
                      <a:lnTo>
                        <a:pt x="122" y="14"/>
                      </a:lnTo>
                      <a:lnTo>
                        <a:pt x="114" y="17"/>
                      </a:lnTo>
                      <a:lnTo>
                        <a:pt x="101" y="25"/>
                      </a:lnTo>
                      <a:lnTo>
                        <a:pt x="73" y="34"/>
                      </a:lnTo>
                      <a:lnTo>
                        <a:pt x="67" y="36"/>
                      </a:lnTo>
                      <a:lnTo>
                        <a:pt x="60" y="34"/>
                      </a:lnTo>
                      <a:lnTo>
                        <a:pt x="52" y="29"/>
                      </a:lnTo>
                      <a:lnTo>
                        <a:pt x="51" y="31"/>
                      </a:lnTo>
                      <a:lnTo>
                        <a:pt x="49" y="3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81">
                  <a:extLst>
                    <a:ext uri="{FF2B5EF4-FFF2-40B4-BE49-F238E27FC236}">
                      <a16:creationId xmlns:a16="http://schemas.microsoft.com/office/drawing/2014/main" id="{4ACC8F32-0BB3-A649-DB13-CCE27060A7D8}"/>
                    </a:ext>
                  </a:extLst>
                </p:cNvPr>
                <p:cNvSpPr>
                  <a:spLocks/>
                </p:cNvSpPr>
                <p:nvPr/>
              </p:nvSpPr>
              <p:spPr bwMode="auto">
                <a:xfrm>
                  <a:off x="3563962" y="2170478"/>
                  <a:ext cx="326635" cy="525841"/>
                </a:xfrm>
                <a:custGeom>
                  <a:avLst/>
                  <a:gdLst>
                    <a:gd name="T0" fmla="*/ 54 w 340"/>
                    <a:gd name="T1" fmla="*/ 17 h 603"/>
                    <a:gd name="T2" fmla="*/ 75 w 340"/>
                    <a:gd name="T3" fmla="*/ 41 h 603"/>
                    <a:gd name="T4" fmla="*/ 96 w 340"/>
                    <a:gd name="T5" fmla="*/ 58 h 603"/>
                    <a:gd name="T6" fmla="*/ 86 w 340"/>
                    <a:gd name="T7" fmla="*/ 100 h 603"/>
                    <a:gd name="T8" fmla="*/ 64 w 340"/>
                    <a:gd name="T9" fmla="*/ 124 h 603"/>
                    <a:gd name="T10" fmla="*/ 30 w 340"/>
                    <a:gd name="T11" fmla="*/ 143 h 603"/>
                    <a:gd name="T12" fmla="*/ 41 w 340"/>
                    <a:gd name="T13" fmla="*/ 184 h 603"/>
                    <a:gd name="T14" fmla="*/ 30 w 340"/>
                    <a:gd name="T15" fmla="*/ 209 h 603"/>
                    <a:gd name="T16" fmla="*/ 6 w 340"/>
                    <a:gd name="T17" fmla="*/ 231 h 603"/>
                    <a:gd name="T18" fmla="*/ 6 w 340"/>
                    <a:gd name="T19" fmla="*/ 250 h 603"/>
                    <a:gd name="T20" fmla="*/ 0 w 340"/>
                    <a:gd name="T21" fmla="*/ 276 h 603"/>
                    <a:gd name="T22" fmla="*/ 9 w 340"/>
                    <a:gd name="T23" fmla="*/ 308 h 603"/>
                    <a:gd name="T24" fmla="*/ 24 w 340"/>
                    <a:gd name="T25" fmla="*/ 329 h 603"/>
                    <a:gd name="T26" fmla="*/ 41 w 340"/>
                    <a:gd name="T27" fmla="*/ 348 h 603"/>
                    <a:gd name="T28" fmla="*/ 70 w 340"/>
                    <a:gd name="T29" fmla="*/ 370 h 603"/>
                    <a:gd name="T30" fmla="*/ 90 w 340"/>
                    <a:gd name="T31" fmla="*/ 404 h 603"/>
                    <a:gd name="T32" fmla="*/ 103 w 340"/>
                    <a:gd name="T33" fmla="*/ 400 h 603"/>
                    <a:gd name="T34" fmla="*/ 124 w 340"/>
                    <a:gd name="T35" fmla="*/ 412 h 603"/>
                    <a:gd name="T36" fmla="*/ 115 w 340"/>
                    <a:gd name="T37" fmla="*/ 444 h 603"/>
                    <a:gd name="T38" fmla="*/ 107 w 340"/>
                    <a:gd name="T39" fmla="*/ 470 h 603"/>
                    <a:gd name="T40" fmla="*/ 141 w 340"/>
                    <a:gd name="T41" fmla="*/ 504 h 603"/>
                    <a:gd name="T42" fmla="*/ 154 w 340"/>
                    <a:gd name="T43" fmla="*/ 509 h 603"/>
                    <a:gd name="T44" fmla="*/ 177 w 340"/>
                    <a:gd name="T45" fmla="*/ 528 h 603"/>
                    <a:gd name="T46" fmla="*/ 194 w 340"/>
                    <a:gd name="T47" fmla="*/ 558 h 603"/>
                    <a:gd name="T48" fmla="*/ 195 w 340"/>
                    <a:gd name="T49" fmla="*/ 588 h 603"/>
                    <a:gd name="T50" fmla="*/ 222 w 340"/>
                    <a:gd name="T51" fmla="*/ 603 h 603"/>
                    <a:gd name="T52" fmla="*/ 229 w 340"/>
                    <a:gd name="T53" fmla="*/ 579 h 603"/>
                    <a:gd name="T54" fmla="*/ 250 w 340"/>
                    <a:gd name="T55" fmla="*/ 581 h 603"/>
                    <a:gd name="T56" fmla="*/ 274 w 340"/>
                    <a:gd name="T57" fmla="*/ 590 h 603"/>
                    <a:gd name="T58" fmla="*/ 273 w 340"/>
                    <a:gd name="T59" fmla="*/ 568 h 603"/>
                    <a:gd name="T60" fmla="*/ 280 w 340"/>
                    <a:gd name="T61" fmla="*/ 553 h 603"/>
                    <a:gd name="T62" fmla="*/ 305 w 340"/>
                    <a:gd name="T63" fmla="*/ 538 h 603"/>
                    <a:gd name="T64" fmla="*/ 303 w 340"/>
                    <a:gd name="T65" fmla="*/ 517 h 603"/>
                    <a:gd name="T66" fmla="*/ 301 w 340"/>
                    <a:gd name="T67" fmla="*/ 500 h 603"/>
                    <a:gd name="T68" fmla="*/ 306 w 340"/>
                    <a:gd name="T69" fmla="*/ 479 h 603"/>
                    <a:gd name="T70" fmla="*/ 308 w 340"/>
                    <a:gd name="T71" fmla="*/ 457 h 603"/>
                    <a:gd name="T72" fmla="*/ 329 w 340"/>
                    <a:gd name="T73" fmla="*/ 429 h 603"/>
                    <a:gd name="T74" fmla="*/ 338 w 340"/>
                    <a:gd name="T75" fmla="*/ 408 h 603"/>
                    <a:gd name="T76" fmla="*/ 336 w 340"/>
                    <a:gd name="T77" fmla="*/ 380 h 603"/>
                    <a:gd name="T78" fmla="*/ 325 w 340"/>
                    <a:gd name="T79" fmla="*/ 357 h 603"/>
                    <a:gd name="T80" fmla="*/ 333 w 340"/>
                    <a:gd name="T81" fmla="*/ 335 h 603"/>
                    <a:gd name="T82" fmla="*/ 301 w 340"/>
                    <a:gd name="T83" fmla="*/ 69 h 603"/>
                    <a:gd name="T84" fmla="*/ 293 w 340"/>
                    <a:gd name="T85" fmla="*/ 45 h 603"/>
                    <a:gd name="T86" fmla="*/ 278 w 340"/>
                    <a:gd name="T87" fmla="*/ 21 h 603"/>
                    <a:gd name="T88" fmla="*/ 274 w 340"/>
                    <a:gd name="T89" fmla="*/ 0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0" h="603">
                      <a:moveTo>
                        <a:pt x="180" y="7"/>
                      </a:moveTo>
                      <a:lnTo>
                        <a:pt x="54" y="15"/>
                      </a:lnTo>
                      <a:lnTo>
                        <a:pt x="54" y="17"/>
                      </a:lnTo>
                      <a:lnTo>
                        <a:pt x="60" y="22"/>
                      </a:lnTo>
                      <a:lnTo>
                        <a:pt x="73" y="34"/>
                      </a:lnTo>
                      <a:lnTo>
                        <a:pt x="75" y="41"/>
                      </a:lnTo>
                      <a:lnTo>
                        <a:pt x="81" y="47"/>
                      </a:lnTo>
                      <a:lnTo>
                        <a:pt x="88" y="51"/>
                      </a:lnTo>
                      <a:lnTo>
                        <a:pt x="96" y="58"/>
                      </a:lnTo>
                      <a:lnTo>
                        <a:pt x="98" y="66"/>
                      </a:lnTo>
                      <a:lnTo>
                        <a:pt x="96" y="86"/>
                      </a:lnTo>
                      <a:lnTo>
                        <a:pt x="86" y="100"/>
                      </a:lnTo>
                      <a:lnTo>
                        <a:pt x="85" y="113"/>
                      </a:lnTo>
                      <a:lnTo>
                        <a:pt x="79" y="118"/>
                      </a:lnTo>
                      <a:lnTo>
                        <a:pt x="64" y="124"/>
                      </a:lnTo>
                      <a:lnTo>
                        <a:pt x="58" y="130"/>
                      </a:lnTo>
                      <a:lnTo>
                        <a:pt x="32" y="135"/>
                      </a:lnTo>
                      <a:lnTo>
                        <a:pt x="30" y="143"/>
                      </a:lnTo>
                      <a:lnTo>
                        <a:pt x="26" y="156"/>
                      </a:lnTo>
                      <a:lnTo>
                        <a:pt x="39" y="169"/>
                      </a:lnTo>
                      <a:lnTo>
                        <a:pt x="41" y="184"/>
                      </a:lnTo>
                      <a:lnTo>
                        <a:pt x="32" y="197"/>
                      </a:lnTo>
                      <a:lnTo>
                        <a:pt x="30" y="203"/>
                      </a:lnTo>
                      <a:lnTo>
                        <a:pt x="30" y="209"/>
                      </a:lnTo>
                      <a:lnTo>
                        <a:pt x="28" y="216"/>
                      </a:lnTo>
                      <a:lnTo>
                        <a:pt x="11" y="224"/>
                      </a:lnTo>
                      <a:lnTo>
                        <a:pt x="6" y="231"/>
                      </a:lnTo>
                      <a:lnTo>
                        <a:pt x="11" y="239"/>
                      </a:lnTo>
                      <a:lnTo>
                        <a:pt x="9" y="244"/>
                      </a:lnTo>
                      <a:lnTo>
                        <a:pt x="6" y="250"/>
                      </a:lnTo>
                      <a:lnTo>
                        <a:pt x="2" y="256"/>
                      </a:lnTo>
                      <a:lnTo>
                        <a:pt x="0" y="263"/>
                      </a:lnTo>
                      <a:lnTo>
                        <a:pt x="0" y="276"/>
                      </a:lnTo>
                      <a:lnTo>
                        <a:pt x="4" y="291"/>
                      </a:lnTo>
                      <a:lnTo>
                        <a:pt x="6" y="293"/>
                      </a:lnTo>
                      <a:lnTo>
                        <a:pt x="9" y="308"/>
                      </a:lnTo>
                      <a:lnTo>
                        <a:pt x="13" y="316"/>
                      </a:lnTo>
                      <a:lnTo>
                        <a:pt x="15" y="321"/>
                      </a:lnTo>
                      <a:lnTo>
                        <a:pt x="24" y="329"/>
                      </a:lnTo>
                      <a:lnTo>
                        <a:pt x="32" y="336"/>
                      </a:lnTo>
                      <a:lnTo>
                        <a:pt x="39" y="340"/>
                      </a:lnTo>
                      <a:lnTo>
                        <a:pt x="41" y="348"/>
                      </a:lnTo>
                      <a:lnTo>
                        <a:pt x="58" y="357"/>
                      </a:lnTo>
                      <a:lnTo>
                        <a:pt x="66" y="363"/>
                      </a:lnTo>
                      <a:lnTo>
                        <a:pt x="70" y="370"/>
                      </a:lnTo>
                      <a:lnTo>
                        <a:pt x="77" y="400"/>
                      </a:lnTo>
                      <a:lnTo>
                        <a:pt x="83" y="406"/>
                      </a:lnTo>
                      <a:lnTo>
                        <a:pt x="90" y="404"/>
                      </a:lnTo>
                      <a:lnTo>
                        <a:pt x="94" y="398"/>
                      </a:lnTo>
                      <a:lnTo>
                        <a:pt x="96" y="397"/>
                      </a:lnTo>
                      <a:lnTo>
                        <a:pt x="103" y="400"/>
                      </a:lnTo>
                      <a:lnTo>
                        <a:pt x="111" y="400"/>
                      </a:lnTo>
                      <a:lnTo>
                        <a:pt x="124" y="410"/>
                      </a:lnTo>
                      <a:lnTo>
                        <a:pt x="124" y="412"/>
                      </a:lnTo>
                      <a:lnTo>
                        <a:pt x="118" y="421"/>
                      </a:lnTo>
                      <a:lnTo>
                        <a:pt x="120" y="432"/>
                      </a:lnTo>
                      <a:lnTo>
                        <a:pt x="115" y="444"/>
                      </a:lnTo>
                      <a:lnTo>
                        <a:pt x="111" y="455"/>
                      </a:lnTo>
                      <a:lnTo>
                        <a:pt x="107" y="462"/>
                      </a:lnTo>
                      <a:lnTo>
                        <a:pt x="107" y="470"/>
                      </a:lnTo>
                      <a:lnTo>
                        <a:pt x="107" y="476"/>
                      </a:lnTo>
                      <a:lnTo>
                        <a:pt x="120" y="489"/>
                      </a:lnTo>
                      <a:lnTo>
                        <a:pt x="141" y="504"/>
                      </a:lnTo>
                      <a:lnTo>
                        <a:pt x="145" y="504"/>
                      </a:lnTo>
                      <a:lnTo>
                        <a:pt x="147" y="511"/>
                      </a:lnTo>
                      <a:lnTo>
                        <a:pt x="154" y="509"/>
                      </a:lnTo>
                      <a:lnTo>
                        <a:pt x="165" y="517"/>
                      </a:lnTo>
                      <a:lnTo>
                        <a:pt x="169" y="523"/>
                      </a:lnTo>
                      <a:lnTo>
                        <a:pt x="177" y="528"/>
                      </a:lnTo>
                      <a:lnTo>
                        <a:pt x="184" y="530"/>
                      </a:lnTo>
                      <a:lnTo>
                        <a:pt x="184" y="545"/>
                      </a:lnTo>
                      <a:lnTo>
                        <a:pt x="194" y="558"/>
                      </a:lnTo>
                      <a:lnTo>
                        <a:pt x="192" y="566"/>
                      </a:lnTo>
                      <a:lnTo>
                        <a:pt x="186" y="573"/>
                      </a:lnTo>
                      <a:lnTo>
                        <a:pt x="195" y="588"/>
                      </a:lnTo>
                      <a:lnTo>
                        <a:pt x="207" y="601"/>
                      </a:lnTo>
                      <a:lnTo>
                        <a:pt x="212" y="598"/>
                      </a:lnTo>
                      <a:lnTo>
                        <a:pt x="222" y="603"/>
                      </a:lnTo>
                      <a:lnTo>
                        <a:pt x="218" y="600"/>
                      </a:lnTo>
                      <a:lnTo>
                        <a:pt x="218" y="592"/>
                      </a:lnTo>
                      <a:lnTo>
                        <a:pt x="229" y="579"/>
                      </a:lnTo>
                      <a:lnTo>
                        <a:pt x="235" y="577"/>
                      </a:lnTo>
                      <a:lnTo>
                        <a:pt x="242" y="577"/>
                      </a:lnTo>
                      <a:lnTo>
                        <a:pt x="250" y="581"/>
                      </a:lnTo>
                      <a:lnTo>
                        <a:pt x="263" y="585"/>
                      </a:lnTo>
                      <a:lnTo>
                        <a:pt x="269" y="588"/>
                      </a:lnTo>
                      <a:lnTo>
                        <a:pt x="274" y="590"/>
                      </a:lnTo>
                      <a:lnTo>
                        <a:pt x="280" y="581"/>
                      </a:lnTo>
                      <a:lnTo>
                        <a:pt x="278" y="575"/>
                      </a:lnTo>
                      <a:lnTo>
                        <a:pt x="273" y="568"/>
                      </a:lnTo>
                      <a:lnTo>
                        <a:pt x="271" y="562"/>
                      </a:lnTo>
                      <a:lnTo>
                        <a:pt x="274" y="554"/>
                      </a:lnTo>
                      <a:lnTo>
                        <a:pt x="280" y="553"/>
                      </a:lnTo>
                      <a:lnTo>
                        <a:pt x="288" y="547"/>
                      </a:lnTo>
                      <a:lnTo>
                        <a:pt x="301" y="543"/>
                      </a:lnTo>
                      <a:lnTo>
                        <a:pt x="305" y="538"/>
                      </a:lnTo>
                      <a:lnTo>
                        <a:pt x="301" y="530"/>
                      </a:lnTo>
                      <a:lnTo>
                        <a:pt x="299" y="523"/>
                      </a:lnTo>
                      <a:lnTo>
                        <a:pt x="303" y="517"/>
                      </a:lnTo>
                      <a:lnTo>
                        <a:pt x="306" y="509"/>
                      </a:lnTo>
                      <a:lnTo>
                        <a:pt x="306" y="508"/>
                      </a:lnTo>
                      <a:lnTo>
                        <a:pt x="301" y="500"/>
                      </a:lnTo>
                      <a:lnTo>
                        <a:pt x="305" y="492"/>
                      </a:lnTo>
                      <a:lnTo>
                        <a:pt x="305" y="479"/>
                      </a:lnTo>
                      <a:lnTo>
                        <a:pt x="306" y="479"/>
                      </a:lnTo>
                      <a:lnTo>
                        <a:pt x="308" y="464"/>
                      </a:lnTo>
                      <a:lnTo>
                        <a:pt x="308" y="464"/>
                      </a:lnTo>
                      <a:lnTo>
                        <a:pt x="308" y="457"/>
                      </a:lnTo>
                      <a:lnTo>
                        <a:pt x="316" y="451"/>
                      </a:lnTo>
                      <a:lnTo>
                        <a:pt x="321" y="444"/>
                      </a:lnTo>
                      <a:lnTo>
                        <a:pt x="329" y="429"/>
                      </a:lnTo>
                      <a:lnTo>
                        <a:pt x="331" y="423"/>
                      </a:lnTo>
                      <a:lnTo>
                        <a:pt x="336" y="408"/>
                      </a:lnTo>
                      <a:lnTo>
                        <a:pt x="338" y="408"/>
                      </a:lnTo>
                      <a:lnTo>
                        <a:pt x="340" y="400"/>
                      </a:lnTo>
                      <a:lnTo>
                        <a:pt x="336" y="385"/>
                      </a:lnTo>
                      <a:lnTo>
                        <a:pt x="336" y="380"/>
                      </a:lnTo>
                      <a:lnTo>
                        <a:pt x="331" y="372"/>
                      </a:lnTo>
                      <a:lnTo>
                        <a:pt x="325" y="365"/>
                      </a:lnTo>
                      <a:lnTo>
                        <a:pt x="325" y="357"/>
                      </a:lnTo>
                      <a:lnTo>
                        <a:pt x="329" y="350"/>
                      </a:lnTo>
                      <a:lnTo>
                        <a:pt x="325" y="342"/>
                      </a:lnTo>
                      <a:lnTo>
                        <a:pt x="333" y="335"/>
                      </a:lnTo>
                      <a:lnTo>
                        <a:pt x="308" y="85"/>
                      </a:lnTo>
                      <a:lnTo>
                        <a:pt x="308" y="81"/>
                      </a:lnTo>
                      <a:lnTo>
                        <a:pt x="301" y="69"/>
                      </a:lnTo>
                      <a:lnTo>
                        <a:pt x="299" y="64"/>
                      </a:lnTo>
                      <a:lnTo>
                        <a:pt x="295" y="56"/>
                      </a:lnTo>
                      <a:lnTo>
                        <a:pt x="293" y="45"/>
                      </a:lnTo>
                      <a:lnTo>
                        <a:pt x="288" y="39"/>
                      </a:lnTo>
                      <a:lnTo>
                        <a:pt x="280" y="26"/>
                      </a:lnTo>
                      <a:lnTo>
                        <a:pt x="278" y="21"/>
                      </a:lnTo>
                      <a:lnTo>
                        <a:pt x="278" y="6"/>
                      </a:lnTo>
                      <a:lnTo>
                        <a:pt x="278" y="0"/>
                      </a:lnTo>
                      <a:lnTo>
                        <a:pt x="274" y="0"/>
                      </a:lnTo>
                      <a:lnTo>
                        <a:pt x="180"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87" name="Group 186">
                  <a:extLst>
                    <a:ext uri="{FF2B5EF4-FFF2-40B4-BE49-F238E27FC236}">
                      <a16:creationId xmlns:a16="http://schemas.microsoft.com/office/drawing/2014/main" id="{3AFA6541-917F-8DDC-7204-6739DF914EFB}"/>
                    </a:ext>
                  </a:extLst>
                </p:cNvPr>
                <p:cNvGrpSpPr/>
                <p:nvPr/>
              </p:nvGrpSpPr>
              <p:grpSpPr>
                <a:xfrm>
                  <a:off x="3605271" y="2876831"/>
                  <a:ext cx="293010" cy="472646"/>
                  <a:chOff x="3605271" y="2876831"/>
                  <a:chExt cx="293010" cy="472646"/>
                </a:xfrm>
                <a:grpFill/>
              </p:grpSpPr>
              <p:sp>
                <p:nvSpPr>
                  <p:cNvPr id="704" name="Freeform 49">
                    <a:extLst>
                      <a:ext uri="{FF2B5EF4-FFF2-40B4-BE49-F238E27FC236}">
                        <a16:creationId xmlns:a16="http://schemas.microsoft.com/office/drawing/2014/main" id="{FA9515F8-9202-5035-BEEE-0E912528B6C1}"/>
                      </a:ext>
                    </a:extLst>
                  </p:cNvPr>
                  <p:cNvSpPr>
                    <a:spLocks/>
                  </p:cNvSpPr>
                  <p:nvPr/>
                </p:nvSpPr>
                <p:spPr bwMode="auto">
                  <a:xfrm>
                    <a:off x="3818545" y="3342501"/>
                    <a:ext cx="8646" cy="6976"/>
                  </a:xfrm>
                  <a:custGeom>
                    <a:avLst/>
                    <a:gdLst>
                      <a:gd name="T0" fmla="*/ 0 w 9"/>
                      <a:gd name="T1" fmla="*/ 8 h 8"/>
                      <a:gd name="T2" fmla="*/ 6 w 9"/>
                      <a:gd name="T3" fmla="*/ 6 h 8"/>
                      <a:gd name="T4" fmla="*/ 9 w 9"/>
                      <a:gd name="T5" fmla="*/ 0 h 8"/>
                      <a:gd name="T6" fmla="*/ 2 w 9"/>
                      <a:gd name="T7" fmla="*/ 6 h 8"/>
                      <a:gd name="T8" fmla="*/ 0 w 9"/>
                      <a:gd name="T9" fmla="*/ 8 h 8"/>
                    </a:gdLst>
                    <a:ahLst/>
                    <a:cxnLst>
                      <a:cxn ang="0">
                        <a:pos x="T0" y="T1"/>
                      </a:cxn>
                      <a:cxn ang="0">
                        <a:pos x="T2" y="T3"/>
                      </a:cxn>
                      <a:cxn ang="0">
                        <a:pos x="T4" y="T5"/>
                      </a:cxn>
                      <a:cxn ang="0">
                        <a:pos x="T6" y="T7"/>
                      </a:cxn>
                      <a:cxn ang="0">
                        <a:pos x="T8" y="T9"/>
                      </a:cxn>
                    </a:cxnLst>
                    <a:rect l="0" t="0" r="r" b="b"/>
                    <a:pathLst>
                      <a:path w="9" h="8">
                        <a:moveTo>
                          <a:pt x="0" y="8"/>
                        </a:moveTo>
                        <a:lnTo>
                          <a:pt x="6" y="6"/>
                        </a:lnTo>
                        <a:lnTo>
                          <a:pt x="9" y="0"/>
                        </a:lnTo>
                        <a:lnTo>
                          <a:pt x="2" y="6"/>
                        </a:lnTo>
                        <a:lnTo>
                          <a:pt x="0"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5" name="Freeform 50">
                    <a:extLst>
                      <a:ext uri="{FF2B5EF4-FFF2-40B4-BE49-F238E27FC236}">
                        <a16:creationId xmlns:a16="http://schemas.microsoft.com/office/drawing/2014/main" id="{591CFD80-B258-4E97-8F2C-900AEA4E169E}"/>
                      </a:ext>
                    </a:extLst>
                  </p:cNvPr>
                  <p:cNvSpPr>
                    <a:spLocks/>
                  </p:cNvSpPr>
                  <p:nvPr/>
                </p:nvSpPr>
                <p:spPr bwMode="auto">
                  <a:xfrm>
                    <a:off x="3818545" y="3342501"/>
                    <a:ext cx="8646" cy="6976"/>
                  </a:xfrm>
                  <a:custGeom>
                    <a:avLst/>
                    <a:gdLst>
                      <a:gd name="T0" fmla="*/ 0 w 9"/>
                      <a:gd name="T1" fmla="*/ 8 h 8"/>
                      <a:gd name="T2" fmla="*/ 6 w 9"/>
                      <a:gd name="T3" fmla="*/ 6 h 8"/>
                      <a:gd name="T4" fmla="*/ 9 w 9"/>
                      <a:gd name="T5" fmla="*/ 0 h 8"/>
                      <a:gd name="T6" fmla="*/ 2 w 9"/>
                      <a:gd name="T7" fmla="*/ 6 h 8"/>
                      <a:gd name="T8" fmla="*/ 0 w 9"/>
                      <a:gd name="T9" fmla="*/ 8 h 8"/>
                    </a:gdLst>
                    <a:ahLst/>
                    <a:cxnLst>
                      <a:cxn ang="0">
                        <a:pos x="T0" y="T1"/>
                      </a:cxn>
                      <a:cxn ang="0">
                        <a:pos x="T2" y="T3"/>
                      </a:cxn>
                      <a:cxn ang="0">
                        <a:pos x="T4" y="T5"/>
                      </a:cxn>
                      <a:cxn ang="0">
                        <a:pos x="T6" y="T7"/>
                      </a:cxn>
                      <a:cxn ang="0">
                        <a:pos x="T8" y="T9"/>
                      </a:cxn>
                    </a:cxnLst>
                    <a:rect l="0" t="0" r="r" b="b"/>
                    <a:pathLst>
                      <a:path w="9" h="8">
                        <a:moveTo>
                          <a:pt x="0" y="8"/>
                        </a:moveTo>
                        <a:lnTo>
                          <a:pt x="6" y="6"/>
                        </a:lnTo>
                        <a:lnTo>
                          <a:pt x="9" y="0"/>
                        </a:lnTo>
                        <a:lnTo>
                          <a:pt x="2" y="6"/>
                        </a:lnTo>
                        <a:lnTo>
                          <a:pt x="0"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6" name="Freeform 51">
                    <a:extLst>
                      <a:ext uri="{FF2B5EF4-FFF2-40B4-BE49-F238E27FC236}">
                        <a16:creationId xmlns:a16="http://schemas.microsoft.com/office/drawing/2014/main" id="{379F29C4-1D2A-8187-3461-166AD4F7FC33}"/>
                      </a:ext>
                    </a:extLst>
                  </p:cNvPr>
                  <p:cNvSpPr>
                    <a:spLocks/>
                  </p:cNvSpPr>
                  <p:nvPr/>
                </p:nvSpPr>
                <p:spPr bwMode="auto">
                  <a:xfrm>
                    <a:off x="3872343" y="3325932"/>
                    <a:ext cx="13450" cy="1744"/>
                  </a:xfrm>
                  <a:custGeom>
                    <a:avLst/>
                    <a:gdLst>
                      <a:gd name="T0" fmla="*/ 14 w 14"/>
                      <a:gd name="T1" fmla="*/ 2 h 2"/>
                      <a:gd name="T2" fmla="*/ 0 w 14"/>
                      <a:gd name="T3" fmla="*/ 0 h 2"/>
                      <a:gd name="T4" fmla="*/ 0 w 14"/>
                      <a:gd name="T5" fmla="*/ 2 h 2"/>
                      <a:gd name="T6" fmla="*/ 6 w 14"/>
                      <a:gd name="T7" fmla="*/ 2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lnTo>
                          <a:pt x="0" y="0"/>
                        </a:lnTo>
                        <a:lnTo>
                          <a:pt x="0" y="2"/>
                        </a:lnTo>
                        <a:lnTo>
                          <a:pt x="6" y="2"/>
                        </a:lnTo>
                        <a:lnTo>
                          <a:pt x="14"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7" name="Freeform 52">
                    <a:extLst>
                      <a:ext uri="{FF2B5EF4-FFF2-40B4-BE49-F238E27FC236}">
                        <a16:creationId xmlns:a16="http://schemas.microsoft.com/office/drawing/2014/main" id="{DADD8B7E-3192-CC17-6B81-E2799F9F9705}"/>
                      </a:ext>
                    </a:extLst>
                  </p:cNvPr>
                  <p:cNvSpPr>
                    <a:spLocks/>
                  </p:cNvSpPr>
                  <p:nvPr/>
                </p:nvSpPr>
                <p:spPr bwMode="auto">
                  <a:xfrm>
                    <a:off x="3872343" y="3325932"/>
                    <a:ext cx="13450" cy="1744"/>
                  </a:xfrm>
                  <a:custGeom>
                    <a:avLst/>
                    <a:gdLst>
                      <a:gd name="T0" fmla="*/ 14 w 14"/>
                      <a:gd name="T1" fmla="*/ 2 h 2"/>
                      <a:gd name="T2" fmla="*/ 0 w 14"/>
                      <a:gd name="T3" fmla="*/ 0 h 2"/>
                      <a:gd name="T4" fmla="*/ 0 w 14"/>
                      <a:gd name="T5" fmla="*/ 2 h 2"/>
                      <a:gd name="T6" fmla="*/ 6 w 14"/>
                      <a:gd name="T7" fmla="*/ 2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lnTo>
                          <a:pt x="0" y="0"/>
                        </a:lnTo>
                        <a:lnTo>
                          <a:pt x="0" y="2"/>
                        </a:lnTo>
                        <a:lnTo>
                          <a:pt x="6" y="2"/>
                        </a:lnTo>
                        <a:lnTo>
                          <a:pt x="14"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8" name="Freeform 83">
                    <a:extLst>
                      <a:ext uri="{FF2B5EF4-FFF2-40B4-BE49-F238E27FC236}">
                        <a16:creationId xmlns:a16="http://schemas.microsoft.com/office/drawing/2014/main" id="{D1A5D907-2261-E945-5044-33E8F297E308}"/>
                      </a:ext>
                    </a:extLst>
                  </p:cNvPr>
                  <p:cNvSpPr>
                    <a:spLocks/>
                  </p:cNvSpPr>
                  <p:nvPr/>
                </p:nvSpPr>
                <p:spPr bwMode="auto">
                  <a:xfrm>
                    <a:off x="3605271" y="2876831"/>
                    <a:ext cx="293010" cy="460438"/>
                  </a:xfrm>
                  <a:custGeom>
                    <a:avLst/>
                    <a:gdLst>
                      <a:gd name="T0" fmla="*/ 282 w 305"/>
                      <a:gd name="T1" fmla="*/ 6 h 528"/>
                      <a:gd name="T2" fmla="*/ 215 w 305"/>
                      <a:gd name="T3" fmla="*/ 6 h 528"/>
                      <a:gd name="T4" fmla="*/ 98 w 305"/>
                      <a:gd name="T5" fmla="*/ 25 h 528"/>
                      <a:gd name="T6" fmla="*/ 81 w 305"/>
                      <a:gd name="T7" fmla="*/ 30 h 528"/>
                      <a:gd name="T8" fmla="*/ 75 w 305"/>
                      <a:gd name="T9" fmla="*/ 38 h 528"/>
                      <a:gd name="T10" fmla="*/ 75 w 305"/>
                      <a:gd name="T11" fmla="*/ 55 h 528"/>
                      <a:gd name="T12" fmla="*/ 77 w 305"/>
                      <a:gd name="T13" fmla="*/ 62 h 528"/>
                      <a:gd name="T14" fmla="*/ 70 w 305"/>
                      <a:gd name="T15" fmla="*/ 83 h 528"/>
                      <a:gd name="T16" fmla="*/ 60 w 305"/>
                      <a:gd name="T17" fmla="*/ 92 h 528"/>
                      <a:gd name="T18" fmla="*/ 45 w 305"/>
                      <a:gd name="T19" fmla="*/ 102 h 528"/>
                      <a:gd name="T20" fmla="*/ 47 w 305"/>
                      <a:gd name="T21" fmla="*/ 115 h 528"/>
                      <a:gd name="T22" fmla="*/ 38 w 305"/>
                      <a:gd name="T23" fmla="*/ 132 h 528"/>
                      <a:gd name="T24" fmla="*/ 36 w 305"/>
                      <a:gd name="T25" fmla="*/ 151 h 528"/>
                      <a:gd name="T26" fmla="*/ 36 w 305"/>
                      <a:gd name="T27" fmla="*/ 158 h 528"/>
                      <a:gd name="T28" fmla="*/ 23 w 305"/>
                      <a:gd name="T29" fmla="*/ 162 h 528"/>
                      <a:gd name="T30" fmla="*/ 27 w 305"/>
                      <a:gd name="T31" fmla="*/ 181 h 528"/>
                      <a:gd name="T32" fmla="*/ 34 w 305"/>
                      <a:gd name="T33" fmla="*/ 186 h 528"/>
                      <a:gd name="T34" fmla="*/ 34 w 305"/>
                      <a:gd name="T35" fmla="*/ 192 h 528"/>
                      <a:gd name="T36" fmla="*/ 36 w 305"/>
                      <a:gd name="T37" fmla="*/ 207 h 528"/>
                      <a:gd name="T38" fmla="*/ 30 w 305"/>
                      <a:gd name="T39" fmla="*/ 220 h 528"/>
                      <a:gd name="T40" fmla="*/ 28 w 305"/>
                      <a:gd name="T41" fmla="*/ 239 h 528"/>
                      <a:gd name="T42" fmla="*/ 40 w 305"/>
                      <a:gd name="T43" fmla="*/ 241 h 528"/>
                      <a:gd name="T44" fmla="*/ 36 w 305"/>
                      <a:gd name="T45" fmla="*/ 261 h 528"/>
                      <a:gd name="T46" fmla="*/ 38 w 305"/>
                      <a:gd name="T47" fmla="*/ 278 h 528"/>
                      <a:gd name="T48" fmla="*/ 49 w 305"/>
                      <a:gd name="T49" fmla="*/ 290 h 528"/>
                      <a:gd name="T50" fmla="*/ 45 w 305"/>
                      <a:gd name="T51" fmla="*/ 295 h 528"/>
                      <a:gd name="T52" fmla="*/ 60 w 305"/>
                      <a:gd name="T53" fmla="*/ 307 h 528"/>
                      <a:gd name="T54" fmla="*/ 55 w 305"/>
                      <a:gd name="T55" fmla="*/ 310 h 528"/>
                      <a:gd name="T56" fmla="*/ 38 w 305"/>
                      <a:gd name="T57" fmla="*/ 325 h 528"/>
                      <a:gd name="T58" fmla="*/ 47 w 305"/>
                      <a:gd name="T59" fmla="*/ 333 h 528"/>
                      <a:gd name="T60" fmla="*/ 47 w 305"/>
                      <a:gd name="T61" fmla="*/ 339 h 528"/>
                      <a:gd name="T62" fmla="*/ 25 w 305"/>
                      <a:gd name="T63" fmla="*/ 361 h 528"/>
                      <a:gd name="T64" fmla="*/ 21 w 305"/>
                      <a:gd name="T65" fmla="*/ 378 h 528"/>
                      <a:gd name="T66" fmla="*/ 19 w 305"/>
                      <a:gd name="T67" fmla="*/ 389 h 528"/>
                      <a:gd name="T68" fmla="*/ 13 w 305"/>
                      <a:gd name="T69" fmla="*/ 412 h 528"/>
                      <a:gd name="T70" fmla="*/ 10 w 305"/>
                      <a:gd name="T71" fmla="*/ 423 h 528"/>
                      <a:gd name="T72" fmla="*/ 4 w 305"/>
                      <a:gd name="T73" fmla="*/ 440 h 528"/>
                      <a:gd name="T74" fmla="*/ 92 w 305"/>
                      <a:gd name="T75" fmla="*/ 449 h 528"/>
                      <a:gd name="T76" fmla="*/ 177 w 305"/>
                      <a:gd name="T77" fmla="*/ 451 h 528"/>
                      <a:gd name="T78" fmla="*/ 173 w 305"/>
                      <a:gd name="T79" fmla="*/ 483 h 528"/>
                      <a:gd name="T80" fmla="*/ 188 w 305"/>
                      <a:gd name="T81" fmla="*/ 506 h 528"/>
                      <a:gd name="T82" fmla="*/ 196 w 305"/>
                      <a:gd name="T83" fmla="*/ 523 h 528"/>
                      <a:gd name="T84" fmla="*/ 211 w 305"/>
                      <a:gd name="T85" fmla="*/ 528 h 528"/>
                      <a:gd name="T86" fmla="*/ 222 w 305"/>
                      <a:gd name="T87" fmla="*/ 512 h 528"/>
                      <a:gd name="T88" fmla="*/ 226 w 305"/>
                      <a:gd name="T89" fmla="*/ 512 h 528"/>
                      <a:gd name="T90" fmla="*/ 260 w 305"/>
                      <a:gd name="T91" fmla="*/ 502 h 528"/>
                      <a:gd name="T92" fmla="*/ 265 w 305"/>
                      <a:gd name="T93" fmla="*/ 498 h 528"/>
                      <a:gd name="T94" fmla="*/ 284 w 305"/>
                      <a:gd name="T95" fmla="*/ 502 h 528"/>
                      <a:gd name="T96" fmla="*/ 305 w 305"/>
                      <a:gd name="T97" fmla="*/ 498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5" h="528">
                        <a:moveTo>
                          <a:pt x="282" y="335"/>
                        </a:moveTo>
                        <a:lnTo>
                          <a:pt x="290" y="10"/>
                        </a:lnTo>
                        <a:lnTo>
                          <a:pt x="282" y="6"/>
                        </a:lnTo>
                        <a:lnTo>
                          <a:pt x="278" y="0"/>
                        </a:lnTo>
                        <a:lnTo>
                          <a:pt x="278" y="0"/>
                        </a:lnTo>
                        <a:lnTo>
                          <a:pt x="215" y="6"/>
                        </a:lnTo>
                        <a:lnTo>
                          <a:pt x="94" y="15"/>
                        </a:lnTo>
                        <a:lnTo>
                          <a:pt x="96" y="17"/>
                        </a:lnTo>
                        <a:lnTo>
                          <a:pt x="98" y="25"/>
                        </a:lnTo>
                        <a:lnTo>
                          <a:pt x="92" y="30"/>
                        </a:lnTo>
                        <a:lnTo>
                          <a:pt x="85" y="34"/>
                        </a:lnTo>
                        <a:lnTo>
                          <a:pt x="81" y="30"/>
                        </a:lnTo>
                        <a:lnTo>
                          <a:pt x="83" y="45"/>
                        </a:lnTo>
                        <a:lnTo>
                          <a:pt x="77" y="45"/>
                        </a:lnTo>
                        <a:lnTo>
                          <a:pt x="75" y="38"/>
                        </a:lnTo>
                        <a:lnTo>
                          <a:pt x="75" y="47"/>
                        </a:lnTo>
                        <a:lnTo>
                          <a:pt x="83" y="53"/>
                        </a:lnTo>
                        <a:lnTo>
                          <a:pt x="75" y="55"/>
                        </a:lnTo>
                        <a:lnTo>
                          <a:pt x="74" y="49"/>
                        </a:lnTo>
                        <a:lnTo>
                          <a:pt x="74" y="58"/>
                        </a:lnTo>
                        <a:lnTo>
                          <a:pt x="77" y="62"/>
                        </a:lnTo>
                        <a:lnTo>
                          <a:pt x="74" y="72"/>
                        </a:lnTo>
                        <a:lnTo>
                          <a:pt x="75" y="77"/>
                        </a:lnTo>
                        <a:lnTo>
                          <a:pt x="70" y="83"/>
                        </a:lnTo>
                        <a:lnTo>
                          <a:pt x="66" y="85"/>
                        </a:lnTo>
                        <a:lnTo>
                          <a:pt x="58" y="85"/>
                        </a:lnTo>
                        <a:lnTo>
                          <a:pt x="60" y="92"/>
                        </a:lnTo>
                        <a:lnTo>
                          <a:pt x="53" y="100"/>
                        </a:lnTo>
                        <a:lnTo>
                          <a:pt x="53" y="104"/>
                        </a:lnTo>
                        <a:lnTo>
                          <a:pt x="45" y="102"/>
                        </a:lnTo>
                        <a:lnTo>
                          <a:pt x="49" y="105"/>
                        </a:lnTo>
                        <a:lnTo>
                          <a:pt x="47" y="107"/>
                        </a:lnTo>
                        <a:lnTo>
                          <a:pt x="47" y="115"/>
                        </a:lnTo>
                        <a:lnTo>
                          <a:pt x="51" y="122"/>
                        </a:lnTo>
                        <a:lnTo>
                          <a:pt x="34" y="128"/>
                        </a:lnTo>
                        <a:lnTo>
                          <a:pt x="38" y="132"/>
                        </a:lnTo>
                        <a:lnTo>
                          <a:pt x="36" y="139"/>
                        </a:lnTo>
                        <a:lnTo>
                          <a:pt x="38" y="147"/>
                        </a:lnTo>
                        <a:lnTo>
                          <a:pt x="36" y="151"/>
                        </a:lnTo>
                        <a:lnTo>
                          <a:pt x="28" y="151"/>
                        </a:lnTo>
                        <a:lnTo>
                          <a:pt x="28" y="154"/>
                        </a:lnTo>
                        <a:lnTo>
                          <a:pt x="36" y="158"/>
                        </a:lnTo>
                        <a:lnTo>
                          <a:pt x="30" y="162"/>
                        </a:lnTo>
                        <a:lnTo>
                          <a:pt x="28" y="158"/>
                        </a:lnTo>
                        <a:lnTo>
                          <a:pt x="23" y="162"/>
                        </a:lnTo>
                        <a:lnTo>
                          <a:pt x="28" y="169"/>
                        </a:lnTo>
                        <a:lnTo>
                          <a:pt x="23" y="173"/>
                        </a:lnTo>
                        <a:lnTo>
                          <a:pt x="27" y="181"/>
                        </a:lnTo>
                        <a:lnTo>
                          <a:pt x="23" y="186"/>
                        </a:lnTo>
                        <a:lnTo>
                          <a:pt x="28" y="181"/>
                        </a:lnTo>
                        <a:lnTo>
                          <a:pt x="34" y="186"/>
                        </a:lnTo>
                        <a:lnTo>
                          <a:pt x="27" y="190"/>
                        </a:lnTo>
                        <a:lnTo>
                          <a:pt x="34" y="192"/>
                        </a:lnTo>
                        <a:lnTo>
                          <a:pt x="34" y="192"/>
                        </a:lnTo>
                        <a:lnTo>
                          <a:pt x="32" y="198"/>
                        </a:lnTo>
                        <a:lnTo>
                          <a:pt x="34" y="205"/>
                        </a:lnTo>
                        <a:lnTo>
                          <a:pt x="36" y="207"/>
                        </a:lnTo>
                        <a:lnTo>
                          <a:pt x="38" y="218"/>
                        </a:lnTo>
                        <a:lnTo>
                          <a:pt x="38" y="220"/>
                        </a:lnTo>
                        <a:lnTo>
                          <a:pt x="30" y="220"/>
                        </a:lnTo>
                        <a:lnTo>
                          <a:pt x="32" y="226"/>
                        </a:lnTo>
                        <a:lnTo>
                          <a:pt x="32" y="235"/>
                        </a:lnTo>
                        <a:lnTo>
                          <a:pt x="28" y="239"/>
                        </a:lnTo>
                        <a:lnTo>
                          <a:pt x="28" y="245"/>
                        </a:lnTo>
                        <a:lnTo>
                          <a:pt x="34" y="241"/>
                        </a:lnTo>
                        <a:lnTo>
                          <a:pt x="40" y="241"/>
                        </a:lnTo>
                        <a:lnTo>
                          <a:pt x="40" y="248"/>
                        </a:lnTo>
                        <a:lnTo>
                          <a:pt x="34" y="254"/>
                        </a:lnTo>
                        <a:lnTo>
                          <a:pt x="36" y="261"/>
                        </a:lnTo>
                        <a:lnTo>
                          <a:pt x="43" y="265"/>
                        </a:lnTo>
                        <a:lnTo>
                          <a:pt x="36" y="275"/>
                        </a:lnTo>
                        <a:lnTo>
                          <a:pt x="38" y="278"/>
                        </a:lnTo>
                        <a:lnTo>
                          <a:pt x="49" y="277"/>
                        </a:lnTo>
                        <a:lnTo>
                          <a:pt x="43" y="282"/>
                        </a:lnTo>
                        <a:lnTo>
                          <a:pt x="49" y="290"/>
                        </a:lnTo>
                        <a:lnTo>
                          <a:pt x="42" y="288"/>
                        </a:lnTo>
                        <a:lnTo>
                          <a:pt x="42" y="290"/>
                        </a:lnTo>
                        <a:lnTo>
                          <a:pt x="45" y="295"/>
                        </a:lnTo>
                        <a:lnTo>
                          <a:pt x="51" y="299"/>
                        </a:lnTo>
                        <a:lnTo>
                          <a:pt x="53" y="305"/>
                        </a:lnTo>
                        <a:lnTo>
                          <a:pt x="60" y="307"/>
                        </a:lnTo>
                        <a:lnTo>
                          <a:pt x="60" y="308"/>
                        </a:lnTo>
                        <a:lnTo>
                          <a:pt x="60" y="310"/>
                        </a:lnTo>
                        <a:lnTo>
                          <a:pt x="55" y="310"/>
                        </a:lnTo>
                        <a:lnTo>
                          <a:pt x="49" y="316"/>
                        </a:lnTo>
                        <a:lnTo>
                          <a:pt x="42" y="320"/>
                        </a:lnTo>
                        <a:lnTo>
                          <a:pt x="38" y="325"/>
                        </a:lnTo>
                        <a:lnTo>
                          <a:pt x="45" y="327"/>
                        </a:lnTo>
                        <a:lnTo>
                          <a:pt x="53" y="325"/>
                        </a:lnTo>
                        <a:lnTo>
                          <a:pt x="47" y="333"/>
                        </a:lnTo>
                        <a:lnTo>
                          <a:pt x="47" y="337"/>
                        </a:lnTo>
                        <a:lnTo>
                          <a:pt x="40" y="337"/>
                        </a:lnTo>
                        <a:lnTo>
                          <a:pt x="47" y="339"/>
                        </a:lnTo>
                        <a:lnTo>
                          <a:pt x="47" y="340"/>
                        </a:lnTo>
                        <a:lnTo>
                          <a:pt x="30" y="357"/>
                        </a:lnTo>
                        <a:lnTo>
                          <a:pt x="25" y="361"/>
                        </a:lnTo>
                        <a:lnTo>
                          <a:pt x="23" y="367"/>
                        </a:lnTo>
                        <a:lnTo>
                          <a:pt x="27" y="371"/>
                        </a:lnTo>
                        <a:lnTo>
                          <a:pt x="21" y="378"/>
                        </a:lnTo>
                        <a:lnTo>
                          <a:pt x="19" y="384"/>
                        </a:lnTo>
                        <a:lnTo>
                          <a:pt x="11" y="389"/>
                        </a:lnTo>
                        <a:lnTo>
                          <a:pt x="19" y="389"/>
                        </a:lnTo>
                        <a:lnTo>
                          <a:pt x="17" y="391"/>
                        </a:lnTo>
                        <a:lnTo>
                          <a:pt x="11" y="397"/>
                        </a:lnTo>
                        <a:lnTo>
                          <a:pt x="13" y="412"/>
                        </a:lnTo>
                        <a:lnTo>
                          <a:pt x="6" y="412"/>
                        </a:lnTo>
                        <a:lnTo>
                          <a:pt x="11" y="418"/>
                        </a:lnTo>
                        <a:lnTo>
                          <a:pt x="10" y="423"/>
                        </a:lnTo>
                        <a:lnTo>
                          <a:pt x="0" y="425"/>
                        </a:lnTo>
                        <a:lnTo>
                          <a:pt x="4" y="433"/>
                        </a:lnTo>
                        <a:lnTo>
                          <a:pt x="4" y="440"/>
                        </a:lnTo>
                        <a:lnTo>
                          <a:pt x="8" y="448"/>
                        </a:lnTo>
                        <a:lnTo>
                          <a:pt x="2" y="453"/>
                        </a:lnTo>
                        <a:lnTo>
                          <a:pt x="92" y="449"/>
                        </a:lnTo>
                        <a:lnTo>
                          <a:pt x="177" y="442"/>
                        </a:lnTo>
                        <a:lnTo>
                          <a:pt x="179" y="444"/>
                        </a:lnTo>
                        <a:lnTo>
                          <a:pt x="177" y="451"/>
                        </a:lnTo>
                        <a:lnTo>
                          <a:pt x="173" y="465"/>
                        </a:lnTo>
                        <a:lnTo>
                          <a:pt x="169" y="476"/>
                        </a:lnTo>
                        <a:lnTo>
                          <a:pt x="173" y="483"/>
                        </a:lnTo>
                        <a:lnTo>
                          <a:pt x="177" y="491"/>
                        </a:lnTo>
                        <a:lnTo>
                          <a:pt x="186" y="498"/>
                        </a:lnTo>
                        <a:lnTo>
                          <a:pt x="188" y="506"/>
                        </a:lnTo>
                        <a:lnTo>
                          <a:pt x="192" y="513"/>
                        </a:lnTo>
                        <a:lnTo>
                          <a:pt x="192" y="517"/>
                        </a:lnTo>
                        <a:lnTo>
                          <a:pt x="196" y="523"/>
                        </a:lnTo>
                        <a:lnTo>
                          <a:pt x="199" y="527"/>
                        </a:lnTo>
                        <a:lnTo>
                          <a:pt x="203" y="528"/>
                        </a:lnTo>
                        <a:lnTo>
                          <a:pt x="211" y="528"/>
                        </a:lnTo>
                        <a:lnTo>
                          <a:pt x="213" y="521"/>
                        </a:lnTo>
                        <a:lnTo>
                          <a:pt x="220" y="515"/>
                        </a:lnTo>
                        <a:lnTo>
                          <a:pt x="222" y="512"/>
                        </a:lnTo>
                        <a:lnTo>
                          <a:pt x="220" y="512"/>
                        </a:lnTo>
                        <a:lnTo>
                          <a:pt x="226" y="510"/>
                        </a:lnTo>
                        <a:lnTo>
                          <a:pt x="226" y="512"/>
                        </a:lnTo>
                        <a:lnTo>
                          <a:pt x="231" y="510"/>
                        </a:lnTo>
                        <a:lnTo>
                          <a:pt x="246" y="504"/>
                        </a:lnTo>
                        <a:lnTo>
                          <a:pt x="260" y="502"/>
                        </a:lnTo>
                        <a:lnTo>
                          <a:pt x="263" y="500"/>
                        </a:lnTo>
                        <a:lnTo>
                          <a:pt x="254" y="498"/>
                        </a:lnTo>
                        <a:lnTo>
                          <a:pt x="265" y="498"/>
                        </a:lnTo>
                        <a:lnTo>
                          <a:pt x="271" y="502"/>
                        </a:lnTo>
                        <a:lnTo>
                          <a:pt x="278" y="506"/>
                        </a:lnTo>
                        <a:lnTo>
                          <a:pt x="284" y="502"/>
                        </a:lnTo>
                        <a:lnTo>
                          <a:pt x="288" y="500"/>
                        </a:lnTo>
                        <a:lnTo>
                          <a:pt x="301" y="506"/>
                        </a:lnTo>
                        <a:lnTo>
                          <a:pt x="305" y="498"/>
                        </a:lnTo>
                        <a:lnTo>
                          <a:pt x="305" y="495"/>
                        </a:lnTo>
                        <a:lnTo>
                          <a:pt x="282" y="33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88" name="Freeform 84">
                  <a:extLst>
                    <a:ext uri="{FF2B5EF4-FFF2-40B4-BE49-F238E27FC236}">
                      <a16:creationId xmlns:a16="http://schemas.microsoft.com/office/drawing/2014/main" id="{FA783F48-F8C8-11E0-F16E-E69833C6863C}"/>
                    </a:ext>
                  </a:extLst>
                </p:cNvPr>
                <p:cNvSpPr>
                  <a:spLocks/>
                </p:cNvSpPr>
                <p:nvPr/>
              </p:nvSpPr>
              <p:spPr bwMode="auto">
                <a:xfrm>
                  <a:off x="3695576" y="2665797"/>
                  <a:ext cx="693618" cy="224114"/>
                </a:xfrm>
                <a:custGeom>
                  <a:avLst/>
                  <a:gdLst>
                    <a:gd name="T0" fmla="*/ 487 w 722"/>
                    <a:gd name="T1" fmla="*/ 33 h 257"/>
                    <a:gd name="T2" fmla="*/ 421 w 722"/>
                    <a:gd name="T3" fmla="*/ 39 h 257"/>
                    <a:gd name="T4" fmla="*/ 355 w 722"/>
                    <a:gd name="T5" fmla="*/ 47 h 257"/>
                    <a:gd name="T6" fmla="*/ 271 w 722"/>
                    <a:gd name="T7" fmla="*/ 54 h 257"/>
                    <a:gd name="T8" fmla="*/ 199 w 722"/>
                    <a:gd name="T9" fmla="*/ 62 h 257"/>
                    <a:gd name="T10" fmla="*/ 177 w 722"/>
                    <a:gd name="T11" fmla="*/ 60 h 257"/>
                    <a:gd name="T12" fmla="*/ 183 w 722"/>
                    <a:gd name="T13" fmla="*/ 80 h 257"/>
                    <a:gd name="T14" fmla="*/ 58 w 722"/>
                    <a:gd name="T15" fmla="*/ 96 h 257"/>
                    <a:gd name="T16" fmla="*/ 53 w 722"/>
                    <a:gd name="T17" fmla="*/ 90 h 257"/>
                    <a:gd name="T18" fmla="*/ 57 w 722"/>
                    <a:gd name="T19" fmla="*/ 105 h 257"/>
                    <a:gd name="T20" fmla="*/ 53 w 722"/>
                    <a:gd name="T21" fmla="*/ 114 h 257"/>
                    <a:gd name="T22" fmla="*/ 51 w 722"/>
                    <a:gd name="T23" fmla="*/ 127 h 257"/>
                    <a:gd name="T24" fmla="*/ 43 w 722"/>
                    <a:gd name="T25" fmla="*/ 146 h 257"/>
                    <a:gd name="T26" fmla="*/ 47 w 722"/>
                    <a:gd name="T27" fmla="*/ 156 h 257"/>
                    <a:gd name="T28" fmla="*/ 43 w 722"/>
                    <a:gd name="T29" fmla="*/ 165 h 257"/>
                    <a:gd name="T30" fmla="*/ 30 w 722"/>
                    <a:gd name="T31" fmla="*/ 174 h 257"/>
                    <a:gd name="T32" fmla="*/ 27 w 722"/>
                    <a:gd name="T33" fmla="*/ 180 h 257"/>
                    <a:gd name="T34" fmla="*/ 27 w 722"/>
                    <a:gd name="T35" fmla="*/ 191 h 257"/>
                    <a:gd name="T36" fmla="*/ 19 w 722"/>
                    <a:gd name="T37" fmla="*/ 197 h 257"/>
                    <a:gd name="T38" fmla="*/ 21 w 722"/>
                    <a:gd name="T39" fmla="*/ 210 h 257"/>
                    <a:gd name="T40" fmla="*/ 11 w 722"/>
                    <a:gd name="T41" fmla="*/ 208 h 257"/>
                    <a:gd name="T42" fmla="*/ 15 w 722"/>
                    <a:gd name="T43" fmla="*/ 214 h 257"/>
                    <a:gd name="T44" fmla="*/ 19 w 722"/>
                    <a:gd name="T45" fmla="*/ 240 h 257"/>
                    <a:gd name="T46" fmla="*/ 11 w 722"/>
                    <a:gd name="T47" fmla="*/ 244 h 257"/>
                    <a:gd name="T48" fmla="*/ 0 w 722"/>
                    <a:gd name="T49" fmla="*/ 255 h 257"/>
                    <a:gd name="T50" fmla="*/ 121 w 722"/>
                    <a:gd name="T51" fmla="*/ 248 h 257"/>
                    <a:gd name="T52" fmla="*/ 184 w 722"/>
                    <a:gd name="T53" fmla="*/ 242 h 257"/>
                    <a:gd name="T54" fmla="*/ 310 w 722"/>
                    <a:gd name="T55" fmla="*/ 231 h 257"/>
                    <a:gd name="T56" fmla="*/ 485 w 722"/>
                    <a:gd name="T57" fmla="*/ 208 h 257"/>
                    <a:gd name="T58" fmla="*/ 521 w 722"/>
                    <a:gd name="T59" fmla="*/ 178 h 257"/>
                    <a:gd name="T60" fmla="*/ 540 w 722"/>
                    <a:gd name="T61" fmla="*/ 169 h 257"/>
                    <a:gd name="T62" fmla="*/ 543 w 722"/>
                    <a:gd name="T63" fmla="*/ 152 h 257"/>
                    <a:gd name="T64" fmla="*/ 564 w 722"/>
                    <a:gd name="T65" fmla="*/ 137 h 257"/>
                    <a:gd name="T66" fmla="*/ 583 w 722"/>
                    <a:gd name="T67" fmla="*/ 133 h 257"/>
                    <a:gd name="T68" fmla="*/ 617 w 722"/>
                    <a:gd name="T69" fmla="*/ 105 h 257"/>
                    <a:gd name="T70" fmla="*/ 626 w 722"/>
                    <a:gd name="T71" fmla="*/ 99 h 257"/>
                    <a:gd name="T72" fmla="*/ 637 w 722"/>
                    <a:gd name="T73" fmla="*/ 86 h 257"/>
                    <a:gd name="T74" fmla="*/ 641 w 722"/>
                    <a:gd name="T75" fmla="*/ 77 h 257"/>
                    <a:gd name="T76" fmla="*/ 654 w 722"/>
                    <a:gd name="T77" fmla="*/ 79 h 257"/>
                    <a:gd name="T78" fmla="*/ 666 w 722"/>
                    <a:gd name="T79" fmla="*/ 71 h 257"/>
                    <a:gd name="T80" fmla="*/ 675 w 722"/>
                    <a:gd name="T81" fmla="*/ 60 h 257"/>
                    <a:gd name="T82" fmla="*/ 694 w 722"/>
                    <a:gd name="T83" fmla="*/ 60 h 257"/>
                    <a:gd name="T84" fmla="*/ 705 w 722"/>
                    <a:gd name="T85" fmla="*/ 37 h 257"/>
                    <a:gd name="T86" fmla="*/ 718 w 722"/>
                    <a:gd name="T87" fmla="*/ 28 h 257"/>
                    <a:gd name="T88" fmla="*/ 720 w 722"/>
                    <a:gd name="T89" fmla="*/ 9 h 257"/>
                    <a:gd name="T90" fmla="*/ 713 w 722"/>
                    <a:gd name="T91" fmla="*/ 0 h 257"/>
                    <a:gd name="T92" fmla="*/ 651 w 722"/>
                    <a:gd name="T93" fmla="*/ 11 h 257"/>
                    <a:gd name="T94" fmla="*/ 579 w 722"/>
                    <a:gd name="T95" fmla="*/ 20 h 257"/>
                    <a:gd name="T96" fmla="*/ 543 w 722"/>
                    <a:gd name="T97" fmla="*/ 2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2" h="257">
                      <a:moveTo>
                        <a:pt x="513" y="30"/>
                      </a:moveTo>
                      <a:lnTo>
                        <a:pt x="487" y="33"/>
                      </a:lnTo>
                      <a:lnTo>
                        <a:pt x="459" y="37"/>
                      </a:lnTo>
                      <a:lnTo>
                        <a:pt x="421" y="39"/>
                      </a:lnTo>
                      <a:lnTo>
                        <a:pt x="397" y="43"/>
                      </a:lnTo>
                      <a:lnTo>
                        <a:pt x="355" y="47"/>
                      </a:lnTo>
                      <a:lnTo>
                        <a:pt x="314" y="49"/>
                      </a:lnTo>
                      <a:lnTo>
                        <a:pt x="271" y="54"/>
                      </a:lnTo>
                      <a:lnTo>
                        <a:pt x="235" y="58"/>
                      </a:lnTo>
                      <a:lnTo>
                        <a:pt x="199" y="62"/>
                      </a:lnTo>
                      <a:lnTo>
                        <a:pt x="192" y="60"/>
                      </a:lnTo>
                      <a:lnTo>
                        <a:pt x="177" y="60"/>
                      </a:lnTo>
                      <a:lnTo>
                        <a:pt x="183" y="73"/>
                      </a:lnTo>
                      <a:lnTo>
                        <a:pt x="183" y="80"/>
                      </a:lnTo>
                      <a:lnTo>
                        <a:pt x="64" y="90"/>
                      </a:lnTo>
                      <a:lnTo>
                        <a:pt x="58" y="96"/>
                      </a:lnTo>
                      <a:lnTo>
                        <a:pt x="58" y="90"/>
                      </a:lnTo>
                      <a:lnTo>
                        <a:pt x="53" y="90"/>
                      </a:lnTo>
                      <a:lnTo>
                        <a:pt x="55" y="97"/>
                      </a:lnTo>
                      <a:lnTo>
                        <a:pt x="57" y="105"/>
                      </a:lnTo>
                      <a:lnTo>
                        <a:pt x="49" y="107"/>
                      </a:lnTo>
                      <a:lnTo>
                        <a:pt x="53" y="114"/>
                      </a:lnTo>
                      <a:lnTo>
                        <a:pt x="45" y="122"/>
                      </a:lnTo>
                      <a:lnTo>
                        <a:pt x="51" y="127"/>
                      </a:lnTo>
                      <a:lnTo>
                        <a:pt x="47" y="135"/>
                      </a:lnTo>
                      <a:lnTo>
                        <a:pt x="43" y="146"/>
                      </a:lnTo>
                      <a:lnTo>
                        <a:pt x="45" y="150"/>
                      </a:lnTo>
                      <a:lnTo>
                        <a:pt x="47" y="156"/>
                      </a:lnTo>
                      <a:lnTo>
                        <a:pt x="40" y="159"/>
                      </a:lnTo>
                      <a:lnTo>
                        <a:pt x="43" y="165"/>
                      </a:lnTo>
                      <a:lnTo>
                        <a:pt x="36" y="171"/>
                      </a:lnTo>
                      <a:lnTo>
                        <a:pt x="30" y="174"/>
                      </a:lnTo>
                      <a:lnTo>
                        <a:pt x="27" y="178"/>
                      </a:lnTo>
                      <a:lnTo>
                        <a:pt x="27" y="180"/>
                      </a:lnTo>
                      <a:lnTo>
                        <a:pt x="32" y="186"/>
                      </a:lnTo>
                      <a:lnTo>
                        <a:pt x="27" y="191"/>
                      </a:lnTo>
                      <a:lnTo>
                        <a:pt x="23" y="195"/>
                      </a:lnTo>
                      <a:lnTo>
                        <a:pt x="19" y="197"/>
                      </a:lnTo>
                      <a:lnTo>
                        <a:pt x="23" y="205"/>
                      </a:lnTo>
                      <a:lnTo>
                        <a:pt x="21" y="210"/>
                      </a:lnTo>
                      <a:lnTo>
                        <a:pt x="17" y="206"/>
                      </a:lnTo>
                      <a:lnTo>
                        <a:pt x="11" y="208"/>
                      </a:lnTo>
                      <a:lnTo>
                        <a:pt x="10" y="216"/>
                      </a:lnTo>
                      <a:lnTo>
                        <a:pt x="15" y="214"/>
                      </a:lnTo>
                      <a:lnTo>
                        <a:pt x="15" y="221"/>
                      </a:lnTo>
                      <a:lnTo>
                        <a:pt x="19" y="240"/>
                      </a:lnTo>
                      <a:lnTo>
                        <a:pt x="17" y="242"/>
                      </a:lnTo>
                      <a:lnTo>
                        <a:pt x="11" y="244"/>
                      </a:lnTo>
                      <a:lnTo>
                        <a:pt x="8" y="252"/>
                      </a:lnTo>
                      <a:lnTo>
                        <a:pt x="0" y="255"/>
                      </a:lnTo>
                      <a:lnTo>
                        <a:pt x="0" y="257"/>
                      </a:lnTo>
                      <a:lnTo>
                        <a:pt x="121" y="248"/>
                      </a:lnTo>
                      <a:lnTo>
                        <a:pt x="184" y="242"/>
                      </a:lnTo>
                      <a:lnTo>
                        <a:pt x="184" y="242"/>
                      </a:lnTo>
                      <a:lnTo>
                        <a:pt x="184" y="240"/>
                      </a:lnTo>
                      <a:lnTo>
                        <a:pt x="310" y="231"/>
                      </a:lnTo>
                      <a:lnTo>
                        <a:pt x="408" y="220"/>
                      </a:lnTo>
                      <a:lnTo>
                        <a:pt x="485" y="208"/>
                      </a:lnTo>
                      <a:lnTo>
                        <a:pt x="521" y="206"/>
                      </a:lnTo>
                      <a:lnTo>
                        <a:pt x="521" y="178"/>
                      </a:lnTo>
                      <a:lnTo>
                        <a:pt x="534" y="174"/>
                      </a:lnTo>
                      <a:lnTo>
                        <a:pt x="540" y="169"/>
                      </a:lnTo>
                      <a:lnTo>
                        <a:pt x="542" y="159"/>
                      </a:lnTo>
                      <a:lnTo>
                        <a:pt x="543" y="152"/>
                      </a:lnTo>
                      <a:lnTo>
                        <a:pt x="549" y="144"/>
                      </a:lnTo>
                      <a:lnTo>
                        <a:pt x="564" y="137"/>
                      </a:lnTo>
                      <a:lnTo>
                        <a:pt x="577" y="137"/>
                      </a:lnTo>
                      <a:lnTo>
                        <a:pt x="583" y="133"/>
                      </a:lnTo>
                      <a:lnTo>
                        <a:pt x="604" y="114"/>
                      </a:lnTo>
                      <a:lnTo>
                        <a:pt x="617" y="105"/>
                      </a:lnTo>
                      <a:lnTo>
                        <a:pt x="622" y="105"/>
                      </a:lnTo>
                      <a:lnTo>
                        <a:pt x="626" y="99"/>
                      </a:lnTo>
                      <a:lnTo>
                        <a:pt x="630" y="84"/>
                      </a:lnTo>
                      <a:lnTo>
                        <a:pt x="637" y="86"/>
                      </a:lnTo>
                      <a:lnTo>
                        <a:pt x="637" y="80"/>
                      </a:lnTo>
                      <a:lnTo>
                        <a:pt x="641" y="77"/>
                      </a:lnTo>
                      <a:lnTo>
                        <a:pt x="647" y="73"/>
                      </a:lnTo>
                      <a:lnTo>
                        <a:pt x="654" y="79"/>
                      </a:lnTo>
                      <a:lnTo>
                        <a:pt x="658" y="79"/>
                      </a:lnTo>
                      <a:lnTo>
                        <a:pt x="666" y="71"/>
                      </a:lnTo>
                      <a:lnTo>
                        <a:pt x="668" y="65"/>
                      </a:lnTo>
                      <a:lnTo>
                        <a:pt x="675" y="60"/>
                      </a:lnTo>
                      <a:lnTo>
                        <a:pt x="688" y="54"/>
                      </a:lnTo>
                      <a:lnTo>
                        <a:pt x="694" y="60"/>
                      </a:lnTo>
                      <a:lnTo>
                        <a:pt x="699" y="52"/>
                      </a:lnTo>
                      <a:lnTo>
                        <a:pt x="705" y="37"/>
                      </a:lnTo>
                      <a:lnTo>
                        <a:pt x="711" y="32"/>
                      </a:lnTo>
                      <a:lnTo>
                        <a:pt x="718" y="28"/>
                      </a:lnTo>
                      <a:lnTo>
                        <a:pt x="720" y="17"/>
                      </a:lnTo>
                      <a:lnTo>
                        <a:pt x="720" y="9"/>
                      </a:lnTo>
                      <a:lnTo>
                        <a:pt x="722" y="0"/>
                      </a:lnTo>
                      <a:lnTo>
                        <a:pt x="713" y="0"/>
                      </a:lnTo>
                      <a:lnTo>
                        <a:pt x="686" y="7"/>
                      </a:lnTo>
                      <a:lnTo>
                        <a:pt x="651" y="11"/>
                      </a:lnTo>
                      <a:lnTo>
                        <a:pt x="594" y="20"/>
                      </a:lnTo>
                      <a:lnTo>
                        <a:pt x="579" y="20"/>
                      </a:lnTo>
                      <a:lnTo>
                        <a:pt x="553" y="24"/>
                      </a:lnTo>
                      <a:lnTo>
                        <a:pt x="543" y="28"/>
                      </a:lnTo>
                      <a:lnTo>
                        <a:pt x="513" y="3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85">
                  <a:extLst>
                    <a:ext uri="{FF2B5EF4-FFF2-40B4-BE49-F238E27FC236}">
                      <a16:creationId xmlns:a16="http://schemas.microsoft.com/office/drawing/2014/main" id="{4506EC6C-A491-CA0C-8C4F-62A61FD7058A}"/>
                    </a:ext>
                  </a:extLst>
                </p:cNvPr>
                <p:cNvSpPr>
                  <a:spLocks/>
                </p:cNvSpPr>
                <p:nvPr/>
              </p:nvSpPr>
              <p:spPr bwMode="auto">
                <a:xfrm>
                  <a:off x="3746493" y="2737304"/>
                  <a:ext cx="4803" cy="6976"/>
                </a:xfrm>
                <a:custGeom>
                  <a:avLst/>
                  <a:gdLst>
                    <a:gd name="T0" fmla="*/ 0 w 5"/>
                    <a:gd name="T1" fmla="*/ 8 h 8"/>
                    <a:gd name="T2" fmla="*/ 5 w 5"/>
                    <a:gd name="T3" fmla="*/ 8 h 8"/>
                    <a:gd name="T4" fmla="*/ 4 w 5"/>
                    <a:gd name="T5" fmla="*/ 0 h 8"/>
                    <a:gd name="T6" fmla="*/ 0 w 5"/>
                    <a:gd name="T7" fmla="*/ 8 h 8"/>
                  </a:gdLst>
                  <a:ahLst/>
                  <a:cxnLst>
                    <a:cxn ang="0">
                      <a:pos x="T0" y="T1"/>
                    </a:cxn>
                    <a:cxn ang="0">
                      <a:pos x="T2" y="T3"/>
                    </a:cxn>
                    <a:cxn ang="0">
                      <a:pos x="T4" y="T5"/>
                    </a:cxn>
                    <a:cxn ang="0">
                      <a:pos x="T6" y="T7"/>
                    </a:cxn>
                  </a:cxnLst>
                  <a:rect l="0" t="0" r="r" b="b"/>
                  <a:pathLst>
                    <a:path w="5" h="8">
                      <a:moveTo>
                        <a:pt x="0" y="8"/>
                      </a:moveTo>
                      <a:lnTo>
                        <a:pt x="5" y="8"/>
                      </a:lnTo>
                      <a:lnTo>
                        <a:pt x="4" y="0"/>
                      </a:lnTo>
                      <a:lnTo>
                        <a:pt x="0"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86">
                  <a:extLst>
                    <a:ext uri="{FF2B5EF4-FFF2-40B4-BE49-F238E27FC236}">
                      <a16:creationId xmlns:a16="http://schemas.microsoft.com/office/drawing/2014/main" id="{3405B1DB-A2B9-6385-250D-E5DAF7B5AC21}"/>
                    </a:ext>
                  </a:extLst>
                </p:cNvPr>
                <p:cNvSpPr>
                  <a:spLocks/>
                </p:cNvSpPr>
                <p:nvPr/>
              </p:nvSpPr>
              <p:spPr bwMode="auto">
                <a:xfrm>
                  <a:off x="3746493" y="2737304"/>
                  <a:ext cx="4803" cy="6976"/>
                </a:xfrm>
                <a:custGeom>
                  <a:avLst/>
                  <a:gdLst>
                    <a:gd name="T0" fmla="*/ 0 w 5"/>
                    <a:gd name="T1" fmla="*/ 8 h 8"/>
                    <a:gd name="T2" fmla="*/ 5 w 5"/>
                    <a:gd name="T3" fmla="*/ 8 h 8"/>
                    <a:gd name="T4" fmla="*/ 4 w 5"/>
                    <a:gd name="T5" fmla="*/ 0 h 8"/>
                    <a:gd name="T6" fmla="*/ 0 w 5"/>
                    <a:gd name="T7" fmla="*/ 8 h 8"/>
                  </a:gdLst>
                  <a:ahLst/>
                  <a:cxnLst>
                    <a:cxn ang="0">
                      <a:pos x="T0" y="T1"/>
                    </a:cxn>
                    <a:cxn ang="0">
                      <a:pos x="T2" y="T3"/>
                    </a:cxn>
                    <a:cxn ang="0">
                      <a:pos x="T4" y="T5"/>
                    </a:cxn>
                    <a:cxn ang="0">
                      <a:pos x="T6" y="T7"/>
                    </a:cxn>
                  </a:cxnLst>
                  <a:rect l="0" t="0" r="r" b="b"/>
                  <a:pathLst>
                    <a:path w="5" h="8">
                      <a:moveTo>
                        <a:pt x="0" y="8"/>
                      </a:moveTo>
                      <a:lnTo>
                        <a:pt x="5" y="8"/>
                      </a:lnTo>
                      <a:lnTo>
                        <a:pt x="4" y="0"/>
                      </a:lnTo>
                      <a:lnTo>
                        <a:pt x="0"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87">
                  <a:extLst>
                    <a:ext uri="{FF2B5EF4-FFF2-40B4-BE49-F238E27FC236}">
                      <a16:creationId xmlns:a16="http://schemas.microsoft.com/office/drawing/2014/main" id="{908D4141-F4A3-C70A-B3D0-63ADD1DAEF3E}"/>
                    </a:ext>
                  </a:extLst>
                </p:cNvPr>
                <p:cNvSpPr>
                  <a:spLocks/>
                </p:cNvSpPr>
                <p:nvPr/>
              </p:nvSpPr>
              <p:spPr bwMode="auto">
                <a:xfrm>
                  <a:off x="3757060" y="2460868"/>
                  <a:ext cx="592746" cy="283413"/>
                </a:xfrm>
                <a:custGeom>
                  <a:avLst/>
                  <a:gdLst>
                    <a:gd name="T0" fmla="*/ 568 w 617"/>
                    <a:gd name="T1" fmla="*/ 103 h 325"/>
                    <a:gd name="T2" fmla="*/ 555 w 617"/>
                    <a:gd name="T3" fmla="*/ 67 h 325"/>
                    <a:gd name="T4" fmla="*/ 551 w 617"/>
                    <a:gd name="T5" fmla="*/ 52 h 325"/>
                    <a:gd name="T6" fmla="*/ 532 w 617"/>
                    <a:gd name="T7" fmla="*/ 39 h 325"/>
                    <a:gd name="T8" fmla="*/ 513 w 617"/>
                    <a:gd name="T9" fmla="*/ 24 h 325"/>
                    <a:gd name="T10" fmla="*/ 495 w 617"/>
                    <a:gd name="T11" fmla="*/ 37 h 325"/>
                    <a:gd name="T12" fmla="*/ 472 w 617"/>
                    <a:gd name="T13" fmla="*/ 34 h 325"/>
                    <a:gd name="T14" fmla="*/ 455 w 617"/>
                    <a:gd name="T15" fmla="*/ 41 h 325"/>
                    <a:gd name="T16" fmla="*/ 423 w 617"/>
                    <a:gd name="T17" fmla="*/ 32 h 325"/>
                    <a:gd name="T18" fmla="*/ 401 w 617"/>
                    <a:gd name="T19" fmla="*/ 9 h 325"/>
                    <a:gd name="T20" fmla="*/ 367 w 617"/>
                    <a:gd name="T21" fmla="*/ 0 h 325"/>
                    <a:gd name="T22" fmla="*/ 357 w 617"/>
                    <a:gd name="T23" fmla="*/ 17 h 325"/>
                    <a:gd name="T24" fmla="*/ 361 w 617"/>
                    <a:gd name="T25" fmla="*/ 37 h 325"/>
                    <a:gd name="T26" fmla="*/ 325 w 617"/>
                    <a:gd name="T27" fmla="*/ 47 h 325"/>
                    <a:gd name="T28" fmla="*/ 312 w 617"/>
                    <a:gd name="T29" fmla="*/ 58 h 325"/>
                    <a:gd name="T30" fmla="*/ 308 w 617"/>
                    <a:gd name="T31" fmla="*/ 81 h 325"/>
                    <a:gd name="T32" fmla="*/ 291 w 617"/>
                    <a:gd name="T33" fmla="*/ 103 h 325"/>
                    <a:gd name="T34" fmla="*/ 280 w 617"/>
                    <a:gd name="T35" fmla="*/ 124 h 325"/>
                    <a:gd name="T36" fmla="*/ 260 w 617"/>
                    <a:gd name="T37" fmla="*/ 133 h 325"/>
                    <a:gd name="T38" fmla="*/ 239 w 617"/>
                    <a:gd name="T39" fmla="*/ 118 h 325"/>
                    <a:gd name="T40" fmla="*/ 229 w 617"/>
                    <a:gd name="T41" fmla="*/ 135 h 325"/>
                    <a:gd name="T42" fmla="*/ 224 w 617"/>
                    <a:gd name="T43" fmla="*/ 156 h 325"/>
                    <a:gd name="T44" fmla="*/ 205 w 617"/>
                    <a:gd name="T45" fmla="*/ 143 h 325"/>
                    <a:gd name="T46" fmla="*/ 188 w 617"/>
                    <a:gd name="T47" fmla="*/ 158 h 325"/>
                    <a:gd name="T48" fmla="*/ 177 w 617"/>
                    <a:gd name="T49" fmla="*/ 161 h 325"/>
                    <a:gd name="T50" fmla="*/ 139 w 617"/>
                    <a:gd name="T51" fmla="*/ 158 h 325"/>
                    <a:gd name="T52" fmla="*/ 134 w 617"/>
                    <a:gd name="T53" fmla="*/ 159 h 325"/>
                    <a:gd name="T54" fmla="*/ 117 w 617"/>
                    <a:gd name="T55" fmla="*/ 169 h 325"/>
                    <a:gd name="T56" fmla="*/ 105 w 617"/>
                    <a:gd name="T57" fmla="*/ 176 h 325"/>
                    <a:gd name="T58" fmla="*/ 100 w 617"/>
                    <a:gd name="T59" fmla="*/ 197 h 325"/>
                    <a:gd name="T60" fmla="*/ 87 w 617"/>
                    <a:gd name="T61" fmla="*/ 214 h 325"/>
                    <a:gd name="T62" fmla="*/ 70 w 617"/>
                    <a:gd name="T63" fmla="*/ 229 h 325"/>
                    <a:gd name="T64" fmla="*/ 79 w 617"/>
                    <a:gd name="T65" fmla="*/ 248 h 325"/>
                    <a:gd name="T66" fmla="*/ 62 w 617"/>
                    <a:gd name="T67" fmla="*/ 252 h 325"/>
                    <a:gd name="T68" fmla="*/ 34 w 617"/>
                    <a:gd name="T69" fmla="*/ 244 h 325"/>
                    <a:gd name="T70" fmla="*/ 17 w 617"/>
                    <a:gd name="T71" fmla="*/ 267 h 325"/>
                    <a:gd name="T72" fmla="*/ 21 w 617"/>
                    <a:gd name="T73" fmla="*/ 284 h 325"/>
                    <a:gd name="T74" fmla="*/ 21 w 617"/>
                    <a:gd name="T75" fmla="*/ 306 h 325"/>
                    <a:gd name="T76" fmla="*/ 2 w 617"/>
                    <a:gd name="T77" fmla="*/ 315 h 325"/>
                    <a:gd name="T78" fmla="*/ 119 w 617"/>
                    <a:gd name="T79" fmla="*/ 308 h 325"/>
                    <a:gd name="T80" fmla="*/ 135 w 617"/>
                    <a:gd name="T81" fmla="*/ 297 h 325"/>
                    <a:gd name="T82" fmla="*/ 250 w 617"/>
                    <a:gd name="T83" fmla="*/ 284 h 325"/>
                    <a:gd name="T84" fmla="*/ 357 w 617"/>
                    <a:gd name="T85" fmla="*/ 274 h 325"/>
                    <a:gd name="T86" fmla="*/ 449 w 617"/>
                    <a:gd name="T87" fmla="*/ 265 h 325"/>
                    <a:gd name="T88" fmla="*/ 502 w 617"/>
                    <a:gd name="T89" fmla="*/ 252 h 325"/>
                    <a:gd name="T90" fmla="*/ 532 w 617"/>
                    <a:gd name="T91" fmla="*/ 237 h 325"/>
                    <a:gd name="T92" fmla="*/ 547 w 617"/>
                    <a:gd name="T93" fmla="*/ 221 h 325"/>
                    <a:gd name="T94" fmla="*/ 562 w 617"/>
                    <a:gd name="T95" fmla="*/ 203 h 325"/>
                    <a:gd name="T96" fmla="*/ 590 w 617"/>
                    <a:gd name="T97" fmla="*/ 171 h 325"/>
                    <a:gd name="T98" fmla="*/ 588 w 617"/>
                    <a:gd name="T99" fmla="*/ 12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17" h="325">
                      <a:moveTo>
                        <a:pt x="588" y="128"/>
                      </a:moveTo>
                      <a:lnTo>
                        <a:pt x="575" y="109"/>
                      </a:lnTo>
                      <a:lnTo>
                        <a:pt x="568" y="103"/>
                      </a:lnTo>
                      <a:lnTo>
                        <a:pt x="566" y="96"/>
                      </a:lnTo>
                      <a:lnTo>
                        <a:pt x="551" y="81"/>
                      </a:lnTo>
                      <a:lnTo>
                        <a:pt x="555" y="67"/>
                      </a:lnTo>
                      <a:lnTo>
                        <a:pt x="555" y="60"/>
                      </a:lnTo>
                      <a:lnTo>
                        <a:pt x="551" y="58"/>
                      </a:lnTo>
                      <a:lnTo>
                        <a:pt x="551" y="52"/>
                      </a:lnTo>
                      <a:lnTo>
                        <a:pt x="545" y="47"/>
                      </a:lnTo>
                      <a:lnTo>
                        <a:pt x="540" y="39"/>
                      </a:lnTo>
                      <a:lnTo>
                        <a:pt x="532" y="39"/>
                      </a:lnTo>
                      <a:lnTo>
                        <a:pt x="526" y="34"/>
                      </a:lnTo>
                      <a:lnTo>
                        <a:pt x="521" y="20"/>
                      </a:lnTo>
                      <a:lnTo>
                        <a:pt x="513" y="24"/>
                      </a:lnTo>
                      <a:lnTo>
                        <a:pt x="506" y="32"/>
                      </a:lnTo>
                      <a:lnTo>
                        <a:pt x="502" y="37"/>
                      </a:lnTo>
                      <a:lnTo>
                        <a:pt x="495" y="37"/>
                      </a:lnTo>
                      <a:lnTo>
                        <a:pt x="489" y="41"/>
                      </a:lnTo>
                      <a:lnTo>
                        <a:pt x="481" y="35"/>
                      </a:lnTo>
                      <a:lnTo>
                        <a:pt x="472" y="34"/>
                      </a:lnTo>
                      <a:lnTo>
                        <a:pt x="466" y="35"/>
                      </a:lnTo>
                      <a:lnTo>
                        <a:pt x="461" y="41"/>
                      </a:lnTo>
                      <a:lnTo>
                        <a:pt x="455" y="41"/>
                      </a:lnTo>
                      <a:lnTo>
                        <a:pt x="440" y="32"/>
                      </a:lnTo>
                      <a:lnTo>
                        <a:pt x="436" y="30"/>
                      </a:lnTo>
                      <a:lnTo>
                        <a:pt x="423" y="32"/>
                      </a:lnTo>
                      <a:lnTo>
                        <a:pt x="416" y="30"/>
                      </a:lnTo>
                      <a:lnTo>
                        <a:pt x="404" y="17"/>
                      </a:lnTo>
                      <a:lnTo>
                        <a:pt x="401" y="9"/>
                      </a:lnTo>
                      <a:lnTo>
                        <a:pt x="384" y="2"/>
                      </a:lnTo>
                      <a:lnTo>
                        <a:pt x="372" y="5"/>
                      </a:lnTo>
                      <a:lnTo>
                        <a:pt x="367" y="0"/>
                      </a:lnTo>
                      <a:lnTo>
                        <a:pt x="357" y="5"/>
                      </a:lnTo>
                      <a:lnTo>
                        <a:pt x="354" y="9"/>
                      </a:lnTo>
                      <a:lnTo>
                        <a:pt x="357" y="17"/>
                      </a:lnTo>
                      <a:lnTo>
                        <a:pt x="355" y="24"/>
                      </a:lnTo>
                      <a:lnTo>
                        <a:pt x="363" y="32"/>
                      </a:lnTo>
                      <a:lnTo>
                        <a:pt x="361" y="37"/>
                      </a:lnTo>
                      <a:lnTo>
                        <a:pt x="346" y="41"/>
                      </a:lnTo>
                      <a:lnTo>
                        <a:pt x="333" y="52"/>
                      </a:lnTo>
                      <a:lnTo>
                        <a:pt x="325" y="47"/>
                      </a:lnTo>
                      <a:lnTo>
                        <a:pt x="318" y="50"/>
                      </a:lnTo>
                      <a:lnTo>
                        <a:pt x="312" y="50"/>
                      </a:lnTo>
                      <a:lnTo>
                        <a:pt x="312" y="58"/>
                      </a:lnTo>
                      <a:lnTo>
                        <a:pt x="316" y="65"/>
                      </a:lnTo>
                      <a:lnTo>
                        <a:pt x="312" y="73"/>
                      </a:lnTo>
                      <a:lnTo>
                        <a:pt x="308" y="81"/>
                      </a:lnTo>
                      <a:lnTo>
                        <a:pt x="301" y="84"/>
                      </a:lnTo>
                      <a:lnTo>
                        <a:pt x="299" y="97"/>
                      </a:lnTo>
                      <a:lnTo>
                        <a:pt x="291" y="103"/>
                      </a:lnTo>
                      <a:lnTo>
                        <a:pt x="284" y="103"/>
                      </a:lnTo>
                      <a:lnTo>
                        <a:pt x="280" y="116"/>
                      </a:lnTo>
                      <a:lnTo>
                        <a:pt x="280" y="124"/>
                      </a:lnTo>
                      <a:lnTo>
                        <a:pt x="278" y="131"/>
                      </a:lnTo>
                      <a:lnTo>
                        <a:pt x="273" y="135"/>
                      </a:lnTo>
                      <a:lnTo>
                        <a:pt x="260" y="133"/>
                      </a:lnTo>
                      <a:lnTo>
                        <a:pt x="252" y="131"/>
                      </a:lnTo>
                      <a:lnTo>
                        <a:pt x="246" y="120"/>
                      </a:lnTo>
                      <a:lnTo>
                        <a:pt x="239" y="118"/>
                      </a:lnTo>
                      <a:lnTo>
                        <a:pt x="243" y="124"/>
                      </a:lnTo>
                      <a:lnTo>
                        <a:pt x="235" y="129"/>
                      </a:lnTo>
                      <a:lnTo>
                        <a:pt x="229" y="135"/>
                      </a:lnTo>
                      <a:lnTo>
                        <a:pt x="231" y="143"/>
                      </a:lnTo>
                      <a:lnTo>
                        <a:pt x="226" y="150"/>
                      </a:lnTo>
                      <a:lnTo>
                        <a:pt x="224" y="156"/>
                      </a:lnTo>
                      <a:lnTo>
                        <a:pt x="216" y="152"/>
                      </a:lnTo>
                      <a:lnTo>
                        <a:pt x="211" y="150"/>
                      </a:lnTo>
                      <a:lnTo>
                        <a:pt x="205" y="143"/>
                      </a:lnTo>
                      <a:lnTo>
                        <a:pt x="199" y="148"/>
                      </a:lnTo>
                      <a:lnTo>
                        <a:pt x="192" y="152"/>
                      </a:lnTo>
                      <a:lnTo>
                        <a:pt x="188" y="158"/>
                      </a:lnTo>
                      <a:lnTo>
                        <a:pt x="188" y="161"/>
                      </a:lnTo>
                      <a:lnTo>
                        <a:pt x="184" y="167"/>
                      </a:lnTo>
                      <a:lnTo>
                        <a:pt x="177" y="161"/>
                      </a:lnTo>
                      <a:lnTo>
                        <a:pt x="156" y="154"/>
                      </a:lnTo>
                      <a:lnTo>
                        <a:pt x="149" y="158"/>
                      </a:lnTo>
                      <a:lnTo>
                        <a:pt x="139" y="158"/>
                      </a:lnTo>
                      <a:lnTo>
                        <a:pt x="143" y="165"/>
                      </a:lnTo>
                      <a:lnTo>
                        <a:pt x="135" y="167"/>
                      </a:lnTo>
                      <a:lnTo>
                        <a:pt x="134" y="159"/>
                      </a:lnTo>
                      <a:lnTo>
                        <a:pt x="128" y="163"/>
                      </a:lnTo>
                      <a:lnTo>
                        <a:pt x="113" y="161"/>
                      </a:lnTo>
                      <a:lnTo>
                        <a:pt x="117" y="169"/>
                      </a:lnTo>
                      <a:lnTo>
                        <a:pt x="113" y="175"/>
                      </a:lnTo>
                      <a:lnTo>
                        <a:pt x="105" y="175"/>
                      </a:lnTo>
                      <a:lnTo>
                        <a:pt x="105" y="176"/>
                      </a:lnTo>
                      <a:lnTo>
                        <a:pt x="102" y="184"/>
                      </a:lnTo>
                      <a:lnTo>
                        <a:pt x="98" y="190"/>
                      </a:lnTo>
                      <a:lnTo>
                        <a:pt x="100" y="197"/>
                      </a:lnTo>
                      <a:lnTo>
                        <a:pt x="104" y="205"/>
                      </a:lnTo>
                      <a:lnTo>
                        <a:pt x="100" y="210"/>
                      </a:lnTo>
                      <a:lnTo>
                        <a:pt x="87" y="214"/>
                      </a:lnTo>
                      <a:lnTo>
                        <a:pt x="79" y="220"/>
                      </a:lnTo>
                      <a:lnTo>
                        <a:pt x="73" y="221"/>
                      </a:lnTo>
                      <a:lnTo>
                        <a:pt x="70" y="229"/>
                      </a:lnTo>
                      <a:lnTo>
                        <a:pt x="72" y="235"/>
                      </a:lnTo>
                      <a:lnTo>
                        <a:pt x="77" y="242"/>
                      </a:lnTo>
                      <a:lnTo>
                        <a:pt x="79" y="248"/>
                      </a:lnTo>
                      <a:lnTo>
                        <a:pt x="73" y="257"/>
                      </a:lnTo>
                      <a:lnTo>
                        <a:pt x="68" y="255"/>
                      </a:lnTo>
                      <a:lnTo>
                        <a:pt x="62" y="252"/>
                      </a:lnTo>
                      <a:lnTo>
                        <a:pt x="49" y="248"/>
                      </a:lnTo>
                      <a:lnTo>
                        <a:pt x="41" y="244"/>
                      </a:lnTo>
                      <a:lnTo>
                        <a:pt x="34" y="244"/>
                      </a:lnTo>
                      <a:lnTo>
                        <a:pt x="28" y="246"/>
                      </a:lnTo>
                      <a:lnTo>
                        <a:pt x="17" y="259"/>
                      </a:lnTo>
                      <a:lnTo>
                        <a:pt x="17" y="267"/>
                      </a:lnTo>
                      <a:lnTo>
                        <a:pt x="21" y="270"/>
                      </a:lnTo>
                      <a:lnTo>
                        <a:pt x="23" y="276"/>
                      </a:lnTo>
                      <a:lnTo>
                        <a:pt x="21" y="284"/>
                      </a:lnTo>
                      <a:lnTo>
                        <a:pt x="23" y="293"/>
                      </a:lnTo>
                      <a:lnTo>
                        <a:pt x="17" y="299"/>
                      </a:lnTo>
                      <a:lnTo>
                        <a:pt x="21" y="306"/>
                      </a:lnTo>
                      <a:lnTo>
                        <a:pt x="17" y="315"/>
                      </a:lnTo>
                      <a:lnTo>
                        <a:pt x="10" y="314"/>
                      </a:lnTo>
                      <a:lnTo>
                        <a:pt x="2" y="315"/>
                      </a:lnTo>
                      <a:lnTo>
                        <a:pt x="0" y="325"/>
                      </a:lnTo>
                      <a:lnTo>
                        <a:pt x="119" y="315"/>
                      </a:lnTo>
                      <a:lnTo>
                        <a:pt x="119" y="308"/>
                      </a:lnTo>
                      <a:lnTo>
                        <a:pt x="113" y="295"/>
                      </a:lnTo>
                      <a:lnTo>
                        <a:pt x="128" y="295"/>
                      </a:lnTo>
                      <a:lnTo>
                        <a:pt x="135" y="297"/>
                      </a:lnTo>
                      <a:lnTo>
                        <a:pt x="171" y="293"/>
                      </a:lnTo>
                      <a:lnTo>
                        <a:pt x="207" y="289"/>
                      </a:lnTo>
                      <a:lnTo>
                        <a:pt x="250" y="284"/>
                      </a:lnTo>
                      <a:lnTo>
                        <a:pt x="291" y="282"/>
                      </a:lnTo>
                      <a:lnTo>
                        <a:pt x="333" y="278"/>
                      </a:lnTo>
                      <a:lnTo>
                        <a:pt x="357" y="274"/>
                      </a:lnTo>
                      <a:lnTo>
                        <a:pt x="395" y="272"/>
                      </a:lnTo>
                      <a:lnTo>
                        <a:pt x="423" y="268"/>
                      </a:lnTo>
                      <a:lnTo>
                        <a:pt x="449" y="265"/>
                      </a:lnTo>
                      <a:lnTo>
                        <a:pt x="479" y="263"/>
                      </a:lnTo>
                      <a:lnTo>
                        <a:pt x="489" y="259"/>
                      </a:lnTo>
                      <a:lnTo>
                        <a:pt x="502" y="252"/>
                      </a:lnTo>
                      <a:lnTo>
                        <a:pt x="510" y="250"/>
                      </a:lnTo>
                      <a:lnTo>
                        <a:pt x="517" y="244"/>
                      </a:lnTo>
                      <a:lnTo>
                        <a:pt x="532" y="237"/>
                      </a:lnTo>
                      <a:lnTo>
                        <a:pt x="534" y="231"/>
                      </a:lnTo>
                      <a:lnTo>
                        <a:pt x="542" y="225"/>
                      </a:lnTo>
                      <a:lnTo>
                        <a:pt x="547" y="221"/>
                      </a:lnTo>
                      <a:lnTo>
                        <a:pt x="553" y="214"/>
                      </a:lnTo>
                      <a:lnTo>
                        <a:pt x="553" y="208"/>
                      </a:lnTo>
                      <a:lnTo>
                        <a:pt x="562" y="203"/>
                      </a:lnTo>
                      <a:lnTo>
                        <a:pt x="562" y="195"/>
                      </a:lnTo>
                      <a:lnTo>
                        <a:pt x="566" y="188"/>
                      </a:lnTo>
                      <a:lnTo>
                        <a:pt x="590" y="171"/>
                      </a:lnTo>
                      <a:lnTo>
                        <a:pt x="617" y="139"/>
                      </a:lnTo>
                      <a:lnTo>
                        <a:pt x="604" y="139"/>
                      </a:lnTo>
                      <a:lnTo>
                        <a:pt x="588" y="12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6" name="Freeform 88">
                  <a:extLst>
                    <a:ext uri="{FF2B5EF4-FFF2-40B4-BE49-F238E27FC236}">
                      <a16:creationId xmlns:a16="http://schemas.microsoft.com/office/drawing/2014/main" id="{B6491944-8D8F-06CC-D009-3FF719BC09D1}"/>
                    </a:ext>
                  </a:extLst>
                </p:cNvPr>
                <p:cNvSpPr>
                  <a:spLocks/>
                </p:cNvSpPr>
                <p:nvPr/>
              </p:nvSpPr>
              <p:spPr bwMode="auto">
                <a:xfrm>
                  <a:off x="3834876" y="1902761"/>
                  <a:ext cx="26899" cy="46218"/>
                </a:xfrm>
                <a:custGeom>
                  <a:avLst/>
                  <a:gdLst>
                    <a:gd name="T0" fmla="*/ 26 w 28"/>
                    <a:gd name="T1" fmla="*/ 0 h 53"/>
                    <a:gd name="T2" fmla="*/ 21 w 28"/>
                    <a:gd name="T3" fmla="*/ 6 h 53"/>
                    <a:gd name="T4" fmla="*/ 17 w 28"/>
                    <a:gd name="T5" fmla="*/ 14 h 53"/>
                    <a:gd name="T6" fmla="*/ 9 w 28"/>
                    <a:gd name="T7" fmla="*/ 19 h 53"/>
                    <a:gd name="T8" fmla="*/ 9 w 28"/>
                    <a:gd name="T9" fmla="*/ 27 h 53"/>
                    <a:gd name="T10" fmla="*/ 4 w 28"/>
                    <a:gd name="T11" fmla="*/ 34 h 53"/>
                    <a:gd name="T12" fmla="*/ 0 w 28"/>
                    <a:gd name="T13" fmla="*/ 44 h 53"/>
                    <a:gd name="T14" fmla="*/ 4 w 28"/>
                    <a:gd name="T15" fmla="*/ 51 h 53"/>
                    <a:gd name="T16" fmla="*/ 11 w 28"/>
                    <a:gd name="T17" fmla="*/ 53 h 53"/>
                    <a:gd name="T18" fmla="*/ 15 w 28"/>
                    <a:gd name="T19" fmla="*/ 46 h 53"/>
                    <a:gd name="T20" fmla="*/ 19 w 28"/>
                    <a:gd name="T21" fmla="*/ 40 h 53"/>
                    <a:gd name="T22" fmla="*/ 19 w 28"/>
                    <a:gd name="T23" fmla="*/ 32 h 53"/>
                    <a:gd name="T24" fmla="*/ 24 w 28"/>
                    <a:gd name="T25" fmla="*/ 23 h 53"/>
                    <a:gd name="T26" fmla="*/ 23 w 28"/>
                    <a:gd name="T27" fmla="*/ 17 h 53"/>
                    <a:gd name="T28" fmla="*/ 28 w 28"/>
                    <a:gd name="T29" fmla="*/ 2 h 53"/>
                    <a:gd name="T30" fmla="*/ 26 w 28"/>
                    <a:gd name="T3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53">
                      <a:moveTo>
                        <a:pt x="26" y="0"/>
                      </a:moveTo>
                      <a:lnTo>
                        <a:pt x="21" y="6"/>
                      </a:lnTo>
                      <a:lnTo>
                        <a:pt x="17" y="14"/>
                      </a:lnTo>
                      <a:lnTo>
                        <a:pt x="9" y="19"/>
                      </a:lnTo>
                      <a:lnTo>
                        <a:pt x="9" y="27"/>
                      </a:lnTo>
                      <a:lnTo>
                        <a:pt x="4" y="34"/>
                      </a:lnTo>
                      <a:lnTo>
                        <a:pt x="0" y="44"/>
                      </a:lnTo>
                      <a:lnTo>
                        <a:pt x="4" y="51"/>
                      </a:lnTo>
                      <a:lnTo>
                        <a:pt x="11" y="53"/>
                      </a:lnTo>
                      <a:lnTo>
                        <a:pt x="15" y="46"/>
                      </a:lnTo>
                      <a:lnTo>
                        <a:pt x="19" y="40"/>
                      </a:lnTo>
                      <a:lnTo>
                        <a:pt x="19" y="32"/>
                      </a:lnTo>
                      <a:lnTo>
                        <a:pt x="24" y="23"/>
                      </a:lnTo>
                      <a:lnTo>
                        <a:pt x="23" y="17"/>
                      </a:lnTo>
                      <a:lnTo>
                        <a:pt x="28" y="2"/>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8" name="Freeform 89">
                  <a:extLst>
                    <a:ext uri="{FF2B5EF4-FFF2-40B4-BE49-F238E27FC236}">
                      <a16:creationId xmlns:a16="http://schemas.microsoft.com/office/drawing/2014/main" id="{66CE930F-6A6D-062D-D5A5-F9DCBADD28AB}"/>
                    </a:ext>
                  </a:extLst>
                </p:cNvPr>
                <p:cNvSpPr>
                  <a:spLocks/>
                </p:cNvSpPr>
                <p:nvPr/>
              </p:nvSpPr>
              <p:spPr bwMode="auto">
                <a:xfrm>
                  <a:off x="3834876" y="1902761"/>
                  <a:ext cx="26899" cy="46218"/>
                </a:xfrm>
                <a:custGeom>
                  <a:avLst/>
                  <a:gdLst>
                    <a:gd name="T0" fmla="*/ 26 w 28"/>
                    <a:gd name="T1" fmla="*/ 0 h 53"/>
                    <a:gd name="T2" fmla="*/ 21 w 28"/>
                    <a:gd name="T3" fmla="*/ 6 h 53"/>
                    <a:gd name="T4" fmla="*/ 17 w 28"/>
                    <a:gd name="T5" fmla="*/ 14 h 53"/>
                    <a:gd name="T6" fmla="*/ 9 w 28"/>
                    <a:gd name="T7" fmla="*/ 19 h 53"/>
                    <a:gd name="T8" fmla="*/ 9 w 28"/>
                    <a:gd name="T9" fmla="*/ 27 h 53"/>
                    <a:gd name="T10" fmla="*/ 4 w 28"/>
                    <a:gd name="T11" fmla="*/ 34 h 53"/>
                    <a:gd name="T12" fmla="*/ 0 w 28"/>
                    <a:gd name="T13" fmla="*/ 44 h 53"/>
                    <a:gd name="T14" fmla="*/ 4 w 28"/>
                    <a:gd name="T15" fmla="*/ 51 h 53"/>
                    <a:gd name="T16" fmla="*/ 11 w 28"/>
                    <a:gd name="T17" fmla="*/ 53 h 53"/>
                    <a:gd name="T18" fmla="*/ 15 w 28"/>
                    <a:gd name="T19" fmla="*/ 46 h 53"/>
                    <a:gd name="T20" fmla="*/ 19 w 28"/>
                    <a:gd name="T21" fmla="*/ 40 h 53"/>
                    <a:gd name="T22" fmla="*/ 19 w 28"/>
                    <a:gd name="T23" fmla="*/ 32 h 53"/>
                    <a:gd name="T24" fmla="*/ 24 w 28"/>
                    <a:gd name="T25" fmla="*/ 23 h 53"/>
                    <a:gd name="T26" fmla="*/ 23 w 28"/>
                    <a:gd name="T27" fmla="*/ 17 h 53"/>
                    <a:gd name="T28" fmla="*/ 28 w 28"/>
                    <a:gd name="T29" fmla="*/ 2 h 53"/>
                    <a:gd name="T30" fmla="*/ 26 w 28"/>
                    <a:gd name="T3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53">
                      <a:moveTo>
                        <a:pt x="26" y="0"/>
                      </a:moveTo>
                      <a:lnTo>
                        <a:pt x="21" y="6"/>
                      </a:lnTo>
                      <a:lnTo>
                        <a:pt x="17" y="14"/>
                      </a:lnTo>
                      <a:lnTo>
                        <a:pt x="9" y="19"/>
                      </a:lnTo>
                      <a:lnTo>
                        <a:pt x="9" y="27"/>
                      </a:lnTo>
                      <a:lnTo>
                        <a:pt x="4" y="34"/>
                      </a:lnTo>
                      <a:lnTo>
                        <a:pt x="0" y="44"/>
                      </a:lnTo>
                      <a:lnTo>
                        <a:pt x="4" y="51"/>
                      </a:lnTo>
                      <a:lnTo>
                        <a:pt x="11" y="53"/>
                      </a:lnTo>
                      <a:lnTo>
                        <a:pt x="15" y="46"/>
                      </a:lnTo>
                      <a:lnTo>
                        <a:pt x="19" y="40"/>
                      </a:lnTo>
                      <a:lnTo>
                        <a:pt x="19" y="32"/>
                      </a:lnTo>
                      <a:lnTo>
                        <a:pt x="24" y="23"/>
                      </a:lnTo>
                      <a:lnTo>
                        <a:pt x="23" y="17"/>
                      </a:lnTo>
                      <a:lnTo>
                        <a:pt x="28" y="2"/>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2" name="Freeform 90">
                  <a:extLst>
                    <a:ext uri="{FF2B5EF4-FFF2-40B4-BE49-F238E27FC236}">
                      <a16:creationId xmlns:a16="http://schemas.microsoft.com/office/drawing/2014/main" id="{45E568C8-5EE6-861A-DAA7-82C790024CE1}"/>
                    </a:ext>
                  </a:extLst>
                </p:cNvPr>
                <p:cNvSpPr>
                  <a:spLocks/>
                </p:cNvSpPr>
                <p:nvPr/>
              </p:nvSpPr>
              <p:spPr bwMode="auto">
                <a:xfrm>
                  <a:off x="3957845" y="1848695"/>
                  <a:ext cx="6725" cy="14825"/>
                </a:xfrm>
                <a:custGeom>
                  <a:avLst/>
                  <a:gdLst>
                    <a:gd name="T0" fmla="*/ 2 w 7"/>
                    <a:gd name="T1" fmla="*/ 4 h 17"/>
                    <a:gd name="T2" fmla="*/ 0 w 7"/>
                    <a:gd name="T3" fmla="*/ 10 h 17"/>
                    <a:gd name="T4" fmla="*/ 0 w 7"/>
                    <a:gd name="T5" fmla="*/ 17 h 17"/>
                    <a:gd name="T6" fmla="*/ 7 w 7"/>
                    <a:gd name="T7" fmla="*/ 15 h 17"/>
                    <a:gd name="T8" fmla="*/ 7 w 7"/>
                    <a:gd name="T9" fmla="*/ 2 h 17"/>
                    <a:gd name="T10" fmla="*/ 7 w 7"/>
                    <a:gd name="T11" fmla="*/ 0 h 17"/>
                    <a:gd name="T12" fmla="*/ 2 w 7"/>
                    <a:gd name="T13" fmla="*/ 4 h 17"/>
                  </a:gdLst>
                  <a:ahLst/>
                  <a:cxnLst>
                    <a:cxn ang="0">
                      <a:pos x="T0" y="T1"/>
                    </a:cxn>
                    <a:cxn ang="0">
                      <a:pos x="T2" y="T3"/>
                    </a:cxn>
                    <a:cxn ang="0">
                      <a:pos x="T4" y="T5"/>
                    </a:cxn>
                    <a:cxn ang="0">
                      <a:pos x="T6" y="T7"/>
                    </a:cxn>
                    <a:cxn ang="0">
                      <a:pos x="T8" y="T9"/>
                    </a:cxn>
                    <a:cxn ang="0">
                      <a:pos x="T10" y="T11"/>
                    </a:cxn>
                    <a:cxn ang="0">
                      <a:pos x="T12" y="T13"/>
                    </a:cxn>
                  </a:cxnLst>
                  <a:rect l="0" t="0" r="r" b="b"/>
                  <a:pathLst>
                    <a:path w="7" h="17">
                      <a:moveTo>
                        <a:pt x="2" y="4"/>
                      </a:moveTo>
                      <a:lnTo>
                        <a:pt x="0" y="10"/>
                      </a:lnTo>
                      <a:lnTo>
                        <a:pt x="0" y="17"/>
                      </a:lnTo>
                      <a:lnTo>
                        <a:pt x="7" y="15"/>
                      </a:lnTo>
                      <a:lnTo>
                        <a:pt x="7" y="2"/>
                      </a:lnTo>
                      <a:lnTo>
                        <a:pt x="7" y="0"/>
                      </a:lnTo>
                      <a:lnTo>
                        <a:pt x="2"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3" name="Freeform 92">
                  <a:extLst>
                    <a:ext uri="{FF2B5EF4-FFF2-40B4-BE49-F238E27FC236}">
                      <a16:creationId xmlns:a16="http://schemas.microsoft.com/office/drawing/2014/main" id="{4BF02DAB-89A3-432E-40D1-E16F3F1AEBA7}"/>
                    </a:ext>
                  </a:extLst>
                </p:cNvPr>
                <p:cNvSpPr>
                  <a:spLocks/>
                </p:cNvSpPr>
                <p:nvPr/>
              </p:nvSpPr>
              <p:spPr bwMode="auto">
                <a:xfrm>
                  <a:off x="4076970" y="1801605"/>
                  <a:ext cx="26899" cy="16569"/>
                </a:xfrm>
                <a:custGeom>
                  <a:avLst/>
                  <a:gdLst>
                    <a:gd name="T0" fmla="*/ 7 w 28"/>
                    <a:gd name="T1" fmla="*/ 19 h 19"/>
                    <a:gd name="T2" fmla="*/ 21 w 28"/>
                    <a:gd name="T3" fmla="*/ 17 h 19"/>
                    <a:gd name="T4" fmla="*/ 28 w 28"/>
                    <a:gd name="T5" fmla="*/ 13 h 19"/>
                    <a:gd name="T6" fmla="*/ 24 w 28"/>
                    <a:gd name="T7" fmla="*/ 6 h 19"/>
                    <a:gd name="T8" fmla="*/ 17 w 28"/>
                    <a:gd name="T9" fmla="*/ 0 h 19"/>
                    <a:gd name="T10" fmla="*/ 11 w 28"/>
                    <a:gd name="T11" fmla="*/ 0 h 19"/>
                    <a:gd name="T12" fmla="*/ 13 w 28"/>
                    <a:gd name="T13" fmla="*/ 6 h 19"/>
                    <a:gd name="T14" fmla="*/ 7 w 28"/>
                    <a:gd name="T15" fmla="*/ 11 h 19"/>
                    <a:gd name="T16" fmla="*/ 0 w 28"/>
                    <a:gd name="T17" fmla="*/ 13 h 19"/>
                    <a:gd name="T18" fmla="*/ 7 w 28"/>
                    <a:gd name="T19" fmla="*/ 17 h 19"/>
                    <a:gd name="T20" fmla="*/ 7 w 28"/>
                    <a:gd name="T21"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9">
                      <a:moveTo>
                        <a:pt x="7" y="19"/>
                      </a:moveTo>
                      <a:lnTo>
                        <a:pt x="21" y="17"/>
                      </a:lnTo>
                      <a:lnTo>
                        <a:pt x="28" y="13"/>
                      </a:lnTo>
                      <a:lnTo>
                        <a:pt x="24" y="6"/>
                      </a:lnTo>
                      <a:lnTo>
                        <a:pt x="17" y="0"/>
                      </a:lnTo>
                      <a:lnTo>
                        <a:pt x="11" y="0"/>
                      </a:lnTo>
                      <a:lnTo>
                        <a:pt x="13" y="6"/>
                      </a:lnTo>
                      <a:lnTo>
                        <a:pt x="7" y="11"/>
                      </a:lnTo>
                      <a:lnTo>
                        <a:pt x="0" y="13"/>
                      </a:lnTo>
                      <a:lnTo>
                        <a:pt x="7" y="17"/>
                      </a:lnTo>
                      <a:lnTo>
                        <a:pt x="7" y="1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4" name="Freeform 93">
                  <a:extLst>
                    <a:ext uri="{FF2B5EF4-FFF2-40B4-BE49-F238E27FC236}">
                      <a16:creationId xmlns:a16="http://schemas.microsoft.com/office/drawing/2014/main" id="{69A001F4-A182-B739-2EAE-795BF3899B15}"/>
                    </a:ext>
                  </a:extLst>
                </p:cNvPr>
                <p:cNvSpPr>
                  <a:spLocks/>
                </p:cNvSpPr>
                <p:nvPr/>
              </p:nvSpPr>
              <p:spPr bwMode="auto">
                <a:xfrm>
                  <a:off x="4076970" y="1801605"/>
                  <a:ext cx="26899" cy="16569"/>
                </a:xfrm>
                <a:custGeom>
                  <a:avLst/>
                  <a:gdLst>
                    <a:gd name="T0" fmla="*/ 7 w 28"/>
                    <a:gd name="T1" fmla="*/ 19 h 19"/>
                    <a:gd name="T2" fmla="*/ 21 w 28"/>
                    <a:gd name="T3" fmla="*/ 17 h 19"/>
                    <a:gd name="T4" fmla="*/ 28 w 28"/>
                    <a:gd name="T5" fmla="*/ 13 h 19"/>
                    <a:gd name="T6" fmla="*/ 24 w 28"/>
                    <a:gd name="T7" fmla="*/ 6 h 19"/>
                    <a:gd name="T8" fmla="*/ 17 w 28"/>
                    <a:gd name="T9" fmla="*/ 0 h 19"/>
                    <a:gd name="T10" fmla="*/ 11 w 28"/>
                    <a:gd name="T11" fmla="*/ 0 h 19"/>
                    <a:gd name="T12" fmla="*/ 13 w 28"/>
                    <a:gd name="T13" fmla="*/ 6 h 19"/>
                    <a:gd name="T14" fmla="*/ 7 w 28"/>
                    <a:gd name="T15" fmla="*/ 11 h 19"/>
                    <a:gd name="T16" fmla="*/ 0 w 28"/>
                    <a:gd name="T17" fmla="*/ 13 h 19"/>
                    <a:gd name="T18" fmla="*/ 7 w 28"/>
                    <a:gd name="T19" fmla="*/ 17 h 19"/>
                    <a:gd name="T20" fmla="*/ 7 w 28"/>
                    <a:gd name="T21"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9">
                      <a:moveTo>
                        <a:pt x="7" y="19"/>
                      </a:moveTo>
                      <a:lnTo>
                        <a:pt x="21" y="17"/>
                      </a:lnTo>
                      <a:lnTo>
                        <a:pt x="28" y="13"/>
                      </a:lnTo>
                      <a:lnTo>
                        <a:pt x="24" y="6"/>
                      </a:lnTo>
                      <a:lnTo>
                        <a:pt x="17" y="0"/>
                      </a:lnTo>
                      <a:lnTo>
                        <a:pt x="11" y="0"/>
                      </a:lnTo>
                      <a:lnTo>
                        <a:pt x="13" y="6"/>
                      </a:lnTo>
                      <a:lnTo>
                        <a:pt x="7" y="11"/>
                      </a:lnTo>
                      <a:lnTo>
                        <a:pt x="0" y="13"/>
                      </a:lnTo>
                      <a:lnTo>
                        <a:pt x="7" y="17"/>
                      </a:lnTo>
                      <a:lnTo>
                        <a:pt x="7" y="1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5" name="Freeform 94">
                  <a:extLst>
                    <a:ext uri="{FF2B5EF4-FFF2-40B4-BE49-F238E27FC236}">
                      <a16:creationId xmlns:a16="http://schemas.microsoft.com/office/drawing/2014/main" id="{9883449E-4393-9D2A-08C3-8708B4909981}"/>
                    </a:ext>
                  </a:extLst>
                </p:cNvPr>
                <p:cNvSpPr>
                  <a:spLocks/>
                </p:cNvSpPr>
                <p:nvPr/>
              </p:nvSpPr>
              <p:spPr bwMode="auto">
                <a:xfrm>
                  <a:off x="3853129" y="2216696"/>
                  <a:ext cx="252661" cy="396779"/>
                </a:xfrm>
                <a:custGeom>
                  <a:avLst/>
                  <a:gdLst>
                    <a:gd name="T0" fmla="*/ 24 w 263"/>
                    <a:gd name="T1" fmla="*/ 289 h 455"/>
                    <a:gd name="T2" fmla="*/ 24 w 263"/>
                    <a:gd name="T3" fmla="*/ 304 h 455"/>
                    <a:gd name="T4" fmla="*/ 30 w 263"/>
                    <a:gd name="T5" fmla="*/ 319 h 455"/>
                    <a:gd name="T6" fmla="*/ 35 w 263"/>
                    <a:gd name="T7" fmla="*/ 332 h 455"/>
                    <a:gd name="T8" fmla="*/ 37 w 263"/>
                    <a:gd name="T9" fmla="*/ 355 h 455"/>
                    <a:gd name="T10" fmla="*/ 30 w 263"/>
                    <a:gd name="T11" fmla="*/ 370 h 455"/>
                    <a:gd name="T12" fmla="*/ 20 w 263"/>
                    <a:gd name="T13" fmla="*/ 391 h 455"/>
                    <a:gd name="T14" fmla="*/ 7 w 263"/>
                    <a:gd name="T15" fmla="*/ 404 h 455"/>
                    <a:gd name="T16" fmla="*/ 7 w 263"/>
                    <a:gd name="T17" fmla="*/ 411 h 455"/>
                    <a:gd name="T18" fmla="*/ 4 w 263"/>
                    <a:gd name="T19" fmla="*/ 426 h 455"/>
                    <a:gd name="T20" fmla="*/ 0 w 263"/>
                    <a:gd name="T21" fmla="*/ 447 h 455"/>
                    <a:gd name="T22" fmla="*/ 13 w 263"/>
                    <a:gd name="T23" fmla="*/ 455 h 455"/>
                    <a:gd name="T24" fmla="*/ 13 w 263"/>
                    <a:gd name="T25" fmla="*/ 441 h 455"/>
                    <a:gd name="T26" fmla="*/ 34 w 263"/>
                    <a:gd name="T27" fmla="*/ 439 h 455"/>
                    <a:gd name="T28" fmla="*/ 43 w 263"/>
                    <a:gd name="T29" fmla="*/ 445 h 455"/>
                    <a:gd name="T30" fmla="*/ 49 w 263"/>
                    <a:gd name="T31" fmla="*/ 438 h 455"/>
                    <a:gd name="T32" fmla="*/ 77 w 263"/>
                    <a:gd name="T33" fmla="*/ 441 h 455"/>
                    <a:gd name="T34" fmla="*/ 88 w 263"/>
                    <a:gd name="T35" fmla="*/ 441 h 455"/>
                    <a:gd name="T36" fmla="*/ 92 w 263"/>
                    <a:gd name="T37" fmla="*/ 432 h 455"/>
                    <a:gd name="T38" fmla="*/ 105 w 263"/>
                    <a:gd name="T39" fmla="*/ 423 h 455"/>
                    <a:gd name="T40" fmla="*/ 116 w 263"/>
                    <a:gd name="T41" fmla="*/ 432 h 455"/>
                    <a:gd name="T42" fmla="*/ 126 w 263"/>
                    <a:gd name="T43" fmla="*/ 430 h 455"/>
                    <a:gd name="T44" fmla="*/ 129 w 263"/>
                    <a:gd name="T45" fmla="*/ 415 h 455"/>
                    <a:gd name="T46" fmla="*/ 143 w 263"/>
                    <a:gd name="T47" fmla="*/ 404 h 455"/>
                    <a:gd name="T48" fmla="*/ 146 w 263"/>
                    <a:gd name="T49" fmla="*/ 400 h 455"/>
                    <a:gd name="T50" fmla="*/ 160 w 263"/>
                    <a:gd name="T51" fmla="*/ 413 h 455"/>
                    <a:gd name="T52" fmla="*/ 178 w 263"/>
                    <a:gd name="T53" fmla="*/ 411 h 455"/>
                    <a:gd name="T54" fmla="*/ 180 w 263"/>
                    <a:gd name="T55" fmla="*/ 396 h 455"/>
                    <a:gd name="T56" fmla="*/ 191 w 263"/>
                    <a:gd name="T57" fmla="*/ 383 h 455"/>
                    <a:gd name="T58" fmla="*/ 201 w 263"/>
                    <a:gd name="T59" fmla="*/ 364 h 455"/>
                    <a:gd name="T60" fmla="*/ 212 w 263"/>
                    <a:gd name="T61" fmla="*/ 353 h 455"/>
                    <a:gd name="T62" fmla="*/ 212 w 263"/>
                    <a:gd name="T63" fmla="*/ 338 h 455"/>
                    <a:gd name="T64" fmla="*/ 218 w 263"/>
                    <a:gd name="T65" fmla="*/ 330 h 455"/>
                    <a:gd name="T66" fmla="*/ 233 w 263"/>
                    <a:gd name="T67" fmla="*/ 332 h 455"/>
                    <a:gd name="T68" fmla="*/ 261 w 263"/>
                    <a:gd name="T69" fmla="*/ 317 h 455"/>
                    <a:gd name="T70" fmla="*/ 255 w 263"/>
                    <a:gd name="T71" fmla="*/ 304 h 455"/>
                    <a:gd name="T72" fmla="*/ 254 w 263"/>
                    <a:gd name="T73" fmla="*/ 289 h 455"/>
                    <a:gd name="T74" fmla="*/ 237 w 263"/>
                    <a:gd name="T75" fmla="*/ 105 h 455"/>
                    <a:gd name="T76" fmla="*/ 216 w 263"/>
                    <a:gd name="T77" fmla="*/ 0 h 455"/>
                    <a:gd name="T78" fmla="*/ 66 w 263"/>
                    <a:gd name="T79" fmla="*/ 16 h 455"/>
                    <a:gd name="T80" fmla="*/ 47 w 263"/>
                    <a:gd name="T81" fmla="*/ 28 h 455"/>
                    <a:gd name="T82" fmla="*/ 26 w 263"/>
                    <a:gd name="T83" fmla="*/ 37 h 455"/>
                    <a:gd name="T84" fmla="*/ 7 w 263"/>
                    <a:gd name="T85" fmla="*/ 28 h 455"/>
                    <a:gd name="T86" fmla="*/ 32 w 263"/>
                    <a:gd name="T87" fmla="*/ 28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3" h="455">
                      <a:moveTo>
                        <a:pt x="32" y="282"/>
                      </a:moveTo>
                      <a:lnTo>
                        <a:pt x="24" y="289"/>
                      </a:lnTo>
                      <a:lnTo>
                        <a:pt x="28" y="297"/>
                      </a:lnTo>
                      <a:lnTo>
                        <a:pt x="24" y="304"/>
                      </a:lnTo>
                      <a:lnTo>
                        <a:pt x="24" y="312"/>
                      </a:lnTo>
                      <a:lnTo>
                        <a:pt x="30" y="319"/>
                      </a:lnTo>
                      <a:lnTo>
                        <a:pt x="35" y="327"/>
                      </a:lnTo>
                      <a:lnTo>
                        <a:pt x="35" y="332"/>
                      </a:lnTo>
                      <a:lnTo>
                        <a:pt x="39" y="347"/>
                      </a:lnTo>
                      <a:lnTo>
                        <a:pt x="37" y="355"/>
                      </a:lnTo>
                      <a:lnTo>
                        <a:pt x="35" y="355"/>
                      </a:lnTo>
                      <a:lnTo>
                        <a:pt x="30" y="370"/>
                      </a:lnTo>
                      <a:lnTo>
                        <a:pt x="28" y="376"/>
                      </a:lnTo>
                      <a:lnTo>
                        <a:pt x="20" y="391"/>
                      </a:lnTo>
                      <a:lnTo>
                        <a:pt x="15" y="398"/>
                      </a:lnTo>
                      <a:lnTo>
                        <a:pt x="7" y="404"/>
                      </a:lnTo>
                      <a:lnTo>
                        <a:pt x="7" y="411"/>
                      </a:lnTo>
                      <a:lnTo>
                        <a:pt x="7" y="411"/>
                      </a:lnTo>
                      <a:lnTo>
                        <a:pt x="5" y="426"/>
                      </a:lnTo>
                      <a:lnTo>
                        <a:pt x="4" y="426"/>
                      </a:lnTo>
                      <a:lnTo>
                        <a:pt x="4" y="439"/>
                      </a:lnTo>
                      <a:lnTo>
                        <a:pt x="0" y="447"/>
                      </a:lnTo>
                      <a:lnTo>
                        <a:pt x="5" y="455"/>
                      </a:lnTo>
                      <a:lnTo>
                        <a:pt x="13" y="455"/>
                      </a:lnTo>
                      <a:lnTo>
                        <a:pt x="17" y="449"/>
                      </a:lnTo>
                      <a:lnTo>
                        <a:pt x="13" y="441"/>
                      </a:lnTo>
                      <a:lnTo>
                        <a:pt x="28" y="443"/>
                      </a:lnTo>
                      <a:lnTo>
                        <a:pt x="34" y="439"/>
                      </a:lnTo>
                      <a:lnTo>
                        <a:pt x="35" y="447"/>
                      </a:lnTo>
                      <a:lnTo>
                        <a:pt x="43" y="445"/>
                      </a:lnTo>
                      <a:lnTo>
                        <a:pt x="39" y="438"/>
                      </a:lnTo>
                      <a:lnTo>
                        <a:pt x="49" y="438"/>
                      </a:lnTo>
                      <a:lnTo>
                        <a:pt x="56" y="434"/>
                      </a:lnTo>
                      <a:lnTo>
                        <a:pt x="77" y="441"/>
                      </a:lnTo>
                      <a:lnTo>
                        <a:pt x="84" y="447"/>
                      </a:lnTo>
                      <a:lnTo>
                        <a:pt x="88" y="441"/>
                      </a:lnTo>
                      <a:lnTo>
                        <a:pt x="88" y="438"/>
                      </a:lnTo>
                      <a:lnTo>
                        <a:pt x="92" y="432"/>
                      </a:lnTo>
                      <a:lnTo>
                        <a:pt x="99" y="428"/>
                      </a:lnTo>
                      <a:lnTo>
                        <a:pt x="105" y="423"/>
                      </a:lnTo>
                      <a:lnTo>
                        <a:pt x="111" y="430"/>
                      </a:lnTo>
                      <a:lnTo>
                        <a:pt x="116" y="432"/>
                      </a:lnTo>
                      <a:lnTo>
                        <a:pt x="124" y="436"/>
                      </a:lnTo>
                      <a:lnTo>
                        <a:pt x="126" y="430"/>
                      </a:lnTo>
                      <a:lnTo>
                        <a:pt x="131" y="423"/>
                      </a:lnTo>
                      <a:lnTo>
                        <a:pt x="129" y="415"/>
                      </a:lnTo>
                      <a:lnTo>
                        <a:pt x="135" y="409"/>
                      </a:lnTo>
                      <a:lnTo>
                        <a:pt x="143" y="404"/>
                      </a:lnTo>
                      <a:lnTo>
                        <a:pt x="139" y="398"/>
                      </a:lnTo>
                      <a:lnTo>
                        <a:pt x="146" y="400"/>
                      </a:lnTo>
                      <a:lnTo>
                        <a:pt x="152" y="411"/>
                      </a:lnTo>
                      <a:lnTo>
                        <a:pt x="160" y="413"/>
                      </a:lnTo>
                      <a:lnTo>
                        <a:pt x="173" y="415"/>
                      </a:lnTo>
                      <a:lnTo>
                        <a:pt x="178" y="411"/>
                      </a:lnTo>
                      <a:lnTo>
                        <a:pt x="180" y="404"/>
                      </a:lnTo>
                      <a:lnTo>
                        <a:pt x="180" y="396"/>
                      </a:lnTo>
                      <a:lnTo>
                        <a:pt x="184" y="383"/>
                      </a:lnTo>
                      <a:lnTo>
                        <a:pt x="191" y="383"/>
                      </a:lnTo>
                      <a:lnTo>
                        <a:pt x="199" y="377"/>
                      </a:lnTo>
                      <a:lnTo>
                        <a:pt x="201" y="364"/>
                      </a:lnTo>
                      <a:lnTo>
                        <a:pt x="208" y="361"/>
                      </a:lnTo>
                      <a:lnTo>
                        <a:pt x="212" y="353"/>
                      </a:lnTo>
                      <a:lnTo>
                        <a:pt x="216" y="345"/>
                      </a:lnTo>
                      <a:lnTo>
                        <a:pt x="212" y="338"/>
                      </a:lnTo>
                      <a:lnTo>
                        <a:pt x="212" y="330"/>
                      </a:lnTo>
                      <a:lnTo>
                        <a:pt x="218" y="330"/>
                      </a:lnTo>
                      <a:lnTo>
                        <a:pt x="225" y="327"/>
                      </a:lnTo>
                      <a:lnTo>
                        <a:pt x="233" y="332"/>
                      </a:lnTo>
                      <a:lnTo>
                        <a:pt x="246" y="321"/>
                      </a:lnTo>
                      <a:lnTo>
                        <a:pt x="261" y="317"/>
                      </a:lnTo>
                      <a:lnTo>
                        <a:pt x="263" y="312"/>
                      </a:lnTo>
                      <a:lnTo>
                        <a:pt x="255" y="304"/>
                      </a:lnTo>
                      <a:lnTo>
                        <a:pt x="257" y="297"/>
                      </a:lnTo>
                      <a:lnTo>
                        <a:pt x="254" y="289"/>
                      </a:lnTo>
                      <a:lnTo>
                        <a:pt x="257" y="285"/>
                      </a:lnTo>
                      <a:lnTo>
                        <a:pt x="237" y="105"/>
                      </a:lnTo>
                      <a:lnTo>
                        <a:pt x="223" y="5"/>
                      </a:lnTo>
                      <a:lnTo>
                        <a:pt x="216" y="0"/>
                      </a:lnTo>
                      <a:lnTo>
                        <a:pt x="103" y="13"/>
                      </a:lnTo>
                      <a:lnTo>
                        <a:pt x="66" y="16"/>
                      </a:lnTo>
                      <a:lnTo>
                        <a:pt x="62" y="16"/>
                      </a:lnTo>
                      <a:lnTo>
                        <a:pt x="47" y="28"/>
                      </a:lnTo>
                      <a:lnTo>
                        <a:pt x="34" y="35"/>
                      </a:lnTo>
                      <a:lnTo>
                        <a:pt x="26" y="37"/>
                      </a:lnTo>
                      <a:lnTo>
                        <a:pt x="17" y="35"/>
                      </a:lnTo>
                      <a:lnTo>
                        <a:pt x="7" y="28"/>
                      </a:lnTo>
                      <a:lnTo>
                        <a:pt x="7" y="32"/>
                      </a:lnTo>
                      <a:lnTo>
                        <a:pt x="32" y="28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586" name="Group 585">
                  <a:extLst>
                    <a:ext uri="{FF2B5EF4-FFF2-40B4-BE49-F238E27FC236}">
                      <a16:creationId xmlns:a16="http://schemas.microsoft.com/office/drawing/2014/main" id="{EC7124C0-1037-4B9D-BFD8-ADF52419E73A}"/>
                    </a:ext>
                  </a:extLst>
                </p:cNvPr>
                <p:cNvGrpSpPr/>
                <p:nvPr/>
              </p:nvGrpSpPr>
              <p:grpSpPr>
                <a:xfrm>
                  <a:off x="3605271" y="1643765"/>
                  <a:ext cx="623488" cy="586883"/>
                  <a:chOff x="3605271" y="1643765"/>
                  <a:chExt cx="623488" cy="586883"/>
                </a:xfrm>
                <a:grpFill/>
              </p:grpSpPr>
              <p:sp>
                <p:nvSpPr>
                  <p:cNvPr id="699" name="Freeform 77">
                    <a:extLst>
                      <a:ext uri="{FF2B5EF4-FFF2-40B4-BE49-F238E27FC236}">
                        <a16:creationId xmlns:a16="http://schemas.microsoft.com/office/drawing/2014/main" id="{C5E4C616-138D-636B-1ED3-826ABFDF1398}"/>
                      </a:ext>
                    </a:extLst>
                  </p:cNvPr>
                  <p:cNvSpPr>
                    <a:spLocks/>
                  </p:cNvSpPr>
                  <p:nvPr/>
                </p:nvSpPr>
                <p:spPr bwMode="auto">
                  <a:xfrm>
                    <a:off x="3681166" y="1643765"/>
                    <a:ext cx="47074" cy="36626"/>
                  </a:xfrm>
                  <a:custGeom>
                    <a:avLst/>
                    <a:gdLst>
                      <a:gd name="T0" fmla="*/ 10 w 49"/>
                      <a:gd name="T1" fmla="*/ 38 h 42"/>
                      <a:gd name="T2" fmla="*/ 15 w 49"/>
                      <a:gd name="T3" fmla="*/ 32 h 42"/>
                      <a:gd name="T4" fmla="*/ 19 w 49"/>
                      <a:gd name="T5" fmla="*/ 27 h 42"/>
                      <a:gd name="T6" fmla="*/ 34 w 49"/>
                      <a:gd name="T7" fmla="*/ 21 h 42"/>
                      <a:gd name="T8" fmla="*/ 40 w 49"/>
                      <a:gd name="T9" fmla="*/ 15 h 42"/>
                      <a:gd name="T10" fmla="*/ 43 w 49"/>
                      <a:gd name="T11" fmla="*/ 8 h 42"/>
                      <a:gd name="T12" fmla="*/ 49 w 49"/>
                      <a:gd name="T13" fmla="*/ 2 h 42"/>
                      <a:gd name="T14" fmla="*/ 47 w 49"/>
                      <a:gd name="T15" fmla="*/ 0 h 42"/>
                      <a:gd name="T16" fmla="*/ 40 w 49"/>
                      <a:gd name="T17" fmla="*/ 4 h 42"/>
                      <a:gd name="T18" fmla="*/ 28 w 49"/>
                      <a:gd name="T19" fmla="*/ 14 h 42"/>
                      <a:gd name="T20" fmla="*/ 13 w 49"/>
                      <a:gd name="T21" fmla="*/ 21 h 42"/>
                      <a:gd name="T22" fmla="*/ 0 w 49"/>
                      <a:gd name="T23" fmla="*/ 31 h 42"/>
                      <a:gd name="T24" fmla="*/ 0 w 49"/>
                      <a:gd name="T25" fmla="*/ 34 h 42"/>
                      <a:gd name="T26" fmla="*/ 2 w 49"/>
                      <a:gd name="T27" fmla="*/ 42 h 42"/>
                      <a:gd name="T28" fmla="*/ 10 w 49"/>
                      <a:gd name="T29" fmla="*/ 3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2">
                        <a:moveTo>
                          <a:pt x="10" y="38"/>
                        </a:moveTo>
                        <a:lnTo>
                          <a:pt x="15" y="32"/>
                        </a:lnTo>
                        <a:lnTo>
                          <a:pt x="19" y="27"/>
                        </a:lnTo>
                        <a:lnTo>
                          <a:pt x="34" y="21"/>
                        </a:lnTo>
                        <a:lnTo>
                          <a:pt x="40" y="15"/>
                        </a:lnTo>
                        <a:lnTo>
                          <a:pt x="43" y="8"/>
                        </a:lnTo>
                        <a:lnTo>
                          <a:pt x="49" y="2"/>
                        </a:lnTo>
                        <a:lnTo>
                          <a:pt x="47" y="0"/>
                        </a:lnTo>
                        <a:lnTo>
                          <a:pt x="40" y="4"/>
                        </a:lnTo>
                        <a:lnTo>
                          <a:pt x="28" y="14"/>
                        </a:lnTo>
                        <a:lnTo>
                          <a:pt x="13" y="21"/>
                        </a:lnTo>
                        <a:lnTo>
                          <a:pt x="0" y="31"/>
                        </a:lnTo>
                        <a:lnTo>
                          <a:pt x="0" y="34"/>
                        </a:lnTo>
                        <a:lnTo>
                          <a:pt x="2" y="42"/>
                        </a:lnTo>
                        <a:lnTo>
                          <a:pt x="10" y="3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0" name="Freeform 79">
                    <a:extLst>
                      <a:ext uri="{FF2B5EF4-FFF2-40B4-BE49-F238E27FC236}">
                        <a16:creationId xmlns:a16="http://schemas.microsoft.com/office/drawing/2014/main" id="{7279B01A-91C8-51BF-1B55-89E0E0620E89}"/>
                      </a:ext>
                    </a:extLst>
                  </p:cNvPr>
                  <p:cNvSpPr>
                    <a:spLocks/>
                  </p:cNvSpPr>
                  <p:nvPr/>
                </p:nvSpPr>
                <p:spPr bwMode="auto">
                  <a:xfrm>
                    <a:off x="3728240" y="1704808"/>
                    <a:ext cx="59563" cy="47962"/>
                  </a:xfrm>
                  <a:custGeom>
                    <a:avLst/>
                    <a:gdLst>
                      <a:gd name="T0" fmla="*/ 2 w 62"/>
                      <a:gd name="T1" fmla="*/ 41 h 55"/>
                      <a:gd name="T2" fmla="*/ 15 w 62"/>
                      <a:gd name="T3" fmla="*/ 41 h 55"/>
                      <a:gd name="T4" fmla="*/ 15 w 62"/>
                      <a:gd name="T5" fmla="*/ 34 h 55"/>
                      <a:gd name="T6" fmla="*/ 15 w 62"/>
                      <a:gd name="T7" fmla="*/ 41 h 55"/>
                      <a:gd name="T8" fmla="*/ 9 w 62"/>
                      <a:gd name="T9" fmla="*/ 49 h 55"/>
                      <a:gd name="T10" fmla="*/ 17 w 62"/>
                      <a:gd name="T11" fmla="*/ 55 h 55"/>
                      <a:gd name="T12" fmla="*/ 26 w 62"/>
                      <a:gd name="T13" fmla="*/ 36 h 55"/>
                      <a:gd name="T14" fmla="*/ 38 w 62"/>
                      <a:gd name="T15" fmla="*/ 23 h 55"/>
                      <a:gd name="T16" fmla="*/ 45 w 62"/>
                      <a:gd name="T17" fmla="*/ 17 h 55"/>
                      <a:gd name="T18" fmla="*/ 47 w 62"/>
                      <a:gd name="T19" fmla="*/ 9 h 55"/>
                      <a:gd name="T20" fmla="*/ 56 w 62"/>
                      <a:gd name="T21" fmla="*/ 9 h 55"/>
                      <a:gd name="T22" fmla="*/ 62 w 62"/>
                      <a:gd name="T23" fmla="*/ 4 h 55"/>
                      <a:gd name="T24" fmla="*/ 56 w 62"/>
                      <a:gd name="T25" fmla="*/ 0 h 55"/>
                      <a:gd name="T26" fmla="*/ 41 w 62"/>
                      <a:gd name="T27" fmla="*/ 0 h 55"/>
                      <a:gd name="T28" fmla="*/ 26 w 62"/>
                      <a:gd name="T29" fmla="*/ 6 h 55"/>
                      <a:gd name="T30" fmla="*/ 13 w 62"/>
                      <a:gd name="T31" fmla="*/ 13 h 55"/>
                      <a:gd name="T32" fmla="*/ 4 w 62"/>
                      <a:gd name="T33" fmla="*/ 28 h 55"/>
                      <a:gd name="T34" fmla="*/ 0 w 62"/>
                      <a:gd name="T35" fmla="*/ 34 h 55"/>
                      <a:gd name="T36" fmla="*/ 2 w 62"/>
                      <a:gd name="T37" fmla="*/ 4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 h="55">
                        <a:moveTo>
                          <a:pt x="2" y="41"/>
                        </a:moveTo>
                        <a:lnTo>
                          <a:pt x="15" y="41"/>
                        </a:lnTo>
                        <a:lnTo>
                          <a:pt x="15" y="34"/>
                        </a:lnTo>
                        <a:lnTo>
                          <a:pt x="15" y="41"/>
                        </a:lnTo>
                        <a:lnTo>
                          <a:pt x="9" y="49"/>
                        </a:lnTo>
                        <a:lnTo>
                          <a:pt x="17" y="55"/>
                        </a:lnTo>
                        <a:lnTo>
                          <a:pt x="26" y="36"/>
                        </a:lnTo>
                        <a:lnTo>
                          <a:pt x="38" y="23"/>
                        </a:lnTo>
                        <a:lnTo>
                          <a:pt x="45" y="17"/>
                        </a:lnTo>
                        <a:lnTo>
                          <a:pt x="47" y="9"/>
                        </a:lnTo>
                        <a:lnTo>
                          <a:pt x="56" y="9"/>
                        </a:lnTo>
                        <a:lnTo>
                          <a:pt x="62" y="4"/>
                        </a:lnTo>
                        <a:lnTo>
                          <a:pt x="56" y="0"/>
                        </a:lnTo>
                        <a:lnTo>
                          <a:pt x="41" y="0"/>
                        </a:lnTo>
                        <a:lnTo>
                          <a:pt x="26" y="6"/>
                        </a:lnTo>
                        <a:lnTo>
                          <a:pt x="13" y="13"/>
                        </a:lnTo>
                        <a:lnTo>
                          <a:pt x="4" y="28"/>
                        </a:lnTo>
                        <a:lnTo>
                          <a:pt x="0" y="34"/>
                        </a:lnTo>
                        <a:lnTo>
                          <a:pt x="2" y="4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1" name="Freeform 82">
                    <a:extLst>
                      <a:ext uri="{FF2B5EF4-FFF2-40B4-BE49-F238E27FC236}">
                        <a16:creationId xmlns:a16="http://schemas.microsoft.com/office/drawing/2014/main" id="{317ABA22-661F-C61C-83E4-9323B5555705}"/>
                      </a:ext>
                    </a:extLst>
                  </p:cNvPr>
                  <p:cNvSpPr>
                    <a:spLocks/>
                  </p:cNvSpPr>
                  <p:nvPr/>
                </p:nvSpPr>
                <p:spPr bwMode="auto">
                  <a:xfrm>
                    <a:off x="3605271" y="1734458"/>
                    <a:ext cx="469777" cy="190105"/>
                  </a:xfrm>
                  <a:custGeom>
                    <a:avLst/>
                    <a:gdLst>
                      <a:gd name="T0" fmla="*/ 25 w 489"/>
                      <a:gd name="T1" fmla="*/ 101 h 218"/>
                      <a:gd name="T2" fmla="*/ 124 w 489"/>
                      <a:gd name="T3" fmla="*/ 126 h 218"/>
                      <a:gd name="T4" fmla="*/ 152 w 489"/>
                      <a:gd name="T5" fmla="*/ 128 h 218"/>
                      <a:gd name="T6" fmla="*/ 179 w 489"/>
                      <a:gd name="T7" fmla="*/ 146 h 218"/>
                      <a:gd name="T8" fmla="*/ 203 w 489"/>
                      <a:gd name="T9" fmla="*/ 158 h 218"/>
                      <a:gd name="T10" fmla="*/ 203 w 489"/>
                      <a:gd name="T11" fmla="*/ 180 h 218"/>
                      <a:gd name="T12" fmla="*/ 209 w 489"/>
                      <a:gd name="T13" fmla="*/ 190 h 218"/>
                      <a:gd name="T14" fmla="*/ 213 w 489"/>
                      <a:gd name="T15" fmla="*/ 210 h 218"/>
                      <a:gd name="T16" fmla="*/ 224 w 489"/>
                      <a:gd name="T17" fmla="*/ 218 h 218"/>
                      <a:gd name="T18" fmla="*/ 241 w 489"/>
                      <a:gd name="T19" fmla="*/ 178 h 218"/>
                      <a:gd name="T20" fmla="*/ 254 w 489"/>
                      <a:gd name="T21" fmla="*/ 150 h 218"/>
                      <a:gd name="T22" fmla="*/ 260 w 489"/>
                      <a:gd name="T23" fmla="*/ 135 h 218"/>
                      <a:gd name="T24" fmla="*/ 273 w 489"/>
                      <a:gd name="T25" fmla="*/ 143 h 218"/>
                      <a:gd name="T26" fmla="*/ 288 w 489"/>
                      <a:gd name="T27" fmla="*/ 128 h 218"/>
                      <a:gd name="T28" fmla="*/ 288 w 489"/>
                      <a:gd name="T29" fmla="*/ 143 h 218"/>
                      <a:gd name="T30" fmla="*/ 295 w 489"/>
                      <a:gd name="T31" fmla="*/ 145 h 218"/>
                      <a:gd name="T32" fmla="*/ 310 w 489"/>
                      <a:gd name="T33" fmla="*/ 124 h 218"/>
                      <a:gd name="T34" fmla="*/ 327 w 489"/>
                      <a:gd name="T35" fmla="*/ 113 h 218"/>
                      <a:gd name="T36" fmla="*/ 354 w 489"/>
                      <a:gd name="T37" fmla="*/ 109 h 218"/>
                      <a:gd name="T38" fmla="*/ 380 w 489"/>
                      <a:gd name="T39" fmla="*/ 94 h 218"/>
                      <a:gd name="T40" fmla="*/ 408 w 489"/>
                      <a:gd name="T41" fmla="*/ 99 h 218"/>
                      <a:gd name="T42" fmla="*/ 429 w 489"/>
                      <a:gd name="T43" fmla="*/ 101 h 218"/>
                      <a:gd name="T44" fmla="*/ 444 w 489"/>
                      <a:gd name="T45" fmla="*/ 96 h 218"/>
                      <a:gd name="T46" fmla="*/ 489 w 489"/>
                      <a:gd name="T47" fmla="*/ 92 h 218"/>
                      <a:gd name="T48" fmla="*/ 478 w 489"/>
                      <a:gd name="T49" fmla="*/ 77 h 218"/>
                      <a:gd name="T50" fmla="*/ 463 w 489"/>
                      <a:gd name="T51" fmla="*/ 68 h 218"/>
                      <a:gd name="T52" fmla="*/ 455 w 489"/>
                      <a:gd name="T53" fmla="*/ 47 h 218"/>
                      <a:gd name="T54" fmla="*/ 444 w 489"/>
                      <a:gd name="T55" fmla="*/ 43 h 218"/>
                      <a:gd name="T56" fmla="*/ 429 w 489"/>
                      <a:gd name="T57" fmla="*/ 45 h 218"/>
                      <a:gd name="T58" fmla="*/ 399 w 489"/>
                      <a:gd name="T59" fmla="*/ 43 h 218"/>
                      <a:gd name="T60" fmla="*/ 378 w 489"/>
                      <a:gd name="T61" fmla="*/ 22 h 218"/>
                      <a:gd name="T62" fmla="*/ 329 w 489"/>
                      <a:gd name="T63" fmla="*/ 34 h 218"/>
                      <a:gd name="T64" fmla="*/ 305 w 489"/>
                      <a:gd name="T65" fmla="*/ 47 h 218"/>
                      <a:gd name="T66" fmla="*/ 275 w 489"/>
                      <a:gd name="T67" fmla="*/ 66 h 218"/>
                      <a:gd name="T68" fmla="*/ 254 w 489"/>
                      <a:gd name="T69" fmla="*/ 60 h 218"/>
                      <a:gd name="T70" fmla="*/ 224 w 489"/>
                      <a:gd name="T71" fmla="*/ 62 h 218"/>
                      <a:gd name="T72" fmla="*/ 203 w 489"/>
                      <a:gd name="T73" fmla="*/ 36 h 218"/>
                      <a:gd name="T74" fmla="*/ 183 w 489"/>
                      <a:gd name="T75" fmla="*/ 26 h 218"/>
                      <a:gd name="T76" fmla="*/ 158 w 489"/>
                      <a:gd name="T77" fmla="*/ 36 h 218"/>
                      <a:gd name="T78" fmla="*/ 154 w 489"/>
                      <a:gd name="T79" fmla="*/ 30 h 218"/>
                      <a:gd name="T80" fmla="*/ 143 w 489"/>
                      <a:gd name="T81" fmla="*/ 43 h 218"/>
                      <a:gd name="T82" fmla="*/ 130 w 489"/>
                      <a:gd name="T83" fmla="*/ 9 h 218"/>
                      <a:gd name="T84" fmla="*/ 107 w 489"/>
                      <a:gd name="T85" fmla="*/ 17 h 218"/>
                      <a:gd name="T86" fmla="*/ 81 w 489"/>
                      <a:gd name="T87" fmla="*/ 36 h 218"/>
                      <a:gd name="T88" fmla="*/ 60 w 489"/>
                      <a:gd name="T89" fmla="*/ 45 h 218"/>
                      <a:gd name="T90" fmla="*/ 40 w 489"/>
                      <a:gd name="T91" fmla="*/ 51 h 218"/>
                      <a:gd name="T92" fmla="*/ 0 w 489"/>
                      <a:gd name="T93" fmla="*/ 77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9" h="218">
                        <a:moveTo>
                          <a:pt x="11" y="83"/>
                        </a:moveTo>
                        <a:lnTo>
                          <a:pt x="17" y="88"/>
                        </a:lnTo>
                        <a:lnTo>
                          <a:pt x="25" y="101"/>
                        </a:lnTo>
                        <a:lnTo>
                          <a:pt x="98" y="116"/>
                        </a:lnTo>
                        <a:lnTo>
                          <a:pt x="122" y="126"/>
                        </a:lnTo>
                        <a:lnTo>
                          <a:pt x="124" y="126"/>
                        </a:lnTo>
                        <a:lnTo>
                          <a:pt x="139" y="128"/>
                        </a:lnTo>
                        <a:lnTo>
                          <a:pt x="145" y="126"/>
                        </a:lnTo>
                        <a:lnTo>
                          <a:pt x="152" y="128"/>
                        </a:lnTo>
                        <a:lnTo>
                          <a:pt x="169" y="130"/>
                        </a:lnTo>
                        <a:lnTo>
                          <a:pt x="177" y="135"/>
                        </a:lnTo>
                        <a:lnTo>
                          <a:pt x="179" y="146"/>
                        </a:lnTo>
                        <a:lnTo>
                          <a:pt x="184" y="148"/>
                        </a:lnTo>
                        <a:lnTo>
                          <a:pt x="196" y="150"/>
                        </a:lnTo>
                        <a:lnTo>
                          <a:pt x="203" y="158"/>
                        </a:lnTo>
                        <a:lnTo>
                          <a:pt x="201" y="160"/>
                        </a:lnTo>
                        <a:lnTo>
                          <a:pt x="203" y="165"/>
                        </a:lnTo>
                        <a:lnTo>
                          <a:pt x="203" y="180"/>
                        </a:lnTo>
                        <a:lnTo>
                          <a:pt x="199" y="186"/>
                        </a:lnTo>
                        <a:lnTo>
                          <a:pt x="203" y="193"/>
                        </a:lnTo>
                        <a:lnTo>
                          <a:pt x="209" y="190"/>
                        </a:lnTo>
                        <a:lnTo>
                          <a:pt x="216" y="190"/>
                        </a:lnTo>
                        <a:lnTo>
                          <a:pt x="213" y="205"/>
                        </a:lnTo>
                        <a:lnTo>
                          <a:pt x="213" y="210"/>
                        </a:lnTo>
                        <a:lnTo>
                          <a:pt x="220" y="216"/>
                        </a:lnTo>
                        <a:lnTo>
                          <a:pt x="220" y="216"/>
                        </a:lnTo>
                        <a:lnTo>
                          <a:pt x="224" y="218"/>
                        </a:lnTo>
                        <a:lnTo>
                          <a:pt x="224" y="210"/>
                        </a:lnTo>
                        <a:lnTo>
                          <a:pt x="231" y="199"/>
                        </a:lnTo>
                        <a:lnTo>
                          <a:pt x="241" y="178"/>
                        </a:lnTo>
                        <a:lnTo>
                          <a:pt x="245" y="165"/>
                        </a:lnTo>
                        <a:lnTo>
                          <a:pt x="248" y="158"/>
                        </a:lnTo>
                        <a:lnTo>
                          <a:pt x="254" y="150"/>
                        </a:lnTo>
                        <a:lnTo>
                          <a:pt x="258" y="137"/>
                        </a:lnTo>
                        <a:lnTo>
                          <a:pt x="263" y="128"/>
                        </a:lnTo>
                        <a:lnTo>
                          <a:pt x="260" y="135"/>
                        </a:lnTo>
                        <a:lnTo>
                          <a:pt x="263" y="141"/>
                        </a:lnTo>
                        <a:lnTo>
                          <a:pt x="267" y="148"/>
                        </a:lnTo>
                        <a:lnTo>
                          <a:pt x="273" y="143"/>
                        </a:lnTo>
                        <a:lnTo>
                          <a:pt x="275" y="139"/>
                        </a:lnTo>
                        <a:lnTo>
                          <a:pt x="282" y="131"/>
                        </a:lnTo>
                        <a:lnTo>
                          <a:pt x="288" y="128"/>
                        </a:lnTo>
                        <a:lnTo>
                          <a:pt x="295" y="130"/>
                        </a:lnTo>
                        <a:lnTo>
                          <a:pt x="293" y="137"/>
                        </a:lnTo>
                        <a:lnTo>
                          <a:pt x="288" y="143"/>
                        </a:lnTo>
                        <a:lnTo>
                          <a:pt x="284" y="150"/>
                        </a:lnTo>
                        <a:lnTo>
                          <a:pt x="292" y="152"/>
                        </a:lnTo>
                        <a:lnTo>
                          <a:pt x="295" y="145"/>
                        </a:lnTo>
                        <a:lnTo>
                          <a:pt x="303" y="137"/>
                        </a:lnTo>
                        <a:lnTo>
                          <a:pt x="309" y="131"/>
                        </a:lnTo>
                        <a:lnTo>
                          <a:pt x="310" y="124"/>
                        </a:lnTo>
                        <a:lnTo>
                          <a:pt x="314" y="118"/>
                        </a:lnTo>
                        <a:lnTo>
                          <a:pt x="320" y="115"/>
                        </a:lnTo>
                        <a:lnTo>
                          <a:pt x="327" y="113"/>
                        </a:lnTo>
                        <a:lnTo>
                          <a:pt x="333" y="115"/>
                        </a:lnTo>
                        <a:lnTo>
                          <a:pt x="346" y="109"/>
                        </a:lnTo>
                        <a:lnTo>
                          <a:pt x="354" y="109"/>
                        </a:lnTo>
                        <a:lnTo>
                          <a:pt x="361" y="105"/>
                        </a:lnTo>
                        <a:lnTo>
                          <a:pt x="367" y="96"/>
                        </a:lnTo>
                        <a:lnTo>
                          <a:pt x="380" y="94"/>
                        </a:lnTo>
                        <a:lnTo>
                          <a:pt x="387" y="96"/>
                        </a:lnTo>
                        <a:lnTo>
                          <a:pt x="393" y="94"/>
                        </a:lnTo>
                        <a:lnTo>
                          <a:pt x="408" y="99"/>
                        </a:lnTo>
                        <a:lnTo>
                          <a:pt x="421" y="111"/>
                        </a:lnTo>
                        <a:lnTo>
                          <a:pt x="429" y="115"/>
                        </a:lnTo>
                        <a:lnTo>
                          <a:pt x="429" y="101"/>
                        </a:lnTo>
                        <a:lnTo>
                          <a:pt x="431" y="94"/>
                        </a:lnTo>
                        <a:lnTo>
                          <a:pt x="436" y="92"/>
                        </a:lnTo>
                        <a:lnTo>
                          <a:pt x="444" y="96"/>
                        </a:lnTo>
                        <a:lnTo>
                          <a:pt x="451" y="94"/>
                        </a:lnTo>
                        <a:lnTo>
                          <a:pt x="483" y="94"/>
                        </a:lnTo>
                        <a:lnTo>
                          <a:pt x="489" y="92"/>
                        </a:lnTo>
                        <a:lnTo>
                          <a:pt x="485" y="86"/>
                        </a:lnTo>
                        <a:lnTo>
                          <a:pt x="478" y="83"/>
                        </a:lnTo>
                        <a:lnTo>
                          <a:pt x="478" y="77"/>
                        </a:lnTo>
                        <a:lnTo>
                          <a:pt x="470" y="73"/>
                        </a:lnTo>
                        <a:lnTo>
                          <a:pt x="468" y="73"/>
                        </a:lnTo>
                        <a:lnTo>
                          <a:pt x="463" y="68"/>
                        </a:lnTo>
                        <a:lnTo>
                          <a:pt x="463" y="60"/>
                        </a:lnTo>
                        <a:lnTo>
                          <a:pt x="459" y="54"/>
                        </a:lnTo>
                        <a:lnTo>
                          <a:pt x="455" y="47"/>
                        </a:lnTo>
                        <a:lnTo>
                          <a:pt x="449" y="39"/>
                        </a:lnTo>
                        <a:lnTo>
                          <a:pt x="444" y="41"/>
                        </a:lnTo>
                        <a:lnTo>
                          <a:pt x="444" y="43"/>
                        </a:lnTo>
                        <a:lnTo>
                          <a:pt x="440" y="49"/>
                        </a:lnTo>
                        <a:lnTo>
                          <a:pt x="433" y="51"/>
                        </a:lnTo>
                        <a:lnTo>
                          <a:pt x="429" y="45"/>
                        </a:lnTo>
                        <a:lnTo>
                          <a:pt x="416" y="51"/>
                        </a:lnTo>
                        <a:lnTo>
                          <a:pt x="401" y="49"/>
                        </a:lnTo>
                        <a:lnTo>
                          <a:pt x="399" y="43"/>
                        </a:lnTo>
                        <a:lnTo>
                          <a:pt x="397" y="17"/>
                        </a:lnTo>
                        <a:lnTo>
                          <a:pt x="384" y="21"/>
                        </a:lnTo>
                        <a:lnTo>
                          <a:pt x="378" y="22"/>
                        </a:lnTo>
                        <a:lnTo>
                          <a:pt x="365" y="30"/>
                        </a:lnTo>
                        <a:lnTo>
                          <a:pt x="357" y="32"/>
                        </a:lnTo>
                        <a:lnTo>
                          <a:pt x="329" y="34"/>
                        </a:lnTo>
                        <a:lnTo>
                          <a:pt x="324" y="37"/>
                        </a:lnTo>
                        <a:lnTo>
                          <a:pt x="312" y="39"/>
                        </a:lnTo>
                        <a:lnTo>
                          <a:pt x="305" y="47"/>
                        </a:lnTo>
                        <a:lnTo>
                          <a:pt x="292" y="54"/>
                        </a:lnTo>
                        <a:lnTo>
                          <a:pt x="280" y="69"/>
                        </a:lnTo>
                        <a:lnTo>
                          <a:pt x="275" y="66"/>
                        </a:lnTo>
                        <a:lnTo>
                          <a:pt x="267" y="68"/>
                        </a:lnTo>
                        <a:lnTo>
                          <a:pt x="260" y="66"/>
                        </a:lnTo>
                        <a:lnTo>
                          <a:pt x="254" y="60"/>
                        </a:lnTo>
                        <a:lnTo>
                          <a:pt x="237" y="66"/>
                        </a:lnTo>
                        <a:lnTo>
                          <a:pt x="231" y="66"/>
                        </a:lnTo>
                        <a:lnTo>
                          <a:pt x="224" y="62"/>
                        </a:lnTo>
                        <a:lnTo>
                          <a:pt x="220" y="56"/>
                        </a:lnTo>
                        <a:lnTo>
                          <a:pt x="207" y="43"/>
                        </a:lnTo>
                        <a:lnTo>
                          <a:pt x="203" y="36"/>
                        </a:lnTo>
                        <a:lnTo>
                          <a:pt x="198" y="34"/>
                        </a:lnTo>
                        <a:lnTo>
                          <a:pt x="190" y="28"/>
                        </a:lnTo>
                        <a:lnTo>
                          <a:pt x="183" y="26"/>
                        </a:lnTo>
                        <a:lnTo>
                          <a:pt x="169" y="26"/>
                        </a:lnTo>
                        <a:lnTo>
                          <a:pt x="162" y="28"/>
                        </a:lnTo>
                        <a:lnTo>
                          <a:pt x="158" y="36"/>
                        </a:lnTo>
                        <a:lnTo>
                          <a:pt x="154" y="37"/>
                        </a:lnTo>
                        <a:lnTo>
                          <a:pt x="160" y="24"/>
                        </a:lnTo>
                        <a:lnTo>
                          <a:pt x="154" y="30"/>
                        </a:lnTo>
                        <a:lnTo>
                          <a:pt x="147" y="34"/>
                        </a:lnTo>
                        <a:lnTo>
                          <a:pt x="145" y="41"/>
                        </a:lnTo>
                        <a:lnTo>
                          <a:pt x="143" y="43"/>
                        </a:lnTo>
                        <a:lnTo>
                          <a:pt x="141" y="37"/>
                        </a:lnTo>
                        <a:lnTo>
                          <a:pt x="141" y="22"/>
                        </a:lnTo>
                        <a:lnTo>
                          <a:pt x="130" y="9"/>
                        </a:lnTo>
                        <a:lnTo>
                          <a:pt x="126" y="7"/>
                        </a:lnTo>
                        <a:lnTo>
                          <a:pt x="121" y="0"/>
                        </a:lnTo>
                        <a:lnTo>
                          <a:pt x="107" y="17"/>
                        </a:lnTo>
                        <a:lnTo>
                          <a:pt x="104" y="22"/>
                        </a:lnTo>
                        <a:lnTo>
                          <a:pt x="89" y="28"/>
                        </a:lnTo>
                        <a:lnTo>
                          <a:pt x="81" y="36"/>
                        </a:lnTo>
                        <a:lnTo>
                          <a:pt x="75" y="41"/>
                        </a:lnTo>
                        <a:lnTo>
                          <a:pt x="68" y="43"/>
                        </a:lnTo>
                        <a:lnTo>
                          <a:pt x="60" y="45"/>
                        </a:lnTo>
                        <a:lnTo>
                          <a:pt x="55" y="47"/>
                        </a:lnTo>
                        <a:lnTo>
                          <a:pt x="47" y="47"/>
                        </a:lnTo>
                        <a:lnTo>
                          <a:pt x="40" y="51"/>
                        </a:lnTo>
                        <a:lnTo>
                          <a:pt x="27" y="64"/>
                        </a:lnTo>
                        <a:lnTo>
                          <a:pt x="6" y="73"/>
                        </a:lnTo>
                        <a:lnTo>
                          <a:pt x="0" y="77"/>
                        </a:lnTo>
                        <a:lnTo>
                          <a:pt x="4" y="81"/>
                        </a:lnTo>
                        <a:lnTo>
                          <a:pt x="11" y="8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2" name="Freeform 91">
                    <a:extLst>
                      <a:ext uri="{FF2B5EF4-FFF2-40B4-BE49-F238E27FC236}">
                        <a16:creationId xmlns:a16="http://schemas.microsoft.com/office/drawing/2014/main" id="{888F8E55-0F16-B822-6169-F61E49477168}"/>
                      </a:ext>
                    </a:extLst>
                  </p:cNvPr>
                  <p:cNvSpPr>
                    <a:spLocks/>
                  </p:cNvSpPr>
                  <p:nvPr/>
                </p:nvSpPr>
                <p:spPr bwMode="auto">
                  <a:xfrm>
                    <a:off x="3957845" y="1848695"/>
                    <a:ext cx="6725" cy="14825"/>
                  </a:xfrm>
                  <a:custGeom>
                    <a:avLst/>
                    <a:gdLst>
                      <a:gd name="T0" fmla="*/ 2 w 7"/>
                      <a:gd name="T1" fmla="*/ 4 h 17"/>
                      <a:gd name="T2" fmla="*/ 0 w 7"/>
                      <a:gd name="T3" fmla="*/ 10 h 17"/>
                      <a:gd name="T4" fmla="*/ 0 w 7"/>
                      <a:gd name="T5" fmla="*/ 17 h 17"/>
                      <a:gd name="T6" fmla="*/ 7 w 7"/>
                      <a:gd name="T7" fmla="*/ 15 h 17"/>
                      <a:gd name="T8" fmla="*/ 7 w 7"/>
                      <a:gd name="T9" fmla="*/ 2 h 17"/>
                      <a:gd name="T10" fmla="*/ 7 w 7"/>
                      <a:gd name="T11" fmla="*/ 0 h 17"/>
                      <a:gd name="T12" fmla="*/ 2 w 7"/>
                      <a:gd name="T13" fmla="*/ 4 h 17"/>
                    </a:gdLst>
                    <a:ahLst/>
                    <a:cxnLst>
                      <a:cxn ang="0">
                        <a:pos x="T0" y="T1"/>
                      </a:cxn>
                      <a:cxn ang="0">
                        <a:pos x="T2" y="T3"/>
                      </a:cxn>
                      <a:cxn ang="0">
                        <a:pos x="T4" y="T5"/>
                      </a:cxn>
                      <a:cxn ang="0">
                        <a:pos x="T6" y="T7"/>
                      </a:cxn>
                      <a:cxn ang="0">
                        <a:pos x="T8" y="T9"/>
                      </a:cxn>
                      <a:cxn ang="0">
                        <a:pos x="T10" y="T11"/>
                      </a:cxn>
                      <a:cxn ang="0">
                        <a:pos x="T12" y="T13"/>
                      </a:cxn>
                    </a:cxnLst>
                    <a:rect l="0" t="0" r="r" b="b"/>
                    <a:pathLst>
                      <a:path w="7" h="17">
                        <a:moveTo>
                          <a:pt x="2" y="4"/>
                        </a:moveTo>
                        <a:lnTo>
                          <a:pt x="0" y="10"/>
                        </a:lnTo>
                        <a:lnTo>
                          <a:pt x="0" y="17"/>
                        </a:lnTo>
                        <a:lnTo>
                          <a:pt x="7" y="15"/>
                        </a:lnTo>
                        <a:lnTo>
                          <a:pt x="7" y="2"/>
                        </a:lnTo>
                        <a:lnTo>
                          <a:pt x="7" y="0"/>
                        </a:lnTo>
                        <a:lnTo>
                          <a:pt x="2"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3" name="Freeform 96">
                    <a:extLst>
                      <a:ext uri="{FF2B5EF4-FFF2-40B4-BE49-F238E27FC236}">
                        <a16:creationId xmlns:a16="http://schemas.microsoft.com/office/drawing/2014/main" id="{14BBED7D-3C61-A88F-1722-DB64CEEB0C75}"/>
                      </a:ext>
                    </a:extLst>
                  </p:cNvPr>
                  <p:cNvSpPr>
                    <a:spLocks/>
                  </p:cNvSpPr>
                  <p:nvPr/>
                </p:nvSpPr>
                <p:spPr bwMode="auto">
                  <a:xfrm>
                    <a:off x="3910771" y="1837358"/>
                    <a:ext cx="317988" cy="393290"/>
                  </a:xfrm>
                  <a:custGeom>
                    <a:avLst/>
                    <a:gdLst>
                      <a:gd name="T0" fmla="*/ 163 w 331"/>
                      <a:gd name="T1" fmla="*/ 440 h 451"/>
                      <a:gd name="T2" fmla="*/ 272 w 331"/>
                      <a:gd name="T3" fmla="*/ 408 h 451"/>
                      <a:gd name="T4" fmla="*/ 288 w 331"/>
                      <a:gd name="T5" fmla="*/ 359 h 451"/>
                      <a:gd name="T6" fmla="*/ 299 w 331"/>
                      <a:gd name="T7" fmla="*/ 350 h 451"/>
                      <a:gd name="T8" fmla="*/ 308 w 331"/>
                      <a:gd name="T9" fmla="*/ 322 h 451"/>
                      <a:gd name="T10" fmla="*/ 319 w 331"/>
                      <a:gd name="T11" fmla="*/ 316 h 451"/>
                      <a:gd name="T12" fmla="*/ 325 w 331"/>
                      <a:gd name="T13" fmla="*/ 324 h 451"/>
                      <a:gd name="T14" fmla="*/ 329 w 331"/>
                      <a:gd name="T15" fmla="*/ 295 h 451"/>
                      <a:gd name="T16" fmla="*/ 331 w 331"/>
                      <a:gd name="T17" fmla="*/ 273 h 451"/>
                      <a:gd name="T18" fmla="*/ 319 w 331"/>
                      <a:gd name="T19" fmla="*/ 254 h 451"/>
                      <a:gd name="T20" fmla="*/ 308 w 331"/>
                      <a:gd name="T21" fmla="*/ 218 h 451"/>
                      <a:gd name="T22" fmla="*/ 286 w 331"/>
                      <a:gd name="T23" fmla="*/ 171 h 451"/>
                      <a:gd name="T24" fmla="*/ 261 w 331"/>
                      <a:gd name="T25" fmla="*/ 175 h 451"/>
                      <a:gd name="T26" fmla="*/ 241 w 331"/>
                      <a:gd name="T27" fmla="*/ 186 h 451"/>
                      <a:gd name="T28" fmla="*/ 233 w 331"/>
                      <a:gd name="T29" fmla="*/ 211 h 451"/>
                      <a:gd name="T30" fmla="*/ 218 w 331"/>
                      <a:gd name="T31" fmla="*/ 222 h 451"/>
                      <a:gd name="T32" fmla="*/ 201 w 331"/>
                      <a:gd name="T33" fmla="*/ 203 h 451"/>
                      <a:gd name="T34" fmla="*/ 216 w 331"/>
                      <a:gd name="T35" fmla="*/ 183 h 451"/>
                      <a:gd name="T36" fmla="*/ 225 w 331"/>
                      <a:gd name="T37" fmla="*/ 151 h 451"/>
                      <a:gd name="T38" fmla="*/ 237 w 331"/>
                      <a:gd name="T39" fmla="*/ 119 h 451"/>
                      <a:gd name="T40" fmla="*/ 231 w 331"/>
                      <a:gd name="T41" fmla="*/ 85 h 451"/>
                      <a:gd name="T42" fmla="*/ 222 w 331"/>
                      <a:gd name="T43" fmla="*/ 64 h 451"/>
                      <a:gd name="T44" fmla="*/ 225 w 331"/>
                      <a:gd name="T45" fmla="*/ 55 h 451"/>
                      <a:gd name="T46" fmla="*/ 210 w 331"/>
                      <a:gd name="T47" fmla="*/ 36 h 451"/>
                      <a:gd name="T48" fmla="*/ 182 w 331"/>
                      <a:gd name="T49" fmla="*/ 28 h 451"/>
                      <a:gd name="T50" fmla="*/ 162 w 331"/>
                      <a:gd name="T51" fmla="*/ 23 h 451"/>
                      <a:gd name="T52" fmla="*/ 145 w 331"/>
                      <a:gd name="T53" fmla="*/ 12 h 451"/>
                      <a:gd name="T54" fmla="*/ 124 w 331"/>
                      <a:gd name="T55" fmla="*/ 8 h 451"/>
                      <a:gd name="T56" fmla="*/ 105 w 331"/>
                      <a:gd name="T57" fmla="*/ 6 h 451"/>
                      <a:gd name="T58" fmla="*/ 88 w 331"/>
                      <a:gd name="T59" fmla="*/ 25 h 451"/>
                      <a:gd name="T60" fmla="*/ 98 w 331"/>
                      <a:gd name="T61" fmla="*/ 44 h 451"/>
                      <a:gd name="T62" fmla="*/ 81 w 331"/>
                      <a:gd name="T63" fmla="*/ 53 h 451"/>
                      <a:gd name="T64" fmla="*/ 73 w 331"/>
                      <a:gd name="T65" fmla="*/ 87 h 451"/>
                      <a:gd name="T66" fmla="*/ 69 w 331"/>
                      <a:gd name="T67" fmla="*/ 107 h 451"/>
                      <a:gd name="T68" fmla="*/ 66 w 331"/>
                      <a:gd name="T69" fmla="*/ 94 h 451"/>
                      <a:gd name="T70" fmla="*/ 56 w 331"/>
                      <a:gd name="T71" fmla="*/ 115 h 451"/>
                      <a:gd name="T72" fmla="*/ 54 w 331"/>
                      <a:gd name="T73" fmla="*/ 94 h 451"/>
                      <a:gd name="T74" fmla="*/ 53 w 331"/>
                      <a:gd name="T75" fmla="*/ 75 h 451"/>
                      <a:gd name="T76" fmla="*/ 43 w 331"/>
                      <a:gd name="T77" fmla="*/ 96 h 451"/>
                      <a:gd name="T78" fmla="*/ 22 w 331"/>
                      <a:gd name="T79" fmla="*/ 113 h 451"/>
                      <a:gd name="T80" fmla="*/ 11 w 331"/>
                      <a:gd name="T81" fmla="*/ 132 h 451"/>
                      <a:gd name="T82" fmla="*/ 15 w 331"/>
                      <a:gd name="T83" fmla="*/ 164 h 451"/>
                      <a:gd name="T84" fmla="*/ 0 w 331"/>
                      <a:gd name="T85" fmla="*/ 198 h 451"/>
                      <a:gd name="T86" fmla="*/ 9 w 331"/>
                      <a:gd name="T87" fmla="*/ 232 h 451"/>
                      <a:gd name="T88" fmla="*/ 4 w 331"/>
                      <a:gd name="T89" fmla="*/ 252 h 451"/>
                      <a:gd name="T90" fmla="*/ 24 w 331"/>
                      <a:gd name="T91" fmla="*/ 294 h 451"/>
                      <a:gd name="T92" fmla="*/ 39 w 331"/>
                      <a:gd name="T93" fmla="*/ 363 h 451"/>
                      <a:gd name="T94" fmla="*/ 24 w 331"/>
                      <a:gd name="T95" fmla="*/ 408 h 451"/>
                      <a:gd name="T96" fmla="*/ 11 w 331"/>
                      <a:gd name="T97" fmla="*/ 444 h 451"/>
                      <a:gd name="T98" fmla="*/ 6 w 331"/>
                      <a:gd name="T99" fmla="*/ 45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1" h="451">
                        <a:moveTo>
                          <a:pt x="43" y="448"/>
                        </a:moveTo>
                        <a:lnTo>
                          <a:pt x="156" y="435"/>
                        </a:lnTo>
                        <a:lnTo>
                          <a:pt x="163" y="440"/>
                        </a:lnTo>
                        <a:lnTo>
                          <a:pt x="237" y="429"/>
                        </a:lnTo>
                        <a:lnTo>
                          <a:pt x="269" y="421"/>
                        </a:lnTo>
                        <a:lnTo>
                          <a:pt x="272" y="408"/>
                        </a:lnTo>
                        <a:lnTo>
                          <a:pt x="286" y="388"/>
                        </a:lnTo>
                        <a:lnTo>
                          <a:pt x="286" y="367"/>
                        </a:lnTo>
                        <a:lnTo>
                          <a:pt x="288" y="359"/>
                        </a:lnTo>
                        <a:lnTo>
                          <a:pt x="289" y="357"/>
                        </a:lnTo>
                        <a:lnTo>
                          <a:pt x="289" y="356"/>
                        </a:lnTo>
                        <a:lnTo>
                          <a:pt x="299" y="350"/>
                        </a:lnTo>
                        <a:lnTo>
                          <a:pt x="303" y="342"/>
                        </a:lnTo>
                        <a:lnTo>
                          <a:pt x="303" y="327"/>
                        </a:lnTo>
                        <a:lnTo>
                          <a:pt x="308" y="322"/>
                        </a:lnTo>
                        <a:lnTo>
                          <a:pt x="308" y="316"/>
                        </a:lnTo>
                        <a:lnTo>
                          <a:pt x="316" y="312"/>
                        </a:lnTo>
                        <a:lnTo>
                          <a:pt x="319" y="316"/>
                        </a:lnTo>
                        <a:lnTo>
                          <a:pt x="321" y="324"/>
                        </a:lnTo>
                        <a:lnTo>
                          <a:pt x="319" y="326"/>
                        </a:lnTo>
                        <a:lnTo>
                          <a:pt x="325" y="324"/>
                        </a:lnTo>
                        <a:lnTo>
                          <a:pt x="329" y="316"/>
                        </a:lnTo>
                        <a:lnTo>
                          <a:pt x="331" y="301"/>
                        </a:lnTo>
                        <a:lnTo>
                          <a:pt x="329" y="295"/>
                        </a:lnTo>
                        <a:lnTo>
                          <a:pt x="329" y="280"/>
                        </a:lnTo>
                        <a:lnTo>
                          <a:pt x="331" y="279"/>
                        </a:lnTo>
                        <a:lnTo>
                          <a:pt x="331" y="273"/>
                        </a:lnTo>
                        <a:lnTo>
                          <a:pt x="331" y="273"/>
                        </a:lnTo>
                        <a:lnTo>
                          <a:pt x="323" y="262"/>
                        </a:lnTo>
                        <a:lnTo>
                          <a:pt x="319" y="254"/>
                        </a:lnTo>
                        <a:lnTo>
                          <a:pt x="316" y="239"/>
                        </a:lnTo>
                        <a:lnTo>
                          <a:pt x="312" y="226"/>
                        </a:lnTo>
                        <a:lnTo>
                          <a:pt x="308" y="218"/>
                        </a:lnTo>
                        <a:lnTo>
                          <a:pt x="301" y="192"/>
                        </a:lnTo>
                        <a:lnTo>
                          <a:pt x="293" y="179"/>
                        </a:lnTo>
                        <a:lnTo>
                          <a:pt x="286" y="171"/>
                        </a:lnTo>
                        <a:lnTo>
                          <a:pt x="280" y="169"/>
                        </a:lnTo>
                        <a:lnTo>
                          <a:pt x="272" y="168"/>
                        </a:lnTo>
                        <a:lnTo>
                          <a:pt x="261" y="175"/>
                        </a:lnTo>
                        <a:lnTo>
                          <a:pt x="256" y="179"/>
                        </a:lnTo>
                        <a:lnTo>
                          <a:pt x="248" y="185"/>
                        </a:lnTo>
                        <a:lnTo>
                          <a:pt x="241" y="186"/>
                        </a:lnTo>
                        <a:lnTo>
                          <a:pt x="242" y="194"/>
                        </a:lnTo>
                        <a:lnTo>
                          <a:pt x="239" y="205"/>
                        </a:lnTo>
                        <a:lnTo>
                          <a:pt x="233" y="211"/>
                        </a:lnTo>
                        <a:lnTo>
                          <a:pt x="229" y="218"/>
                        </a:lnTo>
                        <a:lnTo>
                          <a:pt x="224" y="226"/>
                        </a:lnTo>
                        <a:lnTo>
                          <a:pt x="218" y="222"/>
                        </a:lnTo>
                        <a:lnTo>
                          <a:pt x="210" y="222"/>
                        </a:lnTo>
                        <a:lnTo>
                          <a:pt x="201" y="215"/>
                        </a:lnTo>
                        <a:lnTo>
                          <a:pt x="201" y="203"/>
                        </a:lnTo>
                        <a:lnTo>
                          <a:pt x="203" y="188"/>
                        </a:lnTo>
                        <a:lnTo>
                          <a:pt x="209" y="185"/>
                        </a:lnTo>
                        <a:lnTo>
                          <a:pt x="216" y="183"/>
                        </a:lnTo>
                        <a:lnTo>
                          <a:pt x="224" y="171"/>
                        </a:lnTo>
                        <a:lnTo>
                          <a:pt x="224" y="158"/>
                        </a:lnTo>
                        <a:lnTo>
                          <a:pt x="225" y="151"/>
                        </a:lnTo>
                        <a:lnTo>
                          <a:pt x="233" y="147"/>
                        </a:lnTo>
                        <a:lnTo>
                          <a:pt x="239" y="141"/>
                        </a:lnTo>
                        <a:lnTo>
                          <a:pt x="237" y="119"/>
                        </a:lnTo>
                        <a:lnTo>
                          <a:pt x="237" y="106"/>
                        </a:lnTo>
                        <a:lnTo>
                          <a:pt x="233" y="91"/>
                        </a:lnTo>
                        <a:lnTo>
                          <a:pt x="231" y="85"/>
                        </a:lnTo>
                        <a:lnTo>
                          <a:pt x="224" y="79"/>
                        </a:lnTo>
                        <a:lnTo>
                          <a:pt x="220" y="74"/>
                        </a:lnTo>
                        <a:lnTo>
                          <a:pt x="222" y="64"/>
                        </a:lnTo>
                        <a:lnTo>
                          <a:pt x="229" y="64"/>
                        </a:lnTo>
                        <a:lnTo>
                          <a:pt x="229" y="57"/>
                        </a:lnTo>
                        <a:lnTo>
                          <a:pt x="225" y="55"/>
                        </a:lnTo>
                        <a:lnTo>
                          <a:pt x="220" y="47"/>
                        </a:lnTo>
                        <a:lnTo>
                          <a:pt x="218" y="42"/>
                        </a:lnTo>
                        <a:lnTo>
                          <a:pt x="210" y="36"/>
                        </a:lnTo>
                        <a:lnTo>
                          <a:pt x="203" y="36"/>
                        </a:lnTo>
                        <a:lnTo>
                          <a:pt x="195" y="32"/>
                        </a:lnTo>
                        <a:lnTo>
                          <a:pt x="182" y="28"/>
                        </a:lnTo>
                        <a:lnTo>
                          <a:pt x="175" y="25"/>
                        </a:lnTo>
                        <a:lnTo>
                          <a:pt x="167" y="25"/>
                        </a:lnTo>
                        <a:lnTo>
                          <a:pt x="162" y="23"/>
                        </a:lnTo>
                        <a:lnTo>
                          <a:pt x="158" y="17"/>
                        </a:lnTo>
                        <a:lnTo>
                          <a:pt x="150" y="13"/>
                        </a:lnTo>
                        <a:lnTo>
                          <a:pt x="145" y="12"/>
                        </a:lnTo>
                        <a:lnTo>
                          <a:pt x="137" y="12"/>
                        </a:lnTo>
                        <a:lnTo>
                          <a:pt x="131" y="12"/>
                        </a:lnTo>
                        <a:lnTo>
                          <a:pt x="124" y="8"/>
                        </a:lnTo>
                        <a:lnTo>
                          <a:pt x="118" y="6"/>
                        </a:lnTo>
                        <a:lnTo>
                          <a:pt x="111" y="0"/>
                        </a:lnTo>
                        <a:lnTo>
                          <a:pt x="105" y="6"/>
                        </a:lnTo>
                        <a:lnTo>
                          <a:pt x="98" y="10"/>
                        </a:lnTo>
                        <a:lnTo>
                          <a:pt x="94" y="17"/>
                        </a:lnTo>
                        <a:lnTo>
                          <a:pt x="88" y="25"/>
                        </a:lnTo>
                        <a:lnTo>
                          <a:pt x="88" y="32"/>
                        </a:lnTo>
                        <a:lnTo>
                          <a:pt x="90" y="38"/>
                        </a:lnTo>
                        <a:lnTo>
                          <a:pt x="98" y="44"/>
                        </a:lnTo>
                        <a:lnTo>
                          <a:pt x="98" y="49"/>
                        </a:lnTo>
                        <a:lnTo>
                          <a:pt x="88" y="49"/>
                        </a:lnTo>
                        <a:lnTo>
                          <a:pt x="81" y="53"/>
                        </a:lnTo>
                        <a:lnTo>
                          <a:pt x="75" y="59"/>
                        </a:lnTo>
                        <a:lnTo>
                          <a:pt x="69" y="64"/>
                        </a:lnTo>
                        <a:lnTo>
                          <a:pt x="73" y="87"/>
                        </a:lnTo>
                        <a:lnTo>
                          <a:pt x="73" y="94"/>
                        </a:lnTo>
                        <a:lnTo>
                          <a:pt x="71" y="100"/>
                        </a:lnTo>
                        <a:lnTo>
                          <a:pt x="69" y="107"/>
                        </a:lnTo>
                        <a:lnTo>
                          <a:pt x="64" y="115"/>
                        </a:lnTo>
                        <a:lnTo>
                          <a:pt x="66" y="107"/>
                        </a:lnTo>
                        <a:lnTo>
                          <a:pt x="66" y="94"/>
                        </a:lnTo>
                        <a:lnTo>
                          <a:pt x="64" y="94"/>
                        </a:lnTo>
                        <a:lnTo>
                          <a:pt x="62" y="109"/>
                        </a:lnTo>
                        <a:lnTo>
                          <a:pt x="56" y="115"/>
                        </a:lnTo>
                        <a:lnTo>
                          <a:pt x="56" y="109"/>
                        </a:lnTo>
                        <a:lnTo>
                          <a:pt x="58" y="102"/>
                        </a:lnTo>
                        <a:lnTo>
                          <a:pt x="54" y="94"/>
                        </a:lnTo>
                        <a:lnTo>
                          <a:pt x="56" y="91"/>
                        </a:lnTo>
                        <a:lnTo>
                          <a:pt x="58" y="70"/>
                        </a:lnTo>
                        <a:lnTo>
                          <a:pt x="53" y="75"/>
                        </a:lnTo>
                        <a:lnTo>
                          <a:pt x="49" y="83"/>
                        </a:lnTo>
                        <a:lnTo>
                          <a:pt x="45" y="89"/>
                        </a:lnTo>
                        <a:lnTo>
                          <a:pt x="43" y="96"/>
                        </a:lnTo>
                        <a:lnTo>
                          <a:pt x="39" y="102"/>
                        </a:lnTo>
                        <a:lnTo>
                          <a:pt x="32" y="100"/>
                        </a:lnTo>
                        <a:lnTo>
                          <a:pt x="22" y="113"/>
                        </a:lnTo>
                        <a:lnTo>
                          <a:pt x="24" y="119"/>
                        </a:lnTo>
                        <a:lnTo>
                          <a:pt x="19" y="126"/>
                        </a:lnTo>
                        <a:lnTo>
                          <a:pt x="11" y="132"/>
                        </a:lnTo>
                        <a:lnTo>
                          <a:pt x="15" y="145"/>
                        </a:lnTo>
                        <a:lnTo>
                          <a:pt x="13" y="156"/>
                        </a:lnTo>
                        <a:lnTo>
                          <a:pt x="15" y="164"/>
                        </a:lnTo>
                        <a:lnTo>
                          <a:pt x="15" y="171"/>
                        </a:lnTo>
                        <a:lnTo>
                          <a:pt x="7" y="192"/>
                        </a:lnTo>
                        <a:lnTo>
                          <a:pt x="0" y="198"/>
                        </a:lnTo>
                        <a:lnTo>
                          <a:pt x="0" y="205"/>
                        </a:lnTo>
                        <a:lnTo>
                          <a:pt x="4" y="211"/>
                        </a:lnTo>
                        <a:lnTo>
                          <a:pt x="9" y="232"/>
                        </a:lnTo>
                        <a:lnTo>
                          <a:pt x="6" y="239"/>
                        </a:lnTo>
                        <a:lnTo>
                          <a:pt x="2" y="247"/>
                        </a:lnTo>
                        <a:lnTo>
                          <a:pt x="4" y="252"/>
                        </a:lnTo>
                        <a:lnTo>
                          <a:pt x="22" y="290"/>
                        </a:lnTo>
                        <a:lnTo>
                          <a:pt x="30" y="286"/>
                        </a:lnTo>
                        <a:lnTo>
                          <a:pt x="24" y="294"/>
                        </a:lnTo>
                        <a:lnTo>
                          <a:pt x="34" y="314"/>
                        </a:lnTo>
                        <a:lnTo>
                          <a:pt x="39" y="342"/>
                        </a:lnTo>
                        <a:lnTo>
                          <a:pt x="39" y="363"/>
                        </a:lnTo>
                        <a:lnTo>
                          <a:pt x="34" y="388"/>
                        </a:lnTo>
                        <a:lnTo>
                          <a:pt x="32" y="395"/>
                        </a:lnTo>
                        <a:lnTo>
                          <a:pt x="24" y="408"/>
                        </a:lnTo>
                        <a:lnTo>
                          <a:pt x="19" y="429"/>
                        </a:lnTo>
                        <a:lnTo>
                          <a:pt x="15" y="436"/>
                        </a:lnTo>
                        <a:lnTo>
                          <a:pt x="11" y="444"/>
                        </a:lnTo>
                        <a:lnTo>
                          <a:pt x="4" y="450"/>
                        </a:lnTo>
                        <a:lnTo>
                          <a:pt x="2" y="451"/>
                        </a:lnTo>
                        <a:lnTo>
                          <a:pt x="6" y="451"/>
                        </a:lnTo>
                        <a:lnTo>
                          <a:pt x="43" y="44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87" name="Group 586">
                  <a:extLst>
                    <a:ext uri="{FF2B5EF4-FFF2-40B4-BE49-F238E27FC236}">
                      <a16:creationId xmlns:a16="http://schemas.microsoft.com/office/drawing/2014/main" id="{1073E60E-4164-1C1E-752E-83FEE45B68C0}"/>
                    </a:ext>
                  </a:extLst>
                </p:cNvPr>
                <p:cNvGrpSpPr/>
                <p:nvPr/>
              </p:nvGrpSpPr>
              <p:grpSpPr>
                <a:xfrm>
                  <a:off x="3961687" y="3206462"/>
                  <a:ext cx="747417" cy="577291"/>
                  <a:chOff x="3961687" y="3206462"/>
                  <a:chExt cx="747417" cy="577291"/>
                </a:xfrm>
                <a:grpFill/>
              </p:grpSpPr>
              <p:sp>
                <p:nvSpPr>
                  <p:cNvPr id="681" name="Freeform 99">
                    <a:extLst>
                      <a:ext uri="{FF2B5EF4-FFF2-40B4-BE49-F238E27FC236}">
                        <a16:creationId xmlns:a16="http://schemas.microsoft.com/office/drawing/2014/main" id="{D87128AA-5AE9-4785-F2EF-CFA153B7273E}"/>
                      </a:ext>
                    </a:extLst>
                  </p:cNvPr>
                  <p:cNvSpPr>
                    <a:spLocks/>
                  </p:cNvSpPr>
                  <p:nvPr/>
                </p:nvSpPr>
                <p:spPr bwMode="auto">
                  <a:xfrm>
                    <a:off x="4598625" y="3765441"/>
                    <a:ext cx="3843" cy="3488"/>
                  </a:xfrm>
                  <a:custGeom>
                    <a:avLst/>
                    <a:gdLst>
                      <a:gd name="T0" fmla="*/ 4 w 4"/>
                      <a:gd name="T1" fmla="*/ 4 h 4"/>
                      <a:gd name="T2" fmla="*/ 0 w 4"/>
                      <a:gd name="T3" fmla="*/ 0 h 4"/>
                      <a:gd name="T4" fmla="*/ 4 w 4"/>
                      <a:gd name="T5" fmla="*/ 4 h 4"/>
                      <a:gd name="T6" fmla="*/ 4 w 4"/>
                      <a:gd name="T7" fmla="*/ 4 h 4"/>
                    </a:gdLst>
                    <a:ahLst/>
                    <a:cxnLst>
                      <a:cxn ang="0">
                        <a:pos x="T0" y="T1"/>
                      </a:cxn>
                      <a:cxn ang="0">
                        <a:pos x="T2" y="T3"/>
                      </a:cxn>
                      <a:cxn ang="0">
                        <a:pos x="T4" y="T5"/>
                      </a:cxn>
                      <a:cxn ang="0">
                        <a:pos x="T6" y="T7"/>
                      </a:cxn>
                    </a:cxnLst>
                    <a:rect l="0" t="0" r="r" b="b"/>
                    <a:pathLst>
                      <a:path w="4" h="4">
                        <a:moveTo>
                          <a:pt x="4" y="4"/>
                        </a:moveTo>
                        <a:lnTo>
                          <a:pt x="0" y="0"/>
                        </a:lnTo>
                        <a:lnTo>
                          <a:pt x="4" y="4"/>
                        </a:lnTo>
                        <a:lnTo>
                          <a:pt x="4"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2" name="Freeform 100">
                    <a:extLst>
                      <a:ext uri="{FF2B5EF4-FFF2-40B4-BE49-F238E27FC236}">
                        <a16:creationId xmlns:a16="http://schemas.microsoft.com/office/drawing/2014/main" id="{B22C33F7-4DC4-C052-C56E-598A312C3368}"/>
                      </a:ext>
                    </a:extLst>
                  </p:cNvPr>
                  <p:cNvSpPr>
                    <a:spLocks/>
                  </p:cNvSpPr>
                  <p:nvPr/>
                </p:nvSpPr>
                <p:spPr bwMode="auto">
                  <a:xfrm>
                    <a:off x="4598625" y="3765441"/>
                    <a:ext cx="3843" cy="3488"/>
                  </a:xfrm>
                  <a:custGeom>
                    <a:avLst/>
                    <a:gdLst>
                      <a:gd name="T0" fmla="*/ 4 w 4"/>
                      <a:gd name="T1" fmla="*/ 4 h 4"/>
                      <a:gd name="T2" fmla="*/ 0 w 4"/>
                      <a:gd name="T3" fmla="*/ 0 h 4"/>
                      <a:gd name="T4" fmla="*/ 4 w 4"/>
                      <a:gd name="T5" fmla="*/ 4 h 4"/>
                      <a:gd name="T6" fmla="*/ 4 w 4"/>
                      <a:gd name="T7" fmla="*/ 4 h 4"/>
                    </a:gdLst>
                    <a:ahLst/>
                    <a:cxnLst>
                      <a:cxn ang="0">
                        <a:pos x="T0" y="T1"/>
                      </a:cxn>
                      <a:cxn ang="0">
                        <a:pos x="T2" y="T3"/>
                      </a:cxn>
                      <a:cxn ang="0">
                        <a:pos x="T4" y="T5"/>
                      </a:cxn>
                      <a:cxn ang="0">
                        <a:pos x="T6" y="T7"/>
                      </a:cxn>
                    </a:cxnLst>
                    <a:rect l="0" t="0" r="r" b="b"/>
                    <a:pathLst>
                      <a:path w="4" h="4">
                        <a:moveTo>
                          <a:pt x="4" y="4"/>
                        </a:moveTo>
                        <a:lnTo>
                          <a:pt x="0" y="0"/>
                        </a:lnTo>
                        <a:lnTo>
                          <a:pt x="4" y="4"/>
                        </a:lnTo>
                        <a:lnTo>
                          <a:pt x="4"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3" name="Freeform 101">
                    <a:extLst>
                      <a:ext uri="{FF2B5EF4-FFF2-40B4-BE49-F238E27FC236}">
                        <a16:creationId xmlns:a16="http://schemas.microsoft.com/office/drawing/2014/main" id="{7AAE23B8-9996-53EC-C925-A8035248BBCC}"/>
                      </a:ext>
                    </a:extLst>
                  </p:cNvPr>
                  <p:cNvSpPr>
                    <a:spLocks/>
                  </p:cNvSpPr>
                  <p:nvPr/>
                </p:nvSpPr>
                <p:spPr bwMode="auto">
                  <a:xfrm>
                    <a:off x="4667794" y="3735791"/>
                    <a:ext cx="4803" cy="3488"/>
                  </a:xfrm>
                  <a:custGeom>
                    <a:avLst/>
                    <a:gdLst>
                      <a:gd name="T0" fmla="*/ 5 w 5"/>
                      <a:gd name="T1" fmla="*/ 0 h 4"/>
                      <a:gd name="T2" fmla="*/ 0 w 5"/>
                      <a:gd name="T3" fmla="*/ 4 h 4"/>
                      <a:gd name="T4" fmla="*/ 5 w 5"/>
                      <a:gd name="T5" fmla="*/ 2 h 4"/>
                      <a:gd name="T6" fmla="*/ 5 w 5"/>
                      <a:gd name="T7" fmla="*/ 0 h 4"/>
                    </a:gdLst>
                    <a:ahLst/>
                    <a:cxnLst>
                      <a:cxn ang="0">
                        <a:pos x="T0" y="T1"/>
                      </a:cxn>
                      <a:cxn ang="0">
                        <a:pos x="T2" y="T3"/>
                      </a:cxn>
                      <a:cxn ang="0">
                        <a:pos x="T4" y="T5"/>
                      </a:cxn>
                      <a:cxn ang="0">
                        <a:pos x="T6" y="T7"/>
                      </a:cxn>
                    </a:cxnLst>
                    <a:rect l="0" t="0" r="r" b="b"/>
                    <a:pathLst>
                      <a:path w="5" h="4">
                        <a:moveTo>
                          <a:pt x="5" y="0"/>
                        </a:moveTo>
                        <a:lnTo>
                          <a:pt x="0" y="4"/>
                        </a:lnTo>
                        <a:lnTo>
                          <a:pt x="5" y="2"/>
                        </a:lnTo>
                        <a:lnTo>
                          <a:pt x="5"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4" name="Freeform 102">
                    <a:extLst>
                      <a:ext uri="{FF2B5EF4-FFF2-40B4-BE49-F238E27FC236}">
                        <a16:creationId xmlns:a16="http://schemas.microsoft.com/office/drawing/2014/main" id="{EFC4CCC9-615A-FD08-5716-12B90A937DA7}"/>
                      </a:ext>
                    </a:extLst>
                  </p:cNvPr>
                  <p:cNvSpPr>
                    <a:spLocks/>
                  </p:cNvSpPr>
                  <p:nvPr/>
                </p:nvSpPr>
                <p:spPr bwMode="auto">
                  <a:xfrm>
                    <a:off x="4667794" y="3735791"/>
                    <a:ext cx="4803" cy="3488"/>
                  </a:xfrm>
                  <a:custGeom>
                    <a:avLst/>
                    <a:gdLst>
                      <a:gd name="T0" fmla="*/ 5 w 5"/>
                      <a:gd name="T1" fmla="*/ 0 h 4"/>
                      <a:gd name="T2" fmla="*/ 0 w 5"/>
                      <a:gd name="T3" fmla="*/ 4 h 4"/>
                      <a:gd name="T4" fmla="*/ 5 w 5"/>
                      <a:gd name="T5" fmla="*/ 2 h 4"/>
                      <a:gd name="T6" fmla="*/ 5 w 5"/>
                      <a:gd name="T7" fmla="*/ 0 h 4"/>
                    </a:gdLst>
                    <a:ahLst/>
                    <a:cxnLst>
                      <a:cxn ang="0">
                        <a:pos x="T0" y="T1"/>
                      </a:cxn>
                      <a:cxn ang="0">
                        <a:pos x="T2" y="T3"/>
                      </a:cxn>
                      <a:cxn ang="0">
                        <a:pos x="T4" y="T5"/>
                      </a:cxn>
                      <a:cxn ang="0">
                        <a:pos x="T6" y="T7"/>
                      </a:cxn>
                    </a:cxnLst>
                    <a:rect l="0" t="0" r="r" b="b"/>
                    <a:pathLst>
                      <a:path w="5" h="4">
                        <a:moveTo>
                          <a:pt x="5" y="0"/>
                        </a:moveTo>
                        <a:lnTo>
                          <a:pt x="0" y="4"/>
                        </a:lnTo>
                        <a:lnTo>
                          <a:pt x="5" y="2"/>
                        </a:lnTo>
                        <a:lnTo>
                          <a:pt x="5"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5" name="Freeform 103">
                    <a:extLst>
                      <a:ext uri="{FF2B5EF4-FFF2-40B4-BE49-F238E27FC236}">
                        <a16:creationId xmlns:a16="http://schemas.microsoft.com/office/drawing/2014/main" id="{A00BD781-6D1C-4358-C183-1E829B50FAEF}"/>
                      </a:ext>
                    </a:extLst>
                  </p:cNvPr>
                  <p:cNvSpPr>
                    <a:spLocks/>
                  </p:cNvSpPr>
                  <p:nvPr/>
                </p:nvSpPr>
                <p:spPr bwMode="auto">
                  <a:xfrm>
                    <a:off x="4573647" y="3780265"/>
                    <a:ext cx="6725" cy="3488"/>
                  </a:xfrm>
                  <a:custGeom>
                    <a:avLst/>
                    <a:gdLst>
                      <a:gd name="T0" fmla="*/ 0 w 7"/>
                      <a:gd name="T1" fmla="*/ 4 h 4"/>
                      <a:gd name="T2" fmla="*/ 7 w 7"/>
                      <a:gd name="T3" fmla="*/ 0 h 4"/>
                      <a:gd name="T4" fmla="*/ 0 w 7"/>
                      <a:gd name="T5" fmla="*/ 2 h 4"/>
                      <a:gd name="T6" fmla="*/ 0 w 7"/>
                      <a:gd name="T7" fmla="*/ 4 h 4"/>
                    </a:gdLst>
                    <a:ahLst/>
                    <a:cxnLst>
                      <a:cxn ang="0">
                        <a:pos x="T0" y="T1"/>
                      </a:cxn>
                      <a:cxn ang="0">
                        <a:pos x="T2" y="T3"/>
                      </a:cxn>
                      <a:cxn ang="0">
                        <a:pos x="T4" y="T5"/>
                      </a:cxn>
                      <a:cxn ang="0">
                        <a:pos x="T6" y="T7"/>
                      </a:cxn>
                    </a:cxnLst>
                    <a:rect l="0" t="0" r="r" b="b"/>
                    <a:pathLst>
                      <a:path w="7" h="4">
                        <a:moveTo>
                          <a:pt x="0" y="4"/>
                        </a:moveTo>
                        <a:lnTo>
                          <a:pt x="7" y="0"/>
                        </a:lnTo>
                        <a:lnTo>
                          <a:pt x="0" y="2"/>
                        </a:lnTo>
                        <a:lnTo>
                          <a:pt x="0"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7" name="Freeform 104">
                    <a:extLst>
                      <a:ext uri="{FF2B5EF4-FFF2-40B4-BE49-F238E27FC236}">
                        <a16:creationId xmlns:a16="http://schemas.microsoft.com/office/drawing/2014/main" id="{FFF515EC-6FAB-2FEF-A927-DC67F259149E}"/>
                      </a:ext>
                    </a:extLst>
                  </p:cNvPr>
                  <p:cNvSpPr>
                    <a:spLocks/>
                  </p:cNvSpPr>
                  <p:nvPr/>
                </p:nvSpPr>
                <p:spPr bwMode="auto">
                  <a:xfrm>
                    <a:off x="4573647" y="3780265"/>
                    <a:ext cx="6725" cy="3488"/>
                  </a:xfrm>
                  <a:custGeom>
                    <a:avLst/>
                    <a:gdLst>
                      <a:gd name="T0" fmla="*/ 0 w 7"/>
                      <a:gd name="T1" fmla="*/ 4 h 4"/>
                      <a:gd name="T2" fmla="*/ 7 w 7"/>
                      <a:gd name="T3" fmla="*/ 0 h 4"/>
                      <a:gd name="T4" fmla="*/ 0 w 7"/>
                      <a:gd name="T5" fmla="*/ 2 h 4"/>
                      <a:gd name="T6" fmla="*/ 0 w 7"/>
                      <a:gd name="T7" fmla="*/ 4 h 4"/>
                    </a:gdLst>
                    <a:ahLst/>
                    <a:cxnLst>
                      <a:cxn ang="0">
                        <a:pos x="T0" y="T1"/>
                      </a:cxn>
                      <a:cxn ang="0">
                        <a:pos x="T2" y="T3"/>
                      </a:cxn>
                      <a:cxn ang="0">
                        <a:pos x="T4" y="T5"/>
                      </a:cxn>
                      <a:cxn ang="0">
                        <a:pos x="T6" y="T7"/>
                      </a:cxn>
                    </a:cxnLst>
                    <a:rect l="0" t="0" r="r" b="b"/>
                    <a:pathLst>
                      <a:path w="7" h="4">
                        <a:moveTo>
                          <a:pt x="0" y="4"/>
                        </a:moveTo>
                        <a:lnTo>
                          <a:pt x="7" y="0"/>
                        </a:lnTo>
                        <a:lnTo>
                          <a:pt x="0" y="2"/>
                        </a:lnTo>
                        <a:lnTo>
                          <a:pt x="0"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8" name="Freeform 105">
                    <a:extLst>
                      <a:ext uri="{FF2B5EF4-FFF2-40B4-BE49-F238E27FC236}">
                        <a16:creationId xmlns:a16="http://schemas.microsoft.com/office/drawing/2014/main" id="{094C9C24-0C43-D91B-59DE-3ED8E7920B3A}"/>
                      </a:ext>
                    </a:extLst>
                  </p:cNvPr>
                  <p:cNvSpPr>
                    <a:spLocks/>
                  </p:cNvSpPr>
                  <p:nvPr/>
                </p:nvSpPr>
                <p:spPr bwMode="auto">
                  <a:xfrm>
                    <a:off x="4608232" y="3759336"/>
                    <a:ext cx="8646" cy="7848"/>
                  </a:xfrm>
                  <a:custGeom>
                    <a:avLst/>
                    <a:gdLst>
                      <a:gd name="T0" fmla="*/ 5 w 9"/>
                      <a:gd name="T1" fmla="*/ 3 h 9"/>
                      <a:gd name="T2" fmla="*/ 0 w 9"/>
                      <a:gd name="T3" fmla="*/ 0 h 9"/>
                      <a:gd name="T4" fmla="*/ 5 w 9"/>
                      <a:gd name="T5" fmla="*/ 9 h 9"/>
                      <a:gd name="T6" fmla="*/ 9 w 9"/>
                      <a:gd name="T7" fmla="*/ 9 h 9"/>
                      <a:gd name="T8" fmla="*/ 5 w 9"/>
                      <a:gd name="T9" fmla="*/ 3 h 9"/>
                    </a:gdLst>
                    <a:ahLst/>
                    <a:cxnLst>
                      <a:cxn ang="0">
                        <a:pos x="T0" y="T1"/>
                      </a:cxn>
                      <a:cxn ang="0">
                        <a:pos x="T2" y="T3"/>
                      </a:cxn>
                      <a:cxn ang="0">
                        <a:pos x="T4" y="T5"/>
                      </a:cxn>
                      <a:cxn ang="0">
                        <a:pos x="T6" y="T7"/>
                      </a:cxn>
                      <a:cxn ang="0">
                        <a:pos x="T8" y="T9"/>
                      </a:cxn>
                    </a:cxnLst>
                    <a:rect l="0" t="0" r="r" b="b"/>
                    <a:pathLst>
                      <a:path w="9" h="9">
                        <a:moveTo>
                          <a:pt x="5" y="3"/>
                        </a:moveTo>
                        <a:lnTo>
                          <a:pt x="0" y="0"/>
                        </a:lnTo>
                        <a:lnTo>
                          <a:pt x="5" y="9"/>
                        </a:lnTo>
                        <a:lnTo>
                          <a:pt x="9" y="9"/>
                        </a:lnTo>
                        <a:lnTo>
                          <a:pt x="5" y="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9" name="Freeform 106">
                    <a:extLst>
                      <a:ext uri="{FF2B5EF4-FFF2-40B4-BE49-F238E27FC236}">
                        <a16:creationId xmlns:a16="http://schemas.microsoft.com/office/drawing/2014/main" id="{E9889A4E-269E-2359-7B9E-DC2716180FBD}"/>
                      </a:ext>
                    </a:extLst>
                  </p:cNvPr>
                  <p:cNvSpPr>
                    <a:spLocks/>
                  </p:cNvSpPr>
                  <p:nvPr/>
                </p:nvSpPr>
                <p:spPr bwMode="auto">
                  <a:xfrm>
                    <a:off x="4608232" y="3759336"/>
                    <a:ext cx="8646" cy="7848"/>
                  </a:xfrm>
                  <a:custGeom>
                    <a:avLst/>
                    <a:gdLst>
                      <a:gd name="T0" fmla="*/ 5 w 9"/>
                      <a:gd name="T1" fmla="*/ 3 h 9"/>
                      <a:gd name="T2" fmla="*/ 0 w 9"/>
                      <a:gd name="T3" fmla="*/ 0 h 9"/>
                      <a:gd name="T4" fmla="*/ 5 w 9"/>
                      <a:gd name="T5" fmla="*/ 9 h 9"/>
                      <a:gd name="T6" fmla="*/ 9 w 9"/>
                      <a:gd name="T7" fmla="*/ 9 h 9"/>
                      <a:gd name="T8" fmla="*/ 5 w 9"/>
                      <a:gd name="T9" fmla="*/ 3 h 9"/>
                    </a:gdLst>
                    <a:ahLst/>
                    <a:cxnLst>
                      <a:cxn ang="0">
                        <a:pos x="T0" y="T1"/>
                      </a:cxn>
                      <a:cxn ang="0">
                        <a:pos x="T2" y="T3"/>
                      </a:cxn>
                      <a:cxn ang="0">
                        <a:pos x="T4" y="T5"/>
                      </a:cxn>
                      <a:cxn ang="0">
                        <a:pos x="T6" y="T7"/>
                      </a:cxn>
                      <a:cxn ang="0">
                        <a:pos x="T8" y="T9"/>
                      </a:cxn>
                    </a:cxnLst>
                    <a:rect l="0" t="0" r="r" b="b"/>
                    <a:pathLst>
                      <a:path w="9" h="9">
                        <a:moveTo>
                          <a:pt x="5" y="3"/>
                        </a:moveTo>
                        <a:lnTo>
                          <a:pt x="0" y="0"/>
                        </a:lnTo>
                        <a:lnTo>
                          <a:pt x="5" y="9"/>
                        </a:lnTo>
                        <a:lnTo>
                          <a:pt x="9" y="9"/>
                        </a:lnTo>
                        <a:lnTo>
                          <a:pt x="5" y="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0" name="Freeform 107">
                    <a:extLst>
                      <a:ext uri="{FF2B5EF4-FFF2-40B4-BE49-F238E27FC236}">
                        <a16:creationId xmlns:a16="http://schemas.microsoft.com/office/drawing/2014/main" id="{9DD9C916-EB3C-D63D-AB19-41AFD79CA233}"/>
                      </a:ext>
                    </a:extLst>
                  </p:cNvPr>
                  <p:cNvSpPr>
                    <a:spLocks/>
                  </p:cNvSpPr>
                  <p:nvPr/>
                </p:nvSpPr>
                <p:spPr bwMode="auto">
                  <a:xfrm>
                    <a:off x="3961687" y="3206462"/>
                    <a:ext cx="747417" cy="514504"/>
                  </a:xfrm>
                  <a:custGeom>
                    <a:avLst/>
                    <a:gdLst>
                      <a:gd name="T0" fmla="*/ 516 w 778"/>
                      <a:gd name="T1" fmla="*/ 6 h 590"/>
                      <a:gd name="T2" fmla="*/ 516 w 778"/>
                      <a:gd name="T3" fmla="*/ 32 h 590"/>
                      <a:gd name="T4" fmla="*/ 490 w 778"/>
                      <a:gd name="T5" fmla="*/ 32 h 590"/>
                      <a:gd name="T6" fmla="*/ 94 w 778"/>
                      <a:gd name="T7" fmla="*/ 38 h 590"/>
                      <a:gd name="T8" fmla="*/ 16 w 778"/>
                      <a:gd name="T9" fmla="*/ 77 h 590"/>
                      <a:gd name="T10" fmla="*/ 30 w 778"/>
                      <a:gd name="T11" fmla="*/ 103 h 590"/>
                      <a:gd name="T12" fmla="*/ 31 w 778"/>
                      <a:gd name="T13" fmla="*/ 118 h 590"/>
                      <a:gd name="T14" fmla="*/ 47 w 778"/>
                      <a:gd name="T15" fmla="*/ 94 h 590"/>
                      <a:gd name="T16" fmla="*/ 62 w 778"/>
                      <a:gd name="T17" fmla="*/ 92 h 590"/>
                      <a:gd name="T18" fmla="*/ 58 w 778"/>
                      <a:gd name="T19" fmla="*/ 109 h 590"/>
                      <a:gd name="T20" fmla="*/ 116 w 778"/>
                      <a:gd name="T21" fmla="*/ 94 h 590"/>
                      <a:gd name="T22" fmla="*/ 139 w 778"/>
                      <a:gd name="T23" fmla="*/ 98 h 590"/>
                      <a:gd name="T24" fmla="*/ 116 w 778"/>
                      <a:gd name="T25" fmla="*/ 102 h 590"/>
                      <a:gd name="T26" fmla="*/ 180 w 778"/>
                      <a:gd name="T27" fmla="*/ 115 h 590"/>
                      <a:gd name="T28" fmla="*/ 195 w 778"/>
                      <a:gd name="T29" fmla="*/ 100 h 590"/>
                      <a:gd name="T30" fmla="*/ 203 w 778"/>
                      <a:gd name="T31" fmla="*/ 120 h 590"/>
                      <a:gd name="T32" fmla="*/ 188 w 778"/>
                      <a:gd name="T33" fmla="*/ 120 h 590"/>
                      <a:gd name="T34" fmla="*/ 208 w 778"/>
                      <a:gd name="T35" fmla="*/ 137 h 590"/>
                      <a:gd name="T36" fmla="*/ 221 w 778"/>
                      <a:gd name="T37" fmla="*/ 162 h 590"/>
                      <a:gd name="T38" fmla="*/ 225 w 778"/>
                      <a:gd name="T39" fmla="*/ 165 h 590"/>
                      <a:gd name="T40" fmla="*/ 257 w 778"/>
                      <a:gd name="T41" fmla="*/ 154 h 590"/>
                      <a:gd name="T42" fmla="*/ 300 w 778"/>
                      <a:gd name="T43" fmla="*/ 132 h 590"/>
                      <a:gd name="T44" fmla="*/ 312 w 778"/>
                      <a:gd name="T45" fmla="*/ 124 h 590"/>
                      <a:gd name="T46" fmla="*/ 338 w 778"/>
                      <a:gd name="T47" fmla="*/ 105 h 590"/>
                      <a:gd name="T48" fmla="*/ 389 w 778"/>
                      <a:gd name="T49" fmla="*/ 137 h 590"/>
                      <a:gd name="T50" fmla="*/ 432 w 778"/>
                      <a:gd name="T51" fmla="*/ 179 h 590"/>
                      <a:gd name="T52" fmla="*/ 475 w 778"/>
                      <a:gd name="T53" fmla="*/ 199 h 590"/>
                      <a:gd name="T54" fmla="*/ 488 w 778"/>
                      <a:gd name="T55" fmla="*/ 226 h 590"/>
                      <a:gd name="T56" fmla="*/ 486 w 778"/>
                      <a:gd name="T57" fmla="*/ 303 h 590"/>
                      <a:gd name="T58" fmla="*/ 488 w 778"/>
                      <a:gd name="T59" fmla="*/ 331 h 590"/>
                      <a:gd name="T60" fmla="*/ 503 w 778"/>
                      <a:gd name="T61" fmla="*/ 322 h 590"/>
                      <a:gd name="T62" fmla="*/ 511 w 778"/>
                      <a:gd name="T63" fmla="*/ 314 h 590"/>
                      <a:gd name="T64" fmla="*/ 515 w 778"/>
                      <a:gd name="T65" fmla="*/ 348 h 590"/>
                      <a:gd name="T66" fmla="*/ 503 w 778"/>
                      <a:gd name="T67" fmla="*/ 367 h 590"/>
                      <a:gd name="T68" fmla="*/ 539 w 778"/>
                      <a:gd name="T69" fmla="*/ 416 h 590"/>
                      <a:gd name="T70" fmla="*/ 563 w 778"/>
                      <a:gd name="T71" fmla="*/ 423 h 590"/>
                      <a:gd name="T72" fmla="*/ 577 w 778"/>
                      <a:gd name="T73" fmla="*/ 410 h 590"/>
                      <a:gd name="T74" fmla="*/ 577 w 778"/>
                      <a:gd name="T75" fmla="*/ 444 h 590"/>
                      <a:gd name="T76" fmla="*/ 594 w 778"/>
                      <a:gd name="T77" fmla="*/ 440 h 590"/>
                      <a:gd name="T78" fmla="*/ 590 w 778"/>
                      <a:gd name="T79" fmla="*/ 461 h 590"/>
                      <a:gd name="T80" fmla="*/ 627 w 778"/>
                      <a:gd name="T81" fmla="*/ 509 h 590"/>
                      <a:gd name="T82" fmla="*/ 644 w 778"/>
                      <a:gd name="T83" fmla="*/ 515 h 590"/>
                      <a:gd name="T84" fmla="*/ 678 w 778"/>
                      <a:gd name="T85" fmla="*/ 551 h 590"/>
                      <a:gd name="T86" fmla="*/ 706 w 778"/>
                      <a:gd name="T87" fmla="*/ 579 h 590"/>
                      <a:gd name="T88" fmla="*/ 695 w 778"/>
                      <a:gd name="T89" fmla="*/ 590 h 590"/>
                      <a:gd name="T90" fmla="*/ 738 w 778"/>
                      <a:gd name="T91" fmla="*/ 577 h 590"/>
                      <a:gd name="T92" fmla="*/ 763 w 778"/>
                      <a:gd name="T93" fmla="*/ 572 h 590"/>
                      <a:gd name="T94" fmla="*/ 765 w 778"/>
                      <a:gd name="T95" fmla="*/ 534 h 590"/>
                      <a:gd name="T96" fmla="*/ 772 w 778"/>
                      <a:gd name="T97" fmla="*/ 500 h 590"/>
                      <a:gd name="T98" fmla="*/ 774 w 778"/>
                      <a:gd name="T99" fmla="*/ 470 h 590"/>
                      <a:gd name="T100" fmla="*/ 759 w 778"/>
                      <a:gd name="T101" fmla="*/ 384 h 590"/>
                      <a:gd name="T102" fmla="*/ 740 w 778"/>
                      <a:gd name="T103" fmla="*/ 355 h 590"/>
                      <a:gd name="T104" fmla="*/ 673 w 778"/>
                      <a:gd name="T105" fmla="*/ 241 h 590"/>
                      <a:gd name="T106" fmla="*/ 665 w 778"/>
                      <a:gd name="T107" fmla="*/ 205 h 590"/>
                      <a:gd name="T108" fmla="*/ 686 w 778"/>
                      <a:gd name="T109" fmla="*/ 228 h 590"/>
                      <a:gd name="T110" fmla="*/ 695 w 778"/>
                      <a:gd name="T111" fmla="*/ 271 h 590"/>
                      <a:gd name="T112" fmla="*/ 688 w 778"/>
                      <a:gd name="T113" fmla="*/ 224 h 590"/>
                      <a:gd name="T114" fmla="*/ 599 w 778"/>
                      <a:gd name="T115" fmla="*/ 98 h 590"/>
                      <a:gd name="T116" fmla="*/ 573 w 778"/>
                      <a:gd name="T117" fmla="*/ 32 h 590"/>
                      <a:gd name="T118" fmla="*/ 560 w 778"/>
                      <a:gd name="T119" fmla="*/ 6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590">
                        <a:moveTo>
                          <a:pt x="554" y="8"/>
                        </a:moveTo>
                        <a:lnTo>
                          <a:pt x="547" y="6"/>
                        </a:lnTo>
                        <a:lnTo>
                          <a:pt x="530" y="2"/>
                        </a:lnTo>
                        <a:lnTo>
                          <a:pt x="522" y="0"/>
                        </a:lnTo>
                        <a:lnTo>
                          <a:pt x="516" y="6"/>
                        </a:lnTo>
                        <a:lnTo>
                          <a:pt x="513" y="6"/>
                        </a:lnTo>
                        <a:lnTo>
                          <a:pt x="511" y="13"/>
                        </a:lnTo>
                        <a:lnTo>
                          <a:pt x="513" y="19"/>
                        </a:lnTo>
                        <a:lnTo>
                          <a:pt x="516" y="26"/>
                        </a:lnTo>
                        <a:lnTo>
                          <a:pt x="516" y="32"/>
                        </a:lnTo>
                        <a:lnTo>
                          <a:pt x="516" y="47"/>
                        </a:lnTo>
                        <a:lnTo>
                          <a:pt x="511" y="51"/>
                        </a:lnTo>
                        <a:lnTo>
                          <a:pt x="503" y="51"/>
                        </a:lnTo>
                        <a:lnTo>
                          <a:pt x="498" y="38"/>
                        </a:lnTo>
                        <a:lnTo>
                          <a:pt x="490" y="32"/>
                        </a:lnTo>
                        <a:lnTo>
                          <a:pt x="255" y="49"/>
                        </a:lnTo>
                        <a:lnTo>
                          <a:pt x="250" y="43"/>
                        </a:lnTo>
                        <a:lnTo>
                          <a:pt x="248" y="36"/>
                        </a:lnTo>
                        <a:lnTo>
                          <a:pt x="238" y="21"/>
                        </a:lnTo>
                        <a:lnTo>
                          <a:pt x="94" y="38"/>
                        </a:lnTo>
                        <a:lnTo>
                          <a:pt x="9" y="47"/>
                        </a:lnTo>
                        <a:lnTo>
                          <a:pt x="1" y="53"/>
                        </a:lnTo>
                        <a:lnTo>
                          <a:pt x="0" y="60"/>
                        </a:lnTo>
                        <a:lnTo>
                          <a:pt x="11" y="75"/>
                        </a:lnTo>
                        <a:lnTo>
                          <a:pt x="16" y="77"/>
                        </a:lnTo>
                        <a:lnTo>
                          <a:pt x="24" y="85"/>
                        </a:lnTo>
                        <a:lnTo>
                          <a:pt x="20" y="94"/>
                        </a:lnTo>
                        <a:lnTo>
                          <a:pt x="22" y="98"/>
                        </a:lnTo>
                        <a:lnTo>
                          <a:pt x="24" y="102"/>
                        </a:lnTo>
                        <a:lnTo>
                          <a:pt x="30" y="103"/>
                        </a:lnTo>
                        <a:lnTo>
                          <a:pt x="30" y="107"/>
                        </a:lnTo>
                        <a:lnTo>
                          <a:pt x="24" y="113"/>
                        </a:lnTo>
                        <a:lnTo>
                          <a:pt x="20" y="120"/>
                        </a:lnTo>
                        <a:lnTo>
                          <a:pt x="24" y="120"/>
                        </a:lnTo>
                        <a:lnTo>
                          <a:pt x="31" y="118"/>
                        </a:lnTo>
                        <a:lnTo>
                          <a:pt x="39" y="115"/>
                        </a:lnTo>
                        <a:lnTo>
                          <a:pt x="45" y="105"/>
                        </a:lnTo>
                        <a:lnTo>
                          <a:pt x="48" y="98"/>
                        </a:lnTo>
                        <a:lnTo>
                          <a:pt x="47" y="96"/>
                        </a:lnTo>
                        <a:lnTo>
                          <a:pt x="47" y="94"/>
                        </a:lnTo>
                        <a:lnTo>
                          <a:pt x="50" y="90"/>
                        </a:lnTo>
                        <a:lnTo>
                          <a:pt x="52" y="100"/>
                        </a:lnTo>
                        <a:lnTo>
                          <a:pt x="58" y="94"/>
                        </a:lnTo>
                        <a:lnTo>
                          <a:pt x="60" y="85"/>
                        </a:lnTo>
                        <a:lnTo>
                          <a:pt x="62" y="92"/>
                        </a:lnTo>
                        <a:lnTo>
                          <a:pt x="69" y="98"/>
                        </a:lnTo>
                        <a:lnTo>
                          <a:pt x="63" y="105"/>
                        </a:lnTo>
                        <a:lnTo>
                          <a:pt x="52" y="107"/>
                        </a:lnTo>
                        <a:lnTo>
                          <a:pt x="50" y="109"/>
                        </a:lnTo>
                        <a:lnTo>
                          <a:pt x="58" y="109"/>
                        </a:lnTo>
                        <a:lnTo>
                          <a:pt x="78" y="103"/>
                        </a:lnTo>
                        <a:lnTo>
                          <a:pt x="97" y="102"/>
                        </a:lnTo>
                        <a:lnTo>
                          <a:pt x="99" y="100"/>
                        </a:lnTo>
                        <a:lnTo>
                          <a:pt x="114" y="88"/>
                        </a:lnTo>
                        <a:lnTo>
                          <a:pt x="116" y="94"/>
                        </a:lnTo>
                        <a:lnTo>
                          <a:pt x="122" y="90"/>
                        </a:lnTo>
                        <a:lnTo>
                          <a:pt x="129" y="88"/>
                        </a:lnTo>
                        <a:lnTo>
                          <a:pt x="142" y="94"/>
                        </a:lnTo>
                        <a:lnTo>
                          <a:pt x="144" y="100"/>
                        </a:lnTo>
                        <a:lnTo>
                          <a:pt x="139" y="98"/>
                        </a:lnTo>
                        <a:lnTo>
                          <a:pt x="131" y="96"/>
                        </a:lnTo>
                        <a:lnTo>
                          <a:pt x="125" y="96"/>
                        </a:lnTo>
                        <a:lnTo>
                          <a:pt x="124" y="100"/>
                        </a:lnTo>
                        <a:lnTo>
                          <a:pt x="110" y="100"/>
                        </a:lnTo>
                        <a:lnTo>
                          <a:pt x="116" y="102"/>
                        </a:lnTo>
                        <a:lnTo>
                          <a:pt x="124" y="102"/>
                        </a:lnTo>
                        <a:lnTo>
                          <a:pt x="152" y="107"/>
                        </a:lnTo>
                        <a:lnTo>
                          <a:pt x="169" y="113"/>
                        </a:lnTo>
                        <a:lnTo>
                          <a:pt x="182" y="122"/>
                        </a:lnTo>
                        <a:lnTo>
                          <a:pt x="180" y="115"/>
                        </a:lnTo>
                        <a:lnTo>
                          <a:pt x="174" y="111"/>
                        </a:lnTo>
                        <a:lnTo>
                          <a:pt x="171" y="105"/>
                        </a:lnTo>
                        <a:lnTo>
                          <a:pt x="178" y="105"/>
                        </a:lnTo>
                        <a:lnTo>
                          <a:pt x="184" y="107"/>
                        </a:lnTo>
                        <a:lnTo>
                          <a:pt x="195" y="100"/>
                        </a:lnTo>
                        <a:lnTo>
                          <a:pt x="193" y="107"/>
                        </a:lnTo>
                        <a:lnTo>
                          <a:pt x="188" y="109"/>
                        </a:lnTo>
                        <a:lnTo>
                          <a:pt x="186" y="115"/>
                        </a:lnTo>
                        <a:lnTo>
                          <a:pt x="195" y="120"/>
                        </a:lnTo>
                        <a:lnTo>
                          <a:pt x="203" y="120"/>
                        </a:lnTo>
                        <a:lnTo>
                          <a:pt x="206" y="128"/>
                        </a:lnTo>
                        <a:lnTo>
                          <a:pt x="214" y="126"/>
                        </a:lnTo>
                        <a:lnTo>
                          <a:pt x="210" y="132"/>
                        </a:lnTo>
                        <a:lnTo>
                          <a:pt x="203" y="126"/>
                        </a:lnTo>
                        <a:lnTo>
                          <a:pt x="188" y="120"/>
                        </a:lnTo>
                        <a:lnTo>
                          <a:pt x="195" y="128"/>
                        </a:lnTo>
                        <a:lnTo>
                          <a:pt x="201" y="132"/>
                        </a:lnTo>
                        <a:lnTo>
                          <a:pt x="204" y="134"/>
                        </a:lnTo>
                        <a:lnTo>
                          <a:pt x="201" y="134"/>
                        </a:lnTo>
                        <a:lnTo>
                          <a:pt x="208" y="137"/>
                        </a:lnTo>
                        <a:lnTo>
                          <a:pt x="216" y="139"/>
                        </a:lnTo>
                        <a:lnTo>
                          <a:pt x="221" y="147"/>
                        </a:lnTo>
                        <a:lnTo>
                          <a:pt x="225" y="154"/>
                        </a:lnTo>
                        <a:lnTo>
                          <a:pt x="227" y="160"/>
                        </a:lnTo>
                        <a:lnTo>
                          <a:pt x="221" y="162"/>
                        </a:lnTo>
                        <a:lnTo>
                          <a:pt x="218" y="154"/>
                        </a:lnTo>
                        <a:lnTo>
                          <a:pt x="218" y="149"/>
                        </a:lnTo>
                        <a:lnTo>
                          <a:pt x="216" y="156"/>
                        </a:lnTo>
                        <a:lnTo>
                          <a:pt x="219" y="162"/>
                        </a:lnTo>
                        <a:lnTo>
                          <a:pt x="225" y="165"/>
                        </a:lnTo>
                        <a:lnTo>
                          <a:pt x="233" y="164"/>
                        </a:lnTo>
                        <a:lnTo>
                          <a:pt x="236" y="162"/>
                        </a:lnTo>
                        <a:lnTo>
                          <a:pt x="250" y="158"/>
                        </a:lnTo>
                        <a:lnTo>
                          <a:pt x="257" y="158"/>
                        </a:lnTo>
                        <a:lnTo>
                          <a:pt x="257" y="154"/>
                        </a:lnTo>
                        <a:lnTo>
                          <a:pt x="265" y="149"/>
                        </a:lnTo>
                        <a:lnTo>
                          <a:pt x="266" y="152"/>
                        </a:lnTo>
                        <a:lnTo>
                          <a:pt x="272" y="150"/>
                        </a:lnTo>
                        <a:lnTo>
                          <a:pt x="293" y="134"/>
                        </a:lnTo>
                        <a:lnTo>
                          <a:pt x="300" y="132"/>
                        </a:lnTo>
                        <a:lnTo>
                          <a:pt x="306" y="130"/>
                        </a:lnTo>
                        <a:lnTo>
                          <a:pt x="313" y="132"/>
                        </a:lnTo>
                        <a:lnTo>
                          <a:pt x="310" y="124"/>
                        </a:lnTo>
                        <a:lnTo>
                          <a:pt x="302" y="120"/>
                        </a:lnTo>
                        <a:lnTo>
                          <a:pt x="312" y="124"/>
                        </a:lnTo>
                        <a:lnTo>
                          <a:pt x="308" y="120"/>
                        </a:lnTo>
                        <a:lnTo>
                          <a:pt x="312" y="113"/>
                        </a:lnTo>
                        <a:lnTo>
                          <a:pt x="317" y="109"/>
                        </a:lnTo>
                        <a:lnTo>
                          <a:pt x="330" y="107"/>
                        </a:lnTo>
                        <a:lnTo>
                          <a:pt x="338" y="105"/>
                        </a:lnTo>
                        <a:lnTo>
                          <a:pt x="342" y="105"/>
                        </a:lnTo>
                        <a:lnTo>
                          <a:pt x="359" y="113"/>
                        </a:lnTo>
                        <a:lnTo>
                          <a:pt x="364" y="115"/>
                        </a:lnTo>
                        <a:lnTo>
                          <a:pt x="377" y="122"/>
                        </a:lnTo>
                        <a:lnTo>
                          <a:pt x="389" y="137"/>
                        </a:lnTo>
                        <a:lnTo>
                          <a:pt x="404" y="143"/>
                        </a:lnTo>
                        <a:lnTo>
                          <a:pt x="406" y="150"/>
                        </a:lnTo>
                        <a:lnTo>
                          <a:pt x="407" y="158"/>
                        </a:lnTo>
                        <a:lnTo>
                          <a:pt x="426" y="171"/>
                        </a:lnTo>
                        <a:lnTo>
                          <a:pt x="432" y="179"/>
                        </a:lnTo>
                        <a:lnTo>
                          <a:pt x="439" y="181"/>
                        </a:lnTo>
                        <a:lnTo>
                          <a:pt x="443" y="188"/>
                        </a:lnTo>
                        <a:lnTo>
                          <a:pt x="451" y="190"/>
                        </a:lnTo>
                        <a:lnTo>
                          <a:pt x="464" y="188"/>
                        </a:lnTo>
                        <a:lnTo>
                          <a:pt x="475" y="199"/>
                        </a:lnTo>
                        <a:lnTo>
                          <a:pt x="475" y="205"/>
                        </a:lnTo>
                        <a:lnTo>
                          <a:pt x="479" y="212"/>
                        </a:lnTo>
                        <a:lnTo>
                          <a:pt x="486" y="214"/>
                        </a:lnTo>
                        <a:lnTo>
                          <a:pt x="488" y="222"/>
                        </a:lnTo>
                        <a:lnTo>
                          <a:pt x="488" y="226"/>
                        </a:lnTo>
                        <a:lnTo>
                          <a:pt x="490" y="246"/>
                        </a:lnTo>
                        <a:lnTo>
                          <a:pt x="492" y="252"/>
                        </a:lnTo>
                        <a:lnTo>
                          <a:pt x="492" y="261"/>
                        </a:lnTo>
                        <a:lnTo>
                          <a:pt x="485" y="295"/>
                        </a:lnTo>
                        <a:lnTo>
                          <a:pt x="486" y="303"/>
                        </a:lnTo>
                        <a:lnTo>
                          <a:pt x="486" y="316"/>
                        </a:lnTo>
                        <a:lnTo>
                          <a:pt x="483" y="327"/>
                        </a:lnTo>
                        <a:lnTo>
                          <a:pt x="488" y="335"/>
                        </a:lnTo>
                        <a:lnTo>
                          <a:pt x="494" y="340"/>
                        </a:lnTo>
                        <a:lnTo>
                          <a:pt x="488" y="331"/>
                        </a:lnTo>
                        <a:lnTo>
                          <a:pt x="501" y="340"/>
                        </a:lnTo>
                        <a:lnTo>
                          <a:pt x="501" y="342"/>
                        </a:lnTo>
                        <a:lnTo>
                          <a:pt x="505" y="337"/>
                        </a:lnTo>
                        <a:lnTo>
                          <a:pt x="509" y="322"/>
                        </a:lnTo>
                        <a:lnTo>
                          <a:pt x="503" y="322"/>
                        </a:lnTo>
                        <a:lnTo>
                          <a:pt x="501" y="320"/>
                        </a:lnTo>
                        <a:lnTo>
                          <a:pt x="501" y="314"/>
                        </a:lnTo>
                        <a:lnTo>
                          <a:pt x="496" y="308"/>
                        </a:lnTo>
                        <a:lnTo>
                          <a:pt x="496" y="306"/>
                        </a:lnTo>
                        <a:lnTo>
                          <a:pt x="511" y="314"/>
                        </a:lnTo>
                        <a:lnTo>
                          <a:pt x="513" y="322"/>
                        </a:lnTo>
                        <a:lnTo>
                          <a:pt x="520" y="314"/>
                        </a:lnTo>
                        <a:lnTo>
                          <a:pt x="526" y="322"/>
                        </a:lnTo>
                        <a:lnTo>
                          <a:pt x="526" y="327"/>
                        </a:lnTo>
                        <a:lnTo>
                          <a:pt x="515" y="348"/>
                        </a:lnTo>
                        <a:lnTo>
                          <a:pt x="513" y="359"/>
                        </a:lnTo>
                        <a:lnTo>
                          <a:pt x="505" y="361"/>
                        </a:lnTo>
                        <a:lnTo>
                          <a:pt x="505" y="367"/>
                        </a:lnTo>
                        <a:lnTo>
                          <a:pt x="500" y="361"/>
                        </a:lnTo>
                        <a:lnTo>
                          <a:pt x="503" y="367"/>
                        </a:lnTo>
                        <a:lnTo>
                          <a:pt x="516" y="374"/>
                        </a:lnTo>
                        <a:lnTo>
                          <a:pt x="522" y="382"/>
                        </a:lnTo>
                        <a:lnTo>
                          <a:pt x="520" y="384"/>
                        </a:lnTo>
                        <a:lnTo>
                          <a:pt x="535" y="408"/>
                        </a:lnTo>
                        <a:lnTo>
                          <a:pt x="539" y="416"/>
                        </a:lnTo>
                        <a:lnTo>
                          <a:pt x="550" y="427"/>
                        </a:lnTo>
                        <a:lnTo>
                          <a:pt x="558" y="429"/>
                        </a:lnTo>
                        <a:lnTo>
                          <a:pt x="563" y="429"/>
                        </a:lnTo>
                        <a:lnTo>
                          <a:pt x="567" y="429"/>
                        </a:lnTo>
                        <a:lnTo>
                          <a:pt x="563" y="423"/>
                        </a:lnTo>
                        <a:lnTo>
                          <a:pt x="560" y="416"/>
                        </a:lnTo>
                        <a:lnTo>
                          <a:pt x="554" y="412"/>
                        </a:lnTo>
                        <a:lnTo>
                          <a:pt x="562" y="412"/>
                        </a:lnTo>
                        <a:lnTo>
                          <a:pt x="563" y="417"/>
                        </a:lnTo>
                        <a:lnTo>
                          <a:pt x="577" y="410"/>
                        </a:lnTo>
                        <a:lnTo>
                          <a:pt x="579" y="412"/>
                        </a:lnTo>
                        <a:lnTo>
                          <a:pt x="571" y="416"/>
                        </a:lnTo>
                        <a:lnTo>
                          <a:pt x="575" y="423"/>
                        </a:lnTo>
                        <a:lnTo>
                          <a:pt x="575" y="436"/>
                        </a:lnTo>
                        <a:lnTo>
                          <a:pt x="577" y="444"/>
                        </a:lnTo>
                        <a:lnTo>
                          <a:pt x="580" y="451"/>
                        </a:lnTo>
                        <a:lnTo>
                          <a:pt x="579" y="455"/>
                        </a:lnTo>
                        <a:lnTo>
                          <a:pt x="586" y="455"/>
                        </a:lnTo>
                        <a:lnTo>
                          <a:pt x="592" y="447"/>
                        </a:lnTo>
                        <a:lnTo>
                          <a:pt x="594" y="440"/>
                        </a:lnTo>
                        <a:lnTo>
                          <a:pt x="603" y="432"/>
                        </a:lnTo>
                        <a:lnTo>
                          <a:pt x="595" y="444"/>
                        </a:lnTo>
                        <a:lnTo>
                          <a:pt x="594" y="451"/>
                        </a:lnTo>
                        <a:lnTo>
                          <a:pt x="590" y="457"/>
                        </a:lnTo>
                        <a:lnTo>
                          <a:pt x="590" y="461"/>
                        </a:lnTo>
                        <a:lnTo>
                          <a:pt x="595" y="463"/>
                        </a:lnTo>
                        <a:lnTo>
                          <a:pt x="603" y="468"/>
                        </a:lnTo>
                        <a:lnTo>
                          <a:pt x="610" y="494"/>
                        </a:lnTo>
                        <a:lnTo>
                          <a:pt x="622" y="509"/>
                        </a:lnTo>
                        <a:lnTo>
                          <a:pt x="627" y="509"/>
                        </a:lnTo>
                        <a:lnTo>
                          <a:pt x="620" y="511"/>
                        </a:lnTo>
                        <a:lnTo>
                          <a:pt x="627" y="515"/>
                        </a:lnTo>
                        <a:lnTo>
                          <a:pt x="635" y="513"/>
                        </a:lnTo>
                        <a:lnTo>
                          <a:pt x="641" y="513"/>
                        </a:lnTo>
                        <a:lnTo>
                          <a:pt x="644" y="515"/>
                        </a:lnTo>
                        <a:lnTo>
                          <a:pt x="659" y="521"/>
                        </a:lnTo>
                        <a:lnTo>
                          <a:pt x="661" y="526"/>
                        </a:lnTo>
                        <a:lnTo>
                          <a:pt x="667" y="532"/>
                        </a:lnTo>
                        <a:lnTo>
                          <a:pt x="676" y="543"/>
                        </a:lnTo>
                        <a:lnTo>
                          <a:pt x="678" y="551"/>
                        </a:lnTo>
                        <a:lnTo>
                          <a:pt x="691" y="564"/>
                        </a:lnTo>
                        <a:lnTo>
                          <a:pt x="697" y="566"/>
                        </a:lnTo>
                        <a:lnTo>
                          <a:pt x="704" y="566"/>
                        </a:lnTo>
                        <a:lnTo>
                          <a:pt x="710" y="572"/>
                        </a:lnTo>
                        <a:lnTo>
                          <a:pt x="706" y="579"/>
                        </a:lnTo>
                        <a:lnTo>
                          <a:pt x="699" y="573"/>
                        </a:lnTo>
                        <a:lnTo>
                          <a:pt x="691" y="570"/>
                        </a:lnTo>
                        <a:lnTo>
                          <a:pt x="686" y="575"/>
                        </a:lnTo>
                        <a:lnTo>
                          <a:pt x="689" y="583"/>
                        </a:lnTo>
                        <a:lnTo>
                          <a:pt x="695" y="590"/>
                        </a:lnTo>
                        <a:lnTo>
                          <a:pt x="710" y="585"/>
                        </a:lnTo>
                        <a:lnTo>
                          <a:pt x="718" y="579"/>
                        </a:lnTo>
                        <a:lnTo>
                          <a:pt x="725" y="581"/>
                        </a:lnTo>
                        <a:lnTo>
                          <a:pt x="733" y="581"/>
                        </a:lnTo>
                        <a:lnTo>
                          <a:pt x="738" y="577"/>
                        </a:lnTo>
                        <a:lnTo>
                          <a:pt x="744" y="572"/>
                        </a:lnTo>
                        <a:lnTo>
                          <a:pt x="751" y="568"/>
                        </a:lnTo>
                        <a:lnTo>
                          <a:pt x="757" y="572"/>
                        </a:lnTo>
                        <a:lnTo>
                          <a:pt x="753" y="568"/>
                        </a:lnTo>
                        <a:lnTo>
                          <a:pt x="763" y="572"/>
                        </a:lnTo>
                        <a:lnTo>
                          <a:pt x="759" y="564"/>
                        </a:lnTo>
                        <a:lnTo>
                          <a:pt x="763" y="556"/>
                        </a:lnTo>
                        <a:lnTo>
                          <a:pt x="766" y="551"/>
                        </a:lnTo>
                        <a:lnTo>
                          <a:pt x="763" y="538"/>
                        </a:lnTo>
                        <a:lnTo>
                          <a:pt x="765" y="534"/>
                        </a:lnTo>
                        <a:lnTo>
                          <a:pt x="763" y="526"/>
                        </a:lnTo>
                        <a:lnTo>
                          <a:pt x="766" y="519"/>
                        </a:lnTo>
                        <a:lnTo>
                          <a:pt x="766" y="513"/>
                        </a:lnTo>
                        <a:lnTo>
                          <a:pt x="772" y="506"/>
                        </a:lnTo>
                        <a:lnTo>
                          <a:pt x="772" y="500"/>
                        </a:lnTo>
                        <a:lnTo>
                          <a:pt x="774" y="493"/>
                        </a:lnTo>
                        <a:lnTo>
                          <a:pt x="776" y="500"/>
                        </a:lnTo>
                        <a:lnTo>
                          <a:pt x="778" y="493"/>
                        </a:lnTo>
                        <a:lnTo>
                          <a:pt x="776" y="485"/>
                        </a:lnTo>
                        <a:lnTo>
                          <a:pt x="774" y="470"/>
                        </a:lnTo>
                        <a:lnTo>
                          <a:pt x="774" y="451"/>
                        </a:lnTo>
                        <a:lnTo>
                          <a:pt x="772" y="444"/>
                        </a:lnTo>
                        <a:lnTo>
                          <a:pt x="770" y="412"/>
                        </a:lnTo>
                        <a:lnTo>
                          <a:pt x="763" y="385"/>
                        </a:lnTo>
                        <a:lnTo>
                          <a:pt x="759" y="384"/>
                        </a:lnTo>
                        <a:lnTo>
                          <a:pt x="759" y="374"/>
                        </a:lnTo>
                        <a:lnTo>
                          <a:pt x="748" y="361"/>
                        </a:lnTo>
                        <a:lnTo>
                          <a:pt x="740" y="357"/>
                        </a:lnTo>
                        <a:lnTo>
                          <a:pt x="738" y="359"/>
                        </a:lnTo>
                        <a:lnTo>
                          <a:pt x="740" y="355"/>
                        </a:lnTo>
                        <a:lnTo>
                          <a:pt x="740" y="350"/>
                        </a:lnTo>
                        <a:lnTo>
                          <a:pt x="731" y="337"/>
                        </a:lnTo>
                        <a:lnTo>
                          <a:pt x="719" y="312"/>
                        </a:lnTo>
                        <a:lnTo>
                          <a:pt x="693" y="275"/>
                        </a:lnTo>
                        <a:lnTo>
                          <a:pt x="673" y="241"/>
                        </a:lnTo>
                        <a:lnTo>
                          <a:pt x="669" y="235"/>
                        </a:lnTo>
                        <a:lnTo>
                          <a:pt x="661" y="214"/>
                        </a:lnTo>
                        <a:lnTo>
                          <a:pt x="656" y="201"/>
                        </a:lnTo>
                        <a:lnTo>
                          <a:pt x="659" y="201"/>
                        </a:lnTo>
                        <a:lnTo>
                          <a:pt x="665" y="205"/>
                        </a:lnTo>
                        <a:lnTo>
                          <a:pt x="663" y="211"/>
                        </a:lnTo>
                        <a:lnTo>
                          <a:pt x="671" y="218"/>
                        </a:lnTo>
                        <a:lnTo>
                          <a:pt x="678" y="214"/>
                        </a:lnTo>
                        <a:lnTo>
                          <a:pt x="684" y="220"/>
                        </a:lnTo>
                        <a:lnTo>
                          <a:pt x="686" y="228"/>
                        </a:lnTo>
                        <a:lnTo>
                          <a:pt x="684" y="241"/>
                        </a:lnTo>
                        <a:lnTo>
                          <a:pt x="688" y="261"/>
                        </a:lnTo>
                        <a:lnTo>
                          <a:pt x="703" y="284"/>
                        </a:lnTo>
                        <a:lnTo>
                          <a:pt x="710" y="291"/>
                        </a:lnTo>
                        <a:lnTo>
                          <a:pt x="695" y="271"/>
                        </a:lnTo>
                        <a:lnTo>
                          <a:pt x="691" y="263"/>
                        </a:lnTo>
                        <a:lnTo>
                          <a:pt x="688" y="250"/>
                        </a:lnTo>
                        <a:lnTo>
                          <a:pt x="686" y="237"/>
                        </a:lnTo>
                        <a:lnTo>
                          <a:pt x="691" y="231"/>
                        </a:lnTo>
                        <a:lnTo>
                          <a:pt x="688" y="224"/>
                        </a:lnTo>
                        <a:lnTo>
                          <a:pt x="684" y="216"/>
                        </a:lnTo>
                        <a:lnTo>
                          <a:pt x="671" y="203"/>
                        </a:lnTo>
                        <a:lnTo>
                          <a:pt x="631" y="154"/>
                        </a:lnTo>
                        <a:lnTo>
                          <a:pt x="609" y="118"/>
                        </a:lnTo>
                        <a:lnTo>
                          <a:pt x="599" y="98"/>
                        </a:lnTo>
                        <a:lnTo>
                          <a:pt x="588" y="71"/>
                        </a:lnTo>
                        <a:lnTo>
                          <a:pt x="586" y="64"/>
                        </a:lnTo>
                        <a:lnTo>
                          <a:pt x="579" y="51"/>
                        </a:lnTo>
                        <a:lnTo>
                          <a:pt x="577" y="38"/>
                        </a:lnTo>
                        <a:lnTo>
                          <a:pt x="573" y="32"/>
                        </a:lnTo>
                        <a:lnTo>
                          <a:pt x="567" y="24"/>
                        </a:lnTo>
                        <a:lnTo>
                          <a:pt x="563" y="17"/>
                        </a:lnTo>
                        <a:lnTo>
                          <a:pt x="567" y="23"/>
                        </a:lnTo>
                        <a:lnTo>
                          <a:pt x="569" y="8"/>
                        </a:lnTo>
                        <a:lnTo>
                          <a:pt x="560" y="6"/>
                        </a:lnTo>
                        <a:lnTo>
                          <a:pt x="558" y="6"/>
                        </a:lnTo>
                        <a:lnTo>
                          <a:pt x="554"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1" name="Freeform 108">
                    <a:extLst>
                      <a:ext uri="{FF2B5EF4-FFF2-40B4-BE49-F238E27FC236}">
                        <a16:creationId xmlns:a16="http://schemas.microsoft.com/office/drawing/2014/main" id="{0B7003C8-8E5B-E8BD-3478-C25FDEF9D8C3}"/>
                      </a:ext>
                    </a:extLst>
                  </p:cNvPr>
                  <p:cNvSpPr>
                    <a:spLocks/>
                  </p:cNvSpPr>
                  <p:nvPr/>
                </p:nvSpPr>
                <p:spPr bwMode="auto">
                  <a:xfrm>
                    <a:off x="4643777" y="3748872"/>
                    <a:ext cx="8646" cy="6976"/>
                  </a:xfrm>
                  <a:custGeom>
                    <a:avLst/>
                    <a:gdLst>
                      <a:gd name="T0" fmla="*/ 9 w 9"/>
                      <a:gd name="T1" fmla="*/ 0 h 8"/>
                      <a:gd name="T2" fmla="*/ 8 w 9"/>
                      <a:gd name="T3" fmla="*/ 2 h 8"/>
                      <a:gd name="T4" fmla="*/ 0 w 9"/>
                      <a:gd name="T5" fmla="*/ 8 h 8"/>
                      <a:gd name="T6" fmla="*/ 8 w 9"/>
                      <a:gd name="T7" fmla="*/ 2 h 8"/>
                      <a:gd name="T8" fmla="*/ 9 w 9"/>
                      <a:gd name="T9" fmla="*/ 0 h 8"/>
                    </a:gdLst>
                    <a:ahLst/>
                    <a:cxnLst>
                      <a:cxn ang="0">
                        <a:pos x="T0" y="T1"/>
                      </a:cxn>
                      <a:cxn ang="0">
                        <a:pos x="T2" y="T3"/>
                      </a:cxn>
                      <a:cxn ang="0">
                        <a:pos x="T4" y="T5"/>
                      </a:cxn>
                      <a:cxn ang="0">
                        <a:pos x="T6" y="T7"/>
                      </a:cxn>
                      <a:cxn ang="0">
                        <a:pos x="T8" y="T9"/>
                      </a:cxn>
                    </a:cxnLst>
                    <a:rect l="0" t="0" r="r" b="b"/>
                    <a:pathLst>
                      <a:path w="9" h="8">
                        <a:moveTo>
                          <a:pt x="9" y="0"/>
                        </a:moveTo>
                        <a:lnTo>
                          <a:pt x="8" y="2"/>
                        </a:lnTo>
                        <a:lnTo>
                          <a:pt x="0" y="8"/>
                        </a:lnTo>
                        <a:lnTo>
                          <a:pt x="8" y="2"/>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2" name="Freeform 109">
                    <a:extLst>
                      <a:ext uri="{FF2B5EF4-FFF2-40B4-BE49-F238E27FC236}">
                        <a16:creationId xmlns:a16="http://schemas.microsoft.com/office/drawing/2014/main" id="{2F7AB21A-555B-EEDA-03B2-6D7A9354A9AE}"/>
                      </a:ext>
                    </a:extLst>
                  </p:cNvPr>
                  <p:cNvSpPr>
                    <a:spLocks/>
                  </p:cNvSpPr>
                  <p:nvPr/>
                </p:nvSpPr>
                <p:spPr bwMode="auto">
                  <a:xfrm>
                    <a:off x="4643777" y="3748872"/>
                    <a:ext cx="8646" cy="6976"/>
                  </a:xfrm>
                  <a:custGeom>
                    <a:avLst/>
                    <a:gdLst>
                      <a:gd name="T0" fmla="*/ 9 w 9"/>
                      <a:gd name="T1" fmla="*/ 0 h 8"/>
                      <a:gd name="T2" fmla="*/ 8 w 9"/>
                      <a:gd name="T3" fmla="*/ 2 h 8"/>
                      <a:gd name="T4" fmla="*/ 0 w 9"/>
                      <a:gd name="T5" fmla="*/ 8 h 8"/>
                      <a:gd name="T6" fmla="*/ 8 w 9"/>
                      <a:gd name="T7" fmla="*/ 2 h 8"/>
                      <a:gd name="T8" fmla="*/ 9 w 9"/>
                      <a:gd name="T9" fmla="*/ 0 h 8"/>
                    </a:gdLst>
                    <a:ahLst/>
                    <a:cxnLst>
                      <a:cxn ang="0">
                        <a:pos x="T0" y="T1"/>
                      </a:cxn>
                      <a:cxn ang="0">
                        <a:pos x="T2" y="T3"/>
                      </a:cxn>
                      <a:cxn ang="0">
                        <a:pos x="T4" y="T5"/>
                      </a:cxn>
                      <a:cxn ang="0">
                        <a:pos x="T6" y="T7"/>
                      </a:cxn>
                      <a:cxn ang="0">
                        <a:pos x="T8" y="T9"/>
                      </a:cxn>
                    </a:cxnLst>
                    <a:rect l="0" t="0" r="r" b="b"/>
                    <a:pathLst>
                      <a:path w="9" h="8">
                        <a:moveTo>
                          <a:pt x="9" y="0"/>
                        </a:moveTo>
                        <a:lnTo>
                          <a:pt x="8" y="2"/>
                        </a:lnTo>
                        <a:lnTo>
                          <a:pt x="0" y="8"/>
                        </a:lnTo>
                        <a:lnTo>
                          <a:pt x="8" y="2"/>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3" name="Freeform 110">
                    <a:extLst>
                      <a:ext uri="{FF2B5EF4-FFF2-40B4-BE49-F238E27FC236}">
                        <a16:creationId xmlns:a16="http://schemas.microsoft.com/office/drawing/2014/main" id="{E6CFD5E4-DB06-1A47-84EF-54DE52F4BBC4}"/>
                      </a:ext>
                    </a:extLst>
                  </p:cNvPr>
                  <p:cNvSpPr>
                    <a:spLocks/>
                  </p:cNvSpPr>
                  <p:nvPr/>
                </p:nvSpPr>
                <p:spPr bwMode="auto">
                  <a:xfrm>
                    <a:off x="4506399" y="3606729"/>
                    <a:ext cx="14410" cy="7848"/>
                  </a:xfrm>
                  <a:custGeom>
                    <a:avLst/>
                    <a:gdLst>
                      <a:gd name="T0" fmla="*/ 15 w 15"/>
                      <a:gd name="T1" fmla="*/ 5 h 9"/>
                      <a:gd name="T2" fmla="*/ 8 w 15"/>
                      <a:gd name="T3" fmla="*/ 7 h 9"/>
                      <a:gd name="T4" fmla="*/ 0 w 15"/>
                      <a:gd name="T5" fmla="*/ 0 h 9"/>
                      <a:gd name="T6" fmla="*/ 0 w 15"/>
                      <a:gd name="T7" fmla="*/ 0 h 9"/>
                      <a:gd name="T8" fmla="*/ 4 w 15"/>
                      <a:gd name="T9" fmla="*/ 7 h 9"/>
                      <a:gd name="T10" fmla="*/ 8 w 15"/>
                      <a:gd name="T11" fmla="*/ 9 h 9"/>
                      <a:gd name="T12" fmla="*/ 15 w 15"/>
                      <a:gd name="T13" fmla="*/ 5 h 9"/>
                    </a:gdLst>
                    <a:ahLst/>
                    <a:cxnLst>
                      <a:cxn ang="0">
                        <a:pos x="T0" y="T1"/>
                      </a:cxn>
                      <a:cxn ang="0">
                        <a:pos x="T2" y="T3"/>
                      </a:cxn>
                      <a:cxn ang="0">
                        <a:pos x="T4" y="T5"/>
                      </a:cxn>
                      <a:cxn ang="0">
                        <a:pos x="T6" y="T7"/>
                      </a:cxn>
                      <a:cxn ang="0">
                        <a:pos x="T8" y="T9"/>
                      </a:cxn>
                      <a:cxn ang="0">
                        <a:pos x="T10" y="T11"/>
                      </a:cxn>
                      <a:cxn ang="0">
                        <a:pos x="T12" y="T13"/>
                      </a:cxn>
                    </a:cxnLst>
                    <a:rect l="0" t="0" r="r" b="b"/>
                    <a:pathLst>
                      <a:path w="15" h="9">
                        <a:moveTo>
                          <a:pt x="15" y="5"/>
                        </a:moveTo>
                        <a:lnTo>
                          <a:pt x="8" y="7"/>
                        </a:lnTo>
                        <a:lnTo>
                          <a:pt x="0" y="0"/>
                        </a:lnTo>
                        <a:lnTo>
                          <a:pt x="0" y="0"/>
                        </a:lnTo>
                        <a:lnTo>
                          <a:pt x="4" y="7"/>
                        </a:lnTo>
                        <a:lnTo>
                          <a:pt x="8" y="9"/>
                        </a:lnTo>
                        <a:lnTo>
                          <a:pt x="15" y="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4" name="Freeform 111">
                    <a:extLst>
                      <a:ext uri="{FF2B5EF4-FFF2-40B4-BE49-F238E27FC236}">
                        <a16:creationId xmlns:a16="http://schemas.microsoft.com/office/drawing/2014/main" id="{CBDBBA2C-5BF3-C34A-5F41-240693824D15}"/>
                      </a:ext>
                    </a:extLst>
                  </p:cNvPr>
                  <p:cNvSpPr>
                    <a:spLocks/>
                  </p:cNvSpPr>
                  <p:nvPr/>
                </p:nvSpPr>
                <p:spPr bwMode="auto">
                  <a:xfrm>
                    <a:off x="4506399" y="3606729"/>
                    <a:ext cx="14410" cy="7848"/>
                  </a:xfrm>
                  <a:custGeom>
                    <a:avLst/>
                    <a:gdLst>
                      <a:gd name="T0" fmla="*/ 15 w 15"/>
                      <a:gd name="T1" fmla="*/ 5 h 9"/>
                      <a:gd name="T2" fmla="*/ 8 w 15"/>
                      <a:gd name="T3" fmla="*/ 7 h 9"/>
                      <a:gd name="T4" fmla="*/ 0 w 15"/>
                      <a:gd name="T5" fmla="*/ 0 h 9"/>
                      <a:gd name="T6" fmla="*/ 0 w 15"/>
                      <a:gd name="T7" fmla="*/ 0 h 9"/>
                      <a:gd name="T8" fmla="*/ 4 w 15"/>
                      <a:gd name="T9" fmla="*/ 7 h 9"/>
                      <a:gd name="T10" fmla="*/ 8 w 15"/>
                      <a:gd name="T11" fmla="*/ 9 h 9"/>
                      <a:gd name="T12" fmla="*/ 15 w 15"/>
                      <a:gd name="T13" fmla="*/ 5 h 9"/>
                    </a:gdLst>
                    <a:ahLst/>
                    <a:cxnLst>
                      <a:cxn ang="0">
                        <a:pos x="T0" y="T1"/>
                      </a:cxn>
                      <a:cxn ang="0">
                        <a:pos x="T2" y="T3"/>
                      </a:cxn>
                      <a:cxn ang="0">
                        <a:pos x="T4" y="T5"/>
                      </a:cxn>
                      <a:cxn ang="0">
                        <a:pos x="T6" y="T7"/>
                      </a:cxn>
                      <a:cxn ang="0">
                        <a:pos x="T8" y="T9"/>
                      </a:cxn>
                      <a:cxn ang="0">
                        <a:pos x="T10" y="T11"/>
                      </a:cxn>
                      <a:cxn ang="0">
                        <a:pos x="T12" y="T13"/>
                      </a:cxn>
                    </a:cxnLst>
                    <a:rect l="0" t="0" r="r" b="b"/>
                    <a:pathLst>
                      <a:path w="15" h="9">
                        <a:moveTo>
                          <a:pt x="15" y="5"/>
                        </a:moveTo>
                        <a:lnTo>
                          <a:pt x="8" y="7"/>
                        </a:lnTo>
                        <a:lnTo>
                          <a:pt x="0" y="0"/>
                        </a:lnTo>
                        <a:lnTo>
                          <a:pt x="0" y="0"/>
                        </a:lnTo>
                        <a:lnTo>
                          <a:pt x="4" y="7"/>
                        </a:lnTo>
                        <a:lnTo>
                          <a:pt x="8" y="9"/>
                        </a:lnTo>
                        <a:lnTo>
                          <a:pt x="15" y="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5" name="Freeform 112">
                    <a:extLst>
                      <a:ext uri="{FF2B5EF4-FFF2-40B4-BE49-F238E27FC236}">
                        <a16:creationId xmlns:a16="http://schemas.microsoft.com/office/drawing/2014/main" id="{C1D2717B-380B-4C12-3FFD-068406C50205}"/>
                      </a:ext>
                    </a:extLst>
                  </p:cNvPr>
                  <p:cNvSpPr>
                    <a:spLocks/>
                  </p:cNvSpPr>
                  <p:nvPr/>
                </p:nvSpPr>
                <p:spPr bwMode="auto">
                  <a:xfrm>
                    <a:off x="4680283" y="3688701"/>
                    <a:ext cx="24978" cy="40986"/>
                  </a:xfrm>
                  <a:custGeom>
                    <a:avLst/>
                    <a:gdLst>
                      <a:gd name="T0" fmla="*/ 26 w 26"/>
                      <a:gd name="T1" fmla="*/ 0 h 47"/>
                      <a:gd name="T2" fmla="*/ 18 w 26"/>
                      <a:gd name="T3" fmla="*/ 5 h 47"/>
                      <a:gd name="T4" fmla="*/ 18 w 26"/>
                      <a:gd name="T5" fmla="*/ 13 h 47"/>
                      <a:gd name="T6" fmla="*/ 13 w 26"/>
                      <a:gd name="T7" fmla="*/ 26 h 47"/>
                      <a:gd name="T8" fmla="*/ 3 w 26"/>
                      <a:gd name="T9" fmla="*/ 39 h 47"/>
                      <a:gd name="T10" fmla="*/ 3 w 26"/>
                      <a:gd name="T11" fmla="*/ 41 h 47"/>
                      <a:gd name="T12" fmla="*/ 0 w 26"/>
                      <a:gd name="T13" fmla="*/ 47 h 47"/>
                      <a:gd name="T14" fmla="*/ 15 w 26"/>
                      <a:gd name="T15" fmla="*/ 26 h 47"/>
                      <a:gd name="T16" fmla="*/ 26 w 26"/>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47">
                        <a:moveTo>
                          <a:pt x="26" y="0"/>
                        </a:moveTo>
                        <a:lnTo>
                          <a:pt x="18" y="5"/>
                        </a:lnTo>
                        <a:lnTo>
                          <a:pt x="18" y="13"/>
                        </a:lnTo>
                        <a:lnTo>
                          <a:pt x="13" y="26"/>
                        </a:lnTo>
                        <a:lnTo>
                          <a:pt x="3" y="39"/>
                        </a:lnTo>
                        <a:lnTo>
                          <a:pt x="3" y="41"/>
                        </a:lnTo>
                        <a:lnTo>
                          <a:pt x="0" y="47"/>
                        </a:lnTo>
                        <a:lnTo>
                          <a:pt x="15" y="26"/>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6" name="Freeform 113">
                    <a:extLst>
                      <a:ext uri="{FF2B5EF4-FFF2-40B4-BE49-F238E27FC236}">
                        <a16:creationId xmlns:a16="http://schemas.microsoft.com/office/drawing/2014/main" id="{1A262FB7-A37E-A3C1-B762-1843E7AF657C}"/>
                      </a:ext>
                    </a:extLst>
                  </p:cNvPr>
                  <p:cNvSpPr>
                    <a:spLocks/>
                  </p:cNvSpPr>
                  <p:nvPr/>
                </p:nvSpPr>
                <p:spPr bwMode="auto">
                  <a:xfrm>
                    <a:off x="4680283" y="3688701"/>
                    <a:ext cx="24978" cy="40986"/>
                  </a:xfrm>
                  <a:custGeom>
                    <a:avLst/>
                    <a:gdLst>
                      <a:gd name="T0" fmla="*/ 26 w 26"/>
                      <a:gd name="T1" fmla="*/ 0 h 47"/>
                      <a:gd name="T2" fmla="*/ 18 w 26"/>
                      <a:gd name="T3" fmla="*/ 5 h 47"/>
                      <a:gd name="T4" fmla="*/ 18 w 26"/>
                      <a:gd name="T5" fmla="*/ 13 h 47"/>
                      <a:gd name="T6" fmla="*/ 13 w 26"/>
                      <a:gd name="T7" fmla="*/ 26 h 47"/>
                      <a:gd name="T8" fmla="*/ 3 w 26"/>
                      <a:gd name="T9" fmla="*/ 39 h 47"/>
                      <a:gd name="T10" fmla="*/ 3 w 26"/>
                      <a:gd name="T11" fmla="*/ 41 h 47"/>
                      <a:gd name="T12" fmla="*/ 0 w 26"/>
                      <a:gd name="T13" fmla="*/ 47 h 47"/>
                      <a:gd name="T14" fmla="*/ 15 w 26"/>
                      <a:gd name="T15" fmla="*/ 26 h 47"/>
                      <a:gd name="T16" fmla="*/ 26 w 26"/>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47">
                        <a:moveTo>
                          <a:pt x="26" y="0"/>
                        </a:moveTo>
                        <a:lnTo>
                          <a:pt x="18" y="5"/>
                        </a:lnTo>
                        <a:lnTo>
                          <a:pt x="18" y="13"/>
                        </a:lnTo>
                        <a:lnTo>
                          <a:pt x="13" y="26"/>
                        </a:lnTo>
                        <a:lnTo>
                          <a:pt x="3" y="39"/>
                        </a:lnTo>
                        <a:lnTo>
                          <a:pt x="3" y="41"/>
                        </a:lnTo>
                        <a:lnTo>
                          <a:pt x="0" y="47"/>
                        </a:lnTo>
                        <a:lnTo>
                          <a:pt x="15" y="26"/>
                        </a:lnTo>
                        <a:lnTo>
                          <a:pt x="2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7" name="Freeform 114">
                    <a:extLst>
                      <a:ext uri="{FF2B5EF4-FFF2-40B4-BE49-F238E27FC236}">
                        <a16:creationId xmlns:a16="http://schemas.microsoft.com/office/drawing/2014/main" id="{C1862D22-D84C-3EA9-2AB8-75ADC4EE608E}"/>
                      </a:ext>
                    </a:extLst>
                  </p:cNvPr>
                  <p:cNvSpPr>
                    <a:spLocks/>
                  </p:cNvSpPr>
                  <p:nvPr/>
                </p:nvSpPr>
                <p:spPr bwMode="auto">
                  <a:xfrm>
                    <a:off x="4707183" y="3673876"/>
                    <a:ext cx="1921" cy="6104"/>
                  </a:xfrm>
                  <a:custGeom>
                    <a:avLst/>
                    <a:gdLst>
                      <a:gd name="T0" fmla="*/ 0 w 2"/>
                      <a:gd name="T1" fmla="*/ 7 h 7"/>
                      <a:gd name="T2" fmla="*/ 2 w 2"/>
                      <a:gd name="T3" fmla="*/ 0 h 7"/>
                      <a:gd name="T4" fmla="*/ 0 w 2"/>
                      <a:gd name="T5" fmla="*/ 0 h 7"/>
                      <a:gd name="T6" fmla="*/ 0 w 2"/>
                      <a:gd name="T7" fmla="*/ 7 h 7"/>
                    </a:gdLst>
                    <a:ahLst/>
                    <a:cxnLst>
                      <a:cxn ang="0">
                        <a:pos x="T0" y="T1"/>
                      </a:cxn>
                      <a:cxn ang="0">
                        <a:pos x="T2" y="T3"/>
                      </a:cxn>
                      <a:cxn ang="0">
                        <a:pos x="T4" y="T5"/>
                      </a:cxn>
                      <a:cxn ang="0">
                        <a:pos x="T6" y="T7"/>
                      </a:cxn>
                    </a:cxnLst>
                    <a:rect l="0" t="0" r="r" b="b"/>
                    <a:pathLst>
                      <a:path w="2" h="7">
                        <a:moveTo>
                          <a:pt x="0" y="7"/>
                        </a:moveTo>
                        <a:lnTo>
                          <a:pt x="2" y="0"/>
                        </a:lnTo>
                        <a:lnTo>
                          <a:pt x="0" y="0"/>
                        </a:lnTo>
                        <a:lnTo>
                          <a:pt x="0"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8" name="Freeform 115">
                    <a:extLst>
                      <a:ext uri="{FF2B5EF4-FFF2-40B4-BE49-F238E27FC236}">
                        <a16:creationId xmlns:a16="http://schemas.microsoft.com/office/drawing/2014/main" id="{C961E0CB-4291-8B30-474F-DF3AB801A9BA}"/>
                      </a:ext>
                    </a:extLst>
                  </p:cNvPr>
                  <p:cNvSpPr>
                    <a:spLocks/>
                  </p:cNvSpPr>
                  <p:nvPr/>
                </p:nvSpPr>
                <p:spPr bwMode="auto">
                  <a:xfrm>
                    <a:off x="4707183" y="3673876"/>
                    <a:ext cx="1921" cy="6104"/>
                  </a:xfrm>
                  <a:custGeom>
                    <a:avLst/>
                    <a:gdLst>
                      <a:gd name="T0" fmla="*/ 0 w 2"/>
                      <a:gd name="T1" fmla="*/ 7 h 7"/>
                      <a:gd name="T2" fmla="*/ 2 w 2"/>
                      <a:gd name="T3" fmla="*/ 0 h 7"/>
                      <a:gd name="T4" fmla="*/ 0 w 2"/>
                      <a:gd name="T5" fmla="*/ 0 h 7"/>
                      <a:gd name="T6" fmla="*/ 0 w 2"/>
                      <a:gd name="T7" fmla="*/ 7 h 7"/>
                    </a:gdLst>
                    <a:ahLst/>
                    <a:cxnLst>
                      <a:cxn ang="0">
                        <a:pos x="T0" y="T1"/>
                      </a:cxn>
                      <a:cxn ang="0">
                        <a:pos x="T2" y="T3"/>
                      </a:cxn>
                      <a:cxn ang="0">
                        <a:pos x="T4" y="T5"/>
                      </a:cxn>
                      <a:cxn ang="0">
                        <a:pos x="T6" y="T7"/>
                      </a:cxn>
                    </a:cxnLst>
                    <a:rect l="0" t="0" r="r" b="b"/>
                    <a:pathLst>
                      <a:path w="2" h="7">
                        <a:moveTo>
                          <a:pt x="0" y="7"/>
                        </a:moveTo>
                        <a:lnTo>
                          <a:pt x="2" y="0"/>
                        </a:lnTo>
                        <a:lnTo>
                          <a:pt x="0" y="0"/>
                        </a:lnTo>
                        <a:lnTo>
                          <a:pt x="0"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88" name="Group 587">
                  <a:extLst>
                    <a:ext uri="{FF2B5EF4-FFF2-40B4-BE49-F238E27FC236}">
                      <a16:creationId xmlns:a16="http://schemas.microsoft.com/office/drawing/2014/main" id="{ED5262C9-A3F8-BB7F-DF26-010DA1E857AA}"/>
                    </a:ext>
                  </a:extLst>
                </p:cNvPr>
                <p:cNvGrpSpPr/>
                <p:nvPr/>
              </p:nvGrpSpPr>
              <p:grpSpPr>
                <a:xfrm>
                  <a:off x="3872343" y="2857646"/>
                  <a:ext cx="317988" cy="466542"/>
                  <a:chOff x="3872343" y="2857646"/>
                  <a:chExt cx="317988" cy="466542"/>
                </a:xfrm>
                <a:grpFill/>
              </p:grpSpPr>
              <p:sp>
                <p:nvSpPr>
                  <p:cNvPr id="676" name="Freeform 95">
                    <a:extLst>
                      <a:ext uri="{FF2B5EF4-FFF2-40B4-BE49-F238E27FC236}">
                        <a16:creationId xmlns:a16="http://schemas.microsoft.com/office/drawing/2014/main" id="{078007A3-F232-A76E-6A45-27BE5696C305}"/>
                      </a:ext>
                    </a:extLst>
                  </p:cNvPr>
                  <p:cNvSpPr>
                    <a:spLocks/>
                  </p:cNvSpPr>
                  <p:nvPr/>
                </p:nvSpPr>
                <p:spPr bwMode="auto">
                  <a:xfrm>
                    <a:off x="3872343" y="2857646"/>
                    <a:ext cx="317988" cy="465670"/>
                  </a:xfrm>
                  <a:custGeom>
                    <a:avLst/>
                    <a:gdLst>
                      <a:gd name="T0" fmla="*/ 117 w 331"/>
                      <a:gd name="T1" fmla="*/ 485 h 534"/>
                      <a:gd name="T2" fmla="*/ 104 w 331"/>
                      <a:gd name="T3" fmla="*/ 475 h 534"/>
                      <a:gd name="T4" fmla="*/ 94 w 331"/>
                      <a:gd name="T5" fmla="*/ 453 h 534"/>
                      <a:gd name="T6" fmla="*/ 187 w 331"/>
                      <a:gd name="T7" fmla="*/ 438 h 534"/>
                      <a:gd name="T8" fmla="*/ 331 w 331"/>
                      <a:gd name="T9" fmla="*/ 417 h 534"/>
                      <a:gd name="T10" fmla="*/ 320 w 331"/>
                      <a:gd name="T11" fmla="*/ 400 h 534"/>
                      <a:gd name="T12" fmla="*/ 320 w 331"/>
                      <a:gd name="T13" fmla="*/ 377 h 534"/>
                      <a:gd name="T14" fmla="*/ 320 w 331"/>
                      <a:gd name="T15" fmla="*/ 364 h 534"/>
                      <a:gd name="T16" fmla="*/ 312 w 331"/>
                      <a:gd name="T17" fmla="*/ 347 h 534"/>
                      <a:gd name="T18" fmla="*/ 309 w 331"/>
                      <a:gd name="T19" fmla="*/ 321 h 534"/>
                      <a:gd name="T20" fmla="*/ 312 w 331"/>
                      <a:gd name="T21" fmla="*/ 300 h 534"/>
                      <a:gd name="T22" fmla="*/ 322 w 331"/>
                      <a:gd name="T23" fmla="*/ 289 h 534"/>
                      <a:gd name="T24" fmla="*/ 314 w 331"/>
                      <a:gd name="T25" fmla="*/ 278 h 534"/>
                      <a:gd name="T26" fmla="*/ 312 w 331"/>
                      <a:gd name="T27" fmla="*/ 261 h 534"/>
                      <a:gd name="T28" fmla="*/ 303 w 331"/>
                      <a:gd name="T29" fmla="*/ 250 h 534"/>
                      <a:gd name="T30" fmla="*/ 292 w 331"/>
                      <a:gd name="T31" fmla="*/ 229 h 534"/>
                      <a:gd name="T32" fmla="*/ 288 w 331"/>
                      <a:gd name="T33" fmla="*/ 218 h 534"/>
                      <a:gd name="T34" fmla="*/ 224 w 331"/>
                      <a:gd name="T35" fmla="*/ 0 h 534"/>
                      <a:gd name="T36" fmla="*/ 0 w 331"/>
                      <a:gd name="T37" fmla="*/ 20 h 534"/>
                      <a:gd name="T38" fmla="*/ 4 w 331"/>
                      <a:gd name="T39" fmla="*/ 28 h 534"/>
                      <a:gd name="T40" fmla="*/ 4 w 331"/>
                      <a:gd name="T41" fmla="*/ 357 h 534"/>
                      <a:gd name="T42" fmla="*/ 27 w 331"/>
                      <a:gd name="T43" fmla="*/ 520 h 534"/>
                      <a:gd name="T44" fmla="*/ 47 w 331"/>
                      <a:gd name="T45" fmla="*/ 520 h 534"/>
                      <a:gd name="T46" fmla="*/ 55 w 331"/>
                      <a:gd name="T47" fmla="*/ 496 h 534"/>
                      <a:gd name="T48" fmla="*/ 59 w 331"/>
                      <a:gd name="T49" fmla="*/ 483 h 534"/>
                      <a:gd name="T50" fmla="*/ 62 w 331"/>
                      <a:gd name="T51" fmla="*/ 485 h 534"/>
                      <a:gd name="T52" fmla="*/ 70 w 331"/>
                      <a:gd name="T53" fmla="*/ 492 h 534"/>
                      <a:gd name="T54" fmla="*/ 68 w 331"/>
                      <a:gd name="T55" fmla="*/ 505 h 534"/>
                      <a:gd name="T56" fmla="*/ 79 w 331"/>
                      <a:gd name="T57" fmla="*/ 517 h 534"/>
                      <a:gd name="T58" fmla="*/ 85 w 331"/>
                      <a:gd name="T59" fmla="*/ 522 h 534"/>
                      <a:gd name="T60" fmla="*/ 76 w 331"/>
                      <a:gd name="T61" fmla="*/ 532 h 534"/>
                      <a:gd name="T62" fmla="*/ 64 w 331"/>
                      <a:gd name="T63" fmla="*/ 534 h 534"/>
                      <a:gd name="T64" fmla="*/ 100 w 331"/>
                      <a:gd name="T65" fmla="*/ 528 h 534"/>
                      <a:gd name="T66" fmla="*/ 100 w 331"/>
                      <a:gd name="T67" fmla="*/ 518 h 534"/>
                      <a:gd name="T68" fmla="*/ 115 w 331"/>
                      <a:gd name="T69" fmla="*/ 513 h 534"/>
                      <a:gd name="T70" fmla="*/ 115 w 331"/>
                      <a:gd name="T71" fmla="*/ 49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1" h="534">
                        <a:moveTo>
                          <a:pt x="113" y="494"/>
                        </a:moveTo>
                        <a:lnTo>
                          <a:pt x="117" y="485"/>
                        </a:lnTo>
                        <a:lnTo>
                          <a:pt x="109" y="477"/>
                        </a:lnTo>
                        <a:lnTo>
                          <a:pt x="104" y="475"/>
                        </a:lnTo>
                        <a:lnTo>
                          <a:pt x="93" y="460"/>
                        </a:lnTo>
                        <a:lnTo>
                          <a:pt x="94" y="453"/>
                        </a:lnTo>
                        <a:lnTo>
                          <a:pt x="102" y="447"/>
                        </a:lnTo>
                        <a:lnTo>
                          <a:pt x="187" y="438"/>
                        </a:lnTo>
                        <a:lnTo>
                          <a:pt x="331" y="421"/>
                        </a:lnTo>
                        <a:lnTo>
                          <a:pt x="331" y="417"/>
                        </a:lnTo>
                        <a:lnTo>
                          <a:pt x="326" y="408"/>
                        </a:lnTo>
                        <a:lnTo>
                          <a:pt x="320" y="400"/>
                        </a:lnTo>
                        <a:lnTo>
                          <a:pt x="318" y="393"/>
                        </a:lnTo>
                        <a:lnTo>
                          <a:pt x="320" y="377"/>
                        </a:lnTo>
                        <a:lnTo>
                          <a:pt x="318" y="372"/>
                        </a:lnTo>
                        <a:lnTo>
                          <a:pt x="320" y="364"/>
                        </a:lnTo>
                        <a:lnTo>
                          <a:pt x="318" y="355"/>
                        </a:lnTo>
                        <a:lnTo>
                          <a:pt x="312" y="347"/>
                        </a:lnTo>
                        <a:lnTo>
                          <a:pt x="307" y="334"/>
                        </a:lnTo>
                        <a:lnTo>
                          <a:pt x="309" y="321"/>
                        </a:lnTo>
                        <a:lnTo>
                          <a:pt x="312" y="314"/>
                        </a:lnTo>
                        <a:lnTo>
                          <a:pt x="312" y="300"/>
                        </a:lnTo>
                        <a:lnTo>
                          <a:pt x="316" y="293"/>
                        </a:lnTo>
                        <a:lnTo>
                          <a:pt x="322" y="289"/>
                        </a:lnTo>
                        <a:lnTo>
                          <a:pt x="320" y="282"/>
                        </a:lnTo>
                        <a:lnTo>
                          <a:pt x="314" y="278"/>
                        </a:lnTo>
                        <a:lnTo>
                          <a:pt x="316" y="268"/>
                        </a:lnTo>
                        <a:lnTo>
                          <a:pt x="312" y="261"/>
                        </a:lnTo>
                        <a:lnTo>
                          <a:pt x="311" y="257"/>
                        </a:lnTo>
                        <a:lnTo>
                          <a:pt x="303" y="250"/>
                        </a:lnTo>
                        <a:lnTo>
                          <a:pt x="297" y="236"/>
                        </a:lnTo>
                        <a:lnTo>
                          <a:pt x="292" y="229"/>
                        </a:lnTo>
                        <a:lnTo>
                          <a:pt x="290" y="221"/>
                        </a:lnTo>
                        <a:lnTo>
                          <a:pt x="288" y="218"/>
                        </a:lnTo>
                        <a:lnTo>
                          <a:pt x="256" y="101"/>
                        </a:lnTo>
                        <a:lnTo>
                          <a:pt x="224" y="0"/>
                        </a:lnTo>
                        <a:lnTo>
                          <a:pt x="126" y="11"/>
                        </a:lnTo>
                        <a:lnTo>
                          <a:pt x="0" y="20"/>
                        </a:lnTo>
                        <a:lnTo>
                          <a:pt x="0" y="22"/>
                        </a:lnTo>
                        <a:lnTo>
                          <a:pt x="4" y="28"/>
                        </a:lnTo>
                        <a:lnTo>
                          <a:pt x="12" y="32"/>
                        </a:lnTo>
                        <a:lnTo>
                          <a:pt x="4" y="357"/>
                        </a:lnTo>
                        <a:lnTo>
                          <a:pt x="27" y="517"/>
                        </a:lnTo>
                        <a:lnTo>
                          <a:pt x="27" y="520"/>
                        </a:lnTo>
                        <a:lnTo>
                          <a:pt x="34" y="518"/>
                        </a:lnTo>
                        <a:lnTo>
                          <a:pt x="47" y="520"/>
                        </a:lnTo>
                        <a:lnTo>
                          <a:pt x="53" y="520"/>
                        </a:lnTo>
                        <a:lnTo>
                          <a:pt x="55" y="496"/>
                        </a:lnTo>
                        <a:lnTo>
                          <a:pt x="57" y="488"/>
                        </a:lnTo>
                        <a:lnTo>
                          <a:pt x="59" y="483"/>
                        </a:lnTo>
                        <a:lnTo>
                          <a:pt x="59" y="481"/>
                        </a:lnTo>
                        <a:lnTo>
                          <a:pt x="62" y="485"/>
                        </a:lnTo>
                        <a:lnTo>
                          <a:pt x="64" y="487"/>
                        </a:lnTo>
                        <a:lnTo>
                          <a:pt x="70" y="492"/>
                        </a:lnTo>
                        <a:lnTo>
                          <a:pt x="70" y="500"/>
                        </a:lnTo>
                        <a:lnTo>
                          <a:pt x="68" y="505"/>
                        </a:lnTo>
                        <a:lnTo>
                          <a:pt x="72" y="513"/>
                        </a:lnTo>
                        <a:lnTo>
                          <a:pt x="79" y="517"/>
                        </a:lnTo>
                        <a:lnTo>
                          <a:pt x="81" y="515"/>
                        </a:lnTo>
                        <a:lnTo>
                          <a:pt x="85" y="522"/>
                        </a:lnTo>
                        <a:lnTo>
                          <a:pt x="83" y="530"/>
                        </a:lnTo>
                        <a:lnTo>
                          <a:pt x="76" y="532"/>
                        </a:lnTo>
                        <a:lnTo>
                          <a:pt x="70" y="532"/>
                        </a:lnTo>
                        <a:lnTo>
                          <a:pt x="64" y="534"/>
                        </a:lnTo>
                        <a:lnTo>
                          <a:pt x="93" y="530"/>
                        </a:lnTo>
                        <a:lnTo>
                          <a:pt x="100" y="528"/>
                        </a:lnTo>
                        <a:lnTo>
                          <a:pt x="102" y="520"/>
                        </a:lnTo>
                        <a:lnTo>
                          <a:pt x="100" y="518"/>
                        </a:lnTo>
                        <a:lnTo>
                          <a:pt x="108" y="520"/>
                        </a:lnTo>
                        <a:lnTo>
                          <a:pt x="115" y="513"/>
                        </a:lnTo>
                        <a:lnTo>
                          <a:pt x="117" y="502"/>
                        </a:lnTo>
                        <a:lnTo>
                          <a:pt x="115" y="498"/>
                        </a:lnTo>
                        <a:lnTo>
                          <a:pt x="113" y="49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7" name="Freeform 97">
                    <a:extLst>
                      <a:ext uri="{FF2B5EF4-FFF2-40B4-BE49-F238E27FC236}">
                        <a16:creationId xmlns:a16="http://schemas.microsoft.com/office/drawing/2014/main" id="{E7EB6440-B740-1D84-635D-FCACB9F35840}"/>
                      </a:ext>
                    </a:extLst>
                  </p:cNvPr>
                  <p:cNvSpPr>
                    <a:spLocks/>
                  </p:cNvSpPr>
                  <p:nvPr/>
                </p:nvSpPr>
                <p:spPr bwMode="auto">
                  <a:xfrm>
                    <a:off x="3912692" y="3321572"/>
                    <a:ext cx="8646" cy="2616"/>
                  </a:xfrm>
                  <a:custGeom>
                    <a:avLst/>
                    <a:gdLst>
                      <a:gd name="T0" fmla="*/ 9 w 9"/>
                      <a:gd name="T1" fmla="*/ 0 h 3"/>
                      <a:gd name="T2" fmla="*/ 0 w 9"/>
                      <a:gd name="T3" fmla="*/ 3 h 3"/>
                      <a:gd name="T4" fmla="*/ 5 w 9"/>
                      <a:gd name="T5" fmla="*/ 2 h 3"/>
                      <a:gd name="T6" fmla="*/ 9 w 9"/>
                      <a:gd name="T7" fmla="*/ 0 h 3"/>
                    </a:gdLst>
                    <a:ahLst/>
                    <a:cxnLst>
                      <a:cxn ang="0">
                        <a:pos x="T0" y="T1"/>
                      </a:cxn>
                      <a:cxn ang="0">
                        <a:pos x="T2" y="T3"/>
                      </a:cxn>
                      <a:cxn ang="0">
                        <a:pos x="T4" y="T5"/>
                      </a:cxn>
                      <a:cxn ang="0">
                        <a:pos x="T6" y="T7"/>
                      </a:cxn>
                    </a:cxnLst>
                    <a:rect l="0" t="0" r="r" b="b"/>
                    <a:pathLst>
                      <a:path w="9" h="3">
                        <a:moveTo>
                          <a:pt x="9" y="0"/>
                        </a:moveTo>
                        <a:lnTo>
                          <a:pt x="0" y="3"/>
                        </a:lnTo>
                        <a:lnTo>
                          <a:pt x="5" y="2"/>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8" name="Freeform 98">
                    <a:extLst>
                      <a:ext uri="{FF2B5EF4-FFF2-40B4-BE49-F238E27FC236}">
                        <a16:creationId xmlns:a16="http://schemas.microsoft.com/office/drawing/2014/main" id="{2FF77E46-04C5-7A5F-7D21-A43CC78DC4D1}"/>
                      </a:ext>
                    </a:extLst>
                  </p:cNvPr>
                  <p:cNvSpPr>
                    <a:spLocks/>
                  </p:cNvSpPr>
                  <p:nvPr/>
                </p:nvSpPr>
                <p:spPr bwMode="auto">
                  <a:xfrm>
                    <a:off x="3912692" y="3321572"/>
                    <a:ext cx="8646" cy="2616"/>
                  </a:xfrm>
                  <a:custGeom>
                    <a:avLst/>
                    <a:gdLst>
                      <a:gd name="T0" fmla="*/ 9 w 9"/>
                      <a:gd name="T1" fmla="*/ 0 h 3"/>
                      <a:gd name="T2" fmla="*/ 0 w 9"/>
                      <a:gd name="T3" fmla="*/ 3 h 3"/>
                      <a:gd name="T4" fmla="*/ 5 w 9"/>
                      <a:gd name="T5" fmla="*/ 2 h 3"/>
                      <a:gd name="T6" fmla="*/ 9 w 9"/>
                      <a:gd name="T7" fmla="*/ 0 h 3"/>
                    </a:gdLst>
                    <a:ahLst/>
                    <a:cxnLst>
                      <a:cxn ang="0">
                        <a:pos x="T0" y="T1"/>
                      </a:cxn>
                      <a:cxn ang="0">
                        <a:pos x="T2" y="T3"/>
                      </a:cxn>
                      <a:cxn ang="0">
                        <a:pos x="T4" y="T5"/>
                      </a:cxn>
                      <a:cxn ang="0">
                        <a:pos x="T6" y="T7"/>
                      </a:cxn>
                    </a:cxnLst>
                    <a:rect l="0" t="0" r="r" b="b"/>
                    <a:pathLst>
                      <a:path w="9" h="3">
                        <a:moveTo>
                          <a:pt x="9" y="0"/>
                        </a:moveTo>
                        <a:lnTo>
                          <a:pt x="0" y="3"/>
                        </a:lnTo>
                        <a:lnTo>
                          <a:pt x="5" y="2"/>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9" name="Freeform 116">
                    <a:extLst>
                      <a:ext uri="{FF2B5EF4-FFF2-40B4-BE49-F238E27FC236}">
                        <a16:creationId xmlns:a16="http://schemas.microsoft.com/office/drawing/2014/main" id="{AB68EF65-2372-B3FC-0BF7-88244F1C3B98}"/>
                      </a:ext>
                    </a:extLst>
                  </p:cNvPr>
                  <p:cNvSpPr>
                    <a:spLocks/>
                  </p:cNvSpPr>
                  <p:nvPr/>
                </p:nvSpPr>
                <p:spPr bwMode="auto">
                  <a:xfrm>
                    <a:off x="3997233" y="3295411"/>
                    <a:ext cx="63406" cy="13081"/>
                  </a:xfrm>
                  <a:custGeom>
                    <a:avLst/>
                    <a:gdLst>
                      <a:gd name="T0" fmla="*/ 28 w 66"/>
                      <a:gd name="T1" fmla="*/ 7 h 15"/>
                      <a:gd name="T2" fmla="*/ 23 w 66"/>
                      <a:gd name="T3" fmla="*/ 7 h 15"/>
                      <a:gd name="T4" fmla="*/ 15 w 66"/>
                      <a:gd name="T5" fmla="*/ 11 h 15"/>
                      <a:gd name="T6" fmla="*/ 0 w 66"/>
                      <a:gd name="T7" fmla="*/ 15 h 15"/>
                      <a:gd name="T8" fmla="*/ 8 w 66"/>
                      <a:gd name="T9" fmla="*/ 15 h 15"/>
                      <a:gd name="T10" fmla="*/ 51 w 66"/>
                      <a:gd name="T11" fmla="*/ 1 h 15"/>
                      <a:gd name="T12" fmla="*/ 66 w 66"/>
                      <a:gd name="T13" fmla="*/ 0 h 15"/>
                      <a:gd name="T14" fmla="*/ 60 w 66"/>
                      <a:gd name="T15" fmla="*/ 0 h 15"/>
                      <a:gd name="T16" fmla="*/ 45 w 66"/>
                      <a:gd name="T17" fmla="*/ 1 h 15"/>
                      <a:gd name="T18" fmla="*/ 28 w 66"/>
                      <a:gd name="T1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15">
                        <a:moveTo>
                          <a:pt x="28" y="7"/>
                        </a:moveTo>
                        <a:lnTo>
                          <a:pt x="23" y="7"/>
                        </a:lnTo>
                        <a:lnTo>
                          <a:pt x="15" y="11"/>
                        </a:lnTo>
                        <a:lnTo>
                          <a:pt x="0" y="15"/>
                        </a:lnTo>
                        <a:lnTo>
                          <a:pt x="8" y="15"/>
                        </a:lnTo>
                        <a:lnTo>
                          <a:pt x="51" y="1"/>
                        </a:lnTo>
                        <a:lnTo>
                          <a:pt x="66" y="0"/>
                        </a:lnTo>
                        <a:lnTo>
                          <a:pt x="60" y="0"/>
                        </a:lnTo>
                        <a:lnTo>
                          <a:pt x="45" y="1"/>
                        </a:lnTo>
                        <a:lnTo>
                          <a:pt x="28"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0" name="Freeform 117">
                    <a:extLst>
                      <a:ext uri="{FF2B5EF4-FFF2-40B4-BE49-F238E27FC236}">
                        <a16:creationId xmlns:a16="http://schemas.microsoft.com/office/drawing/2014/main" id="{FF062A3D-C748-E40A-91B7-49D631F7772D}"/>
                      </a:ext>
                    </a:extLst>
                  </p:cNvPr>
                  <p:cNvSpPr>
                    <a:spLocks/>
                  </p:cNvSpPr>
                  <p:nvPr/>
                </p:nvSpPr>
                <p:spPr bwMode="auto">
                  <a:xfrm>
                    <a:off x="3997233" y="3295411"/>
                    <a:ext cx="63406" cy="13081"/>
                  </a:xfrm>
                  <a:custGeom>
                    <a:avLst/>
                    <a:gdLst>
                      <a:gd name="T0" fmla="*/ 28 w 66"/>
                      <a:gd name="T1" fmla="*/ 7 h 15"/>
                      <a:gd name="T2" fmla="*/ 23 w 66"/>
                      <a:gd name="T3" fmla="*/ 7 h 15"/>
                      <a:gd name="T4" fmla="*/ 15 w 66"/>
                      <a:gd name="T5" fmla="*/ 11 h 15"/>
                      <a:gd name="T6" fmla="*/ 0 w 66"/>
                      <a:gd name="T7" fmla="*/ 15 h 15"/>
                      <a:gd name="T8" fmla="*/ 8 w 66"/>
                      <a:gd name="T9" fmla="*/ 15 h 15"/>
                      <a:gd name="T10" fmla="*/ 51 w 66"/>
                      <a:gd name="T11" fmla="*/ 1 h 15"/>
                      <a:gd name="T12" fmla="*/ 66 w 66"/>
                      <a:gd name="T13" fmla="*/ 0 h 15"/>
                      <a:gd name="T14" fmla="*/ 60 w 66"/>
                      <a:gd name="T15" fmla="*/ 0 h 15"/>
                      <a:gd name="T16" fmla="*/ 45 w 66"/>
                      <a:gd name="T17" fmla="*/ 1 h 15"/>
                      <a:gd name="T18" fmla="*/ 28 w 66"/>
                      <a:gd name="T1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15">
                        <a:moveTo>
                          <a:pt x="28" y="7"/>
                        </a:moveTo>
                        <a:lnTo>
                          <a:pt x="23" y="7"/>
                        </a:lnTo>
                        <a:lnTo>
                          <a:pt x="15" y="11"/>
                        </a:lnTo>
                        <a:lnTo>
                          <a:pt x="0" y="15"/>
                        </a:lnTo>
                        <a:lnTo>
                          <a:pt x="8" y="15"/>
                        </a:lnTo>
                        <a:lnTo>
                          <a:pt x="51" y="1"/>
                        </a:lnTo>
                        <a:lnTo>
                          <a:pt x="66" y="0"/>
                        </a:lnTo>
                        <a:lnTo>
                          <a:pt x="60" y="0"/>
                        </a:lnTo>
                        <a:lnTo>
                          <a:pt x="45" y="1"/>
                        </a:lnTo>
                        <a:lnTo>
                          <a:pt x="28" y="7"/>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589" name="Freeform 118">
                  <a:extLst>
                    <a:ext uri="{FF2B5EF4-FFF2-40B4-BE49-F238E27FC236}">
                      <a16:creationId xmlns:a16="http://schemas.microsoft.com/office/drawing/2014/main" id="{EAA2FD3A-44D6-7061-00EA-1F55C88EBF5D}"/>
                    </a:ext>
                  </a:extLst>
                </p:cNvPr>
                <p:cNvSpPr>
                  <a:spLocks/>
                </p:cNvSpPr>
                <p:nvPr/>
              </p:nvSpPr>
              <p:spPr bwMode="auto">
                <a:xfrm>
                  <a:off x="4067363" y="2150421"/>
                  <a:ext cx="343927" cy="355793"/>
                </a:xfrm>
                <a:custGeom>
                  <a:avLst/>
                  <a:gdLst>
                    <a:gd name="T0" fmla="*/ 14 w 358"/>
                    <a:gd name="T1" fmla="*/ 181 h 408"/>
                    <a:gd name="T2" fmla="*/ 44 w 358"/>
                    <a:gd name="T3" fmla="*/ 356 h 408"/>
                    <a:gd name="T4" fmla="*/ 61 w 358"/>
                    <a:gd name="T5" fmla="*/ 358 h 408"/>
                    <a:gd name="T6" fmla="*/ 81 w 358"/>
                    <a:gd name="T7" fmla="*/ 373 h 408"/>
                    <a:gd name="T8" fmla="*/ 100 w 358"/>
                    <a:gd name="T9" fmla="*/ 388 h 408"/>
                    <a:gd name="T10" fmla="*/ 117 w 358"/>
                    <a:gd name="T11" fmla="*/ 388 h 408"/>
                    <a:gd name="T12" fmla="*/ 138 w 358"/>
                    <a:gd name="T13" fmla="*/ 397 h 408"/>
                    <a:gd name="T14" fmla="*/ 149 w 358"/>
                    <a:gd name="T15" fmla="*/ 390 h 408"/>
                    <a:gd name="T16" fmla="*/ 166 w 358"/>
                    <a:gd name="T17" fmla="*/ 397 h 408"/>
                    <a:gd name="T18" fmla="*/ 179 w 358"/>
                    <a:gd name="T19" fmla="*/ 393 h 408"/>
                    <a:gd name="T20" fmla="*/ 190 w 358"/>
                    <a:gd name="T21" fmla="*/ 380 h 408"/>
                    <a:gd name="T22" fmla="*/ 203 w 358"/>
                    <a:gd name="T23" fmla="*/ 390 h 408"/>
                    <a:gd name="T24" fmla="*/ 217 w 358"/>
                    <a:gd name="T25" fmla="*/ 395 h 408"/>
                    <a:gd name="T26" fmla="*/ 228 w 358"/>
                    <a:gd name="T27" fmla="*/ 408 h 408"/>
                    <a:gd name="T28" fmla="*/ 235 w 358"/>
                    <a:gd name="T29" fmla="*/ 408 h 408"/>
                    <a:gd name="T30" fmla="*/ 250 w 358"/>
                    <a:gd name="T31" fmla="*/ 397 h 408"/>
                    <a:gd name="T32" fmla="*/ 258 w 358"/>
                    <a:gd name="T33" fmla="*/ 384 h 408"/>
                    <a:gd name="T34" fmla="*/ 254 w 358"/>
                    <a:gd name="T35" fmla="*/ 367 h 408"/>
                    <a:gd name="T36" fmla="*/ 258 w 358"/>
                    <a:gd name="T37" fmla="*/ 358 h 408"/>
                    <a:gd name="T38" fmla="*/ 260 w 358"/>
                    <a:gd name="T39" fmla="*/ 344 h 408"/>
                    <a:gd name="T40" fmla="*/ 271 w 358"/>
                    <a:gd name="T41" fmla="*/ 339 h 408"/>
                    <a:gd name="T42" fmla="*/ 282 w 358"/>
                    <a:gd name="T43" fmla="*/ 343 h 408"/>
                    <a:gd name="T44" fmla="*/ 281 w 358"/>
                    <a:gd name="T45" fmla="*/ 329 h 408"/>
                    <a:gd name="T46" fmla="*/ 284 w 358"/>
                    <a:gd name="T47" fmla="*/ 314 h 408"/>
                    <a:gd name="T48" fmla="*/ 297 w 358"/>
                    <a:gd name="T49" fmla="*/ 303 h 408"/>
                    <a:gd name="T50" fmla="*/ 303 w 358"/>
                    <a:gd name="T51" fmla="*/ 288 h 408"/>
                    <a:gd name="T52" fmla="*/ 329 w 358"/>
                    <a:gd name="T53" fmla="*/ 280 h 408"/>
                    <a:gd name="T54" fmla="*/ 346 w 358"/>
                    <a:gd name="T55" fmla="*/ 258 h 408"/>
                    <a:gd name="T56" fmla="*/ 348 w 358"/>
                    <a:gd name="T57" fmla="*/ 237 h 408"/>
                    <a:gd name="T58" fmla="*/ 348 w 358"/>
                    <a:gd name="T59" fmla="*/ 224 h 408"/>
                    <a:gd name="T60" fmla="*/ 352 w 358"/>
                    <a:gd name="T61" fmla="*/ 215 h 408"/>
                    <a:gd name="T62" fmla="*/ 354 w 358"/>
                    <a:gd name="T63" fmla="*/ 186 h 408"/>
                    <a:gd name="T64" fmla="*/ 352 w 358"/>
                    <a:gd name="T65" fmla="*/ 160 h 408"/>
                    <a:gd name="T66" fmla="*/ 348 w 358"/>
                    <a:gd name="T67" fmla="*/ 147 h 408"/>
                    <a:gd name="T68" fmla="*/ 358 w 358"/>
                    <a:gd name="T69" fmla="*/ 143 h 408"/>
                    <a:gd name="T70" fmla="*/ 333 w 358"/>
                    <a:gd name="T71" fmla="*/ 0 h 408"/>
                    <a:gd name="T72" fmla="*/ 279 w 358"/>
                    <a:gd name="T73" fmla="*/ 34 h 408"/>
                    <a:gd name="T74" fmla="*/ 265 w 358"/>
                    <a:gd name="T75" fmla="*/ 45 h 408"/>
                    <a:gd name="T76" fmla="*/ 245 w 358"/>
                    <a:gd name="T77" fmla="*/ 68 h 408"/>
                    <a:gd name="T78" fmla="*/ 224 w 358"/>
                    <a:gd name="T79" fmla="*/ 70 h 408"/>
                    <a:gd name="T80" fmla="*/ 203 w 358"/>
                    <a:gd name="T81" fmla="*/ 81 h 408"/>
                    <a:gd name="T82" fmla="*/ 190 w 358"/>
                    <a:gd name="T83" fmla="*/ 89 h 408"/>
                    <a:gd name="T84" fmla="*/ 175 w 358"/>
                    <a:gd name="T85" fmla="*/ 83 h 408"/>
                    <a:gd name="T86" fmla="*/ 155 w 358"/>
                    <a:gd name="T87" fmla="*/ 89 h 408"/>
                    <a:gd name="T88" fmla="*/ 155 w 358"/>
                    <a:gd name="T89" fmla="*/ 81 h 408"/>
                    <a:gd name="T90" fmla="*/ 158 w 358"/>
                    <a:gd name="T91" fmla="*/ 72 h 408"/>
                    <a:gd name="T92" fmla="*/ 145 w 358"/>
                    <a:gd name="T93" fmla="*/ 77 h 408"/>
                    <a:gd name="T94" fmla="*/ 128 w 358"/>
                    <a:gd name="T95" fmla="*/ 70 h 408"/>
                    <a:gd name="T96" fmla="*/ 108 w 358"/>
                    <a:gd name="T97" fmla="*/ 66 h 408"/>
                    <a:gd name="T98" fmla="*/ 74 w 358"/>
                    <a:gd name="T99" fmla="*/ 7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8" h="408">
                      <a:moveTo>
                        <a:pt x="0" y="81"/>
                      </a:moveTo>
                      <a:lnTo>
                        <a:pt x="14" y="181"/>
                      </a:lnTo>
                      <a:lnTo>
                        <a:pt x="34" y="361"/>
                      </a:lnTo>
                      <a:lnTo>
                        <a:pt x="44" y="356"/>
                      </a:lnTo>
                      <a:lnTo>
                        <a:pt x="49" y="361"/>
                      </a:lnTo>
                      <a:lnTo>
                        <a:pt x="61" y="358"/>
                      </a:lnTo>
                      <a:lnTo>
                        <a:pt x="78" y="365"/>
                      </a:lnTo>
                      <a:lnTo>
                        <a:pt x="81" y="373"/>
                      </a:lnTo>
                      <a:lnTo>
                        <a:pt x="93" y="386"/>
                      </a:lnTo>
                      <a:lnTo>
                        <a:pt x="100" y="388"/>
                      </a:lnTo>
                      <a:lnTo>
                        <a:pt x="113" y="386"/>
                      </a:lnTo>
                      <a:lnTo>
                        <a:pt x="117" y="388"/>
                      </a:lnTo>
                      <a:lnTo>
                        <a:pt x="132" y="397"/>
                      </a:lnTo>
                      <a:lnTo>
                        <a:pt x="138" y="397"/>
                      </a:lnTo>
                      <a:lnTo>
                        <a:pt x="143" y="391"/>
                      </a:lnTo>
                      <a:lnTo>
                        <a:pt x="149" y="390"/>
                      </a:lnTo>
                      <a:lnTo>
                        <a:pt x="158" y="391"/>
                      </a:lnTo>
                      <a:lnTo>
                        <a:pt x="166" y="397"/>
                      </a:lnTo>
                      <a:lnTo>
                        <a:pt x="172" y="393"/>
                      </a:lnTo>
                      <a:lnTo>
                        <a:pt x="179" y="393"/>
                      </a:lnTo>
                      <a:lnTo>
                        <a:pt x="183" y="388"/>
                      </a:lnTo>
                      <a:lnTo>
                        <a:pt x="190" y="380"/>
                      </a:lnTo>
                      <a:lnTo>
                        <a:pt x="198" y="376"/>
                      </a:lnTo>
                      <a:lnTo>
                        <a:pt x="203" y="390"/>
                      </a:lnTo>
                      <a:lnTo>
                        <a:pt x="209" y="395"/>
                      </a:lnTo>
                      <a:lnTo>
                        <a:pt x="217" y="395"/>
                      </a:lnTo>
                      <a:lnTo>
                        <a:pt x="222" y="403"/>
                      </a:lnTo>
                      <a:lnTo>
                        <a:pt x="228" y="408"/>
                      </a:lnTo>
                      <a:lnTo>
                        <a:pt x="228" y="408"/>
                      </a:lnTo>
                      <a:lnTo>
                        <a:pt x="235" y="408"/>
                      </a:lnTo>
                      <a:lnTo>
                        <a:pt x="245" y="403"/>
                      </a:lnTo>
                      <a:lnTo>
                        <a:pt x="250" y="397"/>
                      </a:lnTo>
                      <a:lnTo>
                        <a:pt x="250" y="390"/>
                      </a:lnTo>
                      <a:lnTo>
                        <a:pt x="258" y="384"/>
                      </a:lnTo>
                      <a:lnTo>
                        <a:pt x="256" y="371"/>
                      </a:lnTo>
                      <a:lnTo>
                        <a:pt x="254" y="367"/>
                      </a:lnTo>
                      <a:lnTo>
                        <a:pt x="256" y="359"/>
                      </a:lnTo>
                      <a:lnTo>
                        <a:pt x="258" y="358"/>
                      </a:lnTo>
                      <a:lnTo>
                        <a:pt x="258" y="350"/>
                      </a:lnTo>
                      <a:lnTo>
                        <a:pt x="260" y="344"/>
                      </a:lnTo>
                      <a:lnTo>
                        <a:pt x="265" y="337"/>
                      </a:lnTo>
                      <a:lnTo>
                        <a:pt x="271" y="339"/>
                      </a:lnTo>
                      <a:lnTo>
                        <a:pt x="279" y="350"/>
                      </a:lnTo>
                      <a:lnTo>
                        <a:pt x="282" y="343"/>
                      </a:lnTo>
                      <a:lnTo>
                        <a:pt x="286" y="335"/>
                      </a:lnTo>
                      <a:lnTo>
                        <a:pt x="281" y="329"/>
                      </a:lnTo>
                      <a:lnTo>
                        <a:pt x="284" y="322"/>
                      </a:lnTo>
                      <a:lnTo>
                        <a:pt x="284" y="314"/>
                      </a:lnTo>
                      <a:lnTo>
                        <a:pt x="288" y="309"/>
                      </a:lnTo>
                      <a:lnTo>
                        <a:pt x="297" y="303"/>
                      </a:lnTo>
                      <a:lnTo>
                        <a:pt x="297" y="296"/>
                      </a:lnTo>
                      <a:lnTo>
                        <a:pt x="303" y="288"/>
                      </a:lnTo>
                      <a:lnTo>
                        <a:pt x="314" y="292"/>
                      </a:lnTo>
                      <a:lnTo>
                        <a:pt x="329" y="280"/>
                      </a:lnTo>
                      <a:lnTo>
                        <a:pt x="337" y="265"/>
                      </a:lnTo>
                      <a:lnTo>
                        <a:pt x="346" y="258"/>
                      </a:lnTo>
                      <a:lnTo>
                        <a:pt x="348" y="245"/>
                      </a:lnTo>
                      <a:lnTo>
                        <a:pt x="348" y="237"/>
                      </a:lnTo>
                      <a:lnTo>
                        <a:pt x="348" y="232"/>
                      </a:lnTo>
                      <a:lnTo>
                        <a:pt x="348" y="224"/>
                      </a:lnTo>
                      <a:lnTo>
                        <a:pt x="352" y="224"/>
                      </a:lnTo>
                      <a:lnTo>
                        <a:pt x="352" y="215"/>
                      </a:lnTo>
                      <a:lnTo>
                        <a:pt x="350" y="207"/>
                      </a:lnTo>
                      <a:lnTo>
                        <a:pt x="354" y="186"/>
                      </a:lnTo>
                      <a:lnTo>
                        <a:pt x="356" y="181"/>
                      </a:lnTo>
                      <a:lnTo>
                        <a:pt x="352" y="160"/>
                      </a:lnTo>
                      <a:lnTo>
                        <a:pt x="346" y="153"/>
                      </a:lnTo>
                      <a:lnTo>
                        <a:pt x="348" y="147"/>
                      </a:lnTo>
                      <a:lnTo>
                        <a:pt x="352" y="147"/>
                      </a:lnTo>
                      <a:lnTo>
                        <a:pt x="358" y="143"/>
                      </a:lnTo>
                      <a:lnTo>
                        <a:pt x="333" y="4"/>
                      </a:lnTo>
                      <a:lnTo>
                        <a:pt x="333" y="0"/>
                      </a:lnTo>
                      <a:lnTo>
                        <a:pt x="292" y="25"/>
                      </a:lnTo>
                      <a:lnTo>
                        <a:pt x="279" y="34"/>
                      </a:lnTo>
                      <a:lnTo>
                        <a:pt x="271" y="40"/>
                      </a:lnTo>
                      <a:lnTo>
                        <a:pt x="265" y="45"/>
                      </a:lnTo>
                      <a:lnTo>
                        <a:pt x="258" y="57"/>
                      </a:lnTo>
                      <a:lnTo>
                        <a:pt x="245" y="68"/>
                      </a:lnTo>
                      <a:lnTo>
                        <a:pt x="232" y="70"/>
                      </a:lnTo>
                      <a:lnTo>
                        <a:pt x="224" y="70"/>
                      </a:lnTo>
                      <a:lnTo>
                        <a:pt x="209" y="76"/>
                      </a:lnTo>
                      <a:lnTo>
                        <a:pt x="203" y="81"/>
                      </a:lnTo>
                      <a:lnTo>
                        <a:pt x="196" y="83"/>
                      </a:lnTo>
                      <a:lnTo>
                        <a:pt x="190" y="89"/>
                      </a:lnTo>
                      <a:lnTo>
                        <a:pt x="183" y="87"/>
                      </a:lnTo>
                      <a:lnTo>
                        <a:pt x="175" y="83"/>
                      </a:lnTo>
                      <a:lnTo>
                        <a:pt x="160" y="83"/>
                      </a:lnTo>
                      <a:lnTo>
                        <a:pt x="155" y="89"/>
                      </a:lnTo>
                      <a:lnTo>
                        <a:pt x="147" y="89"/>
                      </a:lnTo>
                      <a:lnTo>
                        <a:pt x="155" y="81"/>
                      </a:lnTo>
                      <a:lnTo>
                        <a:pt x="166" y="79"/>
                      </a:lnTo>
                      <a:lnTo>
                        <a:pt x="158" y="72"/>
                      </a:lnTo>
                      <a:lnTo>
                        <a:pt x="153" y="79"/>
                      </a:lnTo>
                      <a:lnTo>
                        <a:pt x="145" y="77"/>
                      </a:lnTo>
                      <a:lnTo>
                        <a:pt x="138" y="72"/>
                      </a:lnTo>
                      <a:lnTo>
                        <a:pt x="128" y="70"/>
                      </a:lnTo>
                      <a:lnTo>
                        <a:pt x="123" y="68"/>
                      </a:lnTo>
                      <a:lnTo>
                        <a:pt x="108" y="66"/>
                      </a:lnTo>
                      <a:lnTo>
                        <a:pt x="106" y="62"/>
                      </a:lnTo>
                      <a:lnTo>
                        <a:pt x="74" y="70"/>
                      </a:lnTo>
                      <a:lnTo>
                        <a:pt x="0" y="8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0" name="Freeform 119">
                  <a:extLst>
                    <a:ext uri="{FF2B5EF4-FFF2-40B4-BE49-F238E27FC236}">
                      <a16:creationId xmlns:a16="http://schemas.microsoft.com/office/drawing/2014/main" id="{C60C1D70-A9AC-7D2B-B917-780EA9488B73}"/>
                    </a:ext>
                  </a:extLst>
                </p:cNvPr>
                <p:cNvSpPr>
                  <a:spLocks/>
                </p:cNvSpPr>
                <p:nvPr/>
              </p:nvSpPr>
              <p:spPr bwMode="auto">
                <a:xfrm>
                  <a:off x="4087538" y="2831485"/>
                  <a:ext cx="447682" cy="419452"/>
                </a:xfrm>
                <a:custGeom>
                  <a:avLst/>
                  <a:gdLst>
                    <a:gd name="T0" fmla="*/ 436 w 466"/>
                    <a:gd name="T1" fmla="*/ 274 h 481"/>
                    <a:gd name="T2" fmla="*/ 431 w 466"/>
                    <a:gd name="T3" fmla="*/ 253 h 481"/>
                    <a:gd name="T4" fmla="*/ 412 w 466"/>
                    <a:gd name="T5" fmla="*/ 236 h 481"/>
                    <a:gd name="T6" fmla="*/ 404 w 466"/>
                    <a:gd name="T7" fmla="*/ 218 h 481"/>
                    <a:gd name="T8" fmla="*/ 391 w 466"/>
                    <a:gd name="T9" fmla="*/ 193 h 481"/>
                    <a:gd name="T10" fmla="*/ 363 w 466"/>
                    <a:gd name="T11" fmla="*/ 176 h 481"/>
                    <a:gd name="T12" fmla="*/ 355 w 466"/>
                    <a:gd name="T13" fmla="*/ 165 h 481"/>
                    <a:gd name="T14" fmla="*/ 346 w 466"/>
                    <a:gd name="T15" fmla="*/ 150 h 481"/>
                    <a:gd name="T16" fmla="*/ 323 w 466"/>
                    <a:gd name="T17" fmla="*/ 137 h 481"/>
                    <a:gd name="T18" fmla="*/ 307 w 466"/>
                    <a:gd name="T19" fmla="*/ 118 h 481"/>
                    <a:gd name="T20" fmla="*/ 261 w 466"/>
                    <a:gd name="T21" fmla="*/ 80 h 481"/>
                    <a:gd name="T22" fmla="*/ 250 w 466"/>
                    <a:gd name="T23" fmla="*/ 60 h 481"/>
                    <a:gd name="T24" fmla="*/ 218 w 466"/>
                    <a:gd name="T25" fmla="*/ 43 h 481"/>
                    <a:gd name="T26" fmla="*/ 201 w 466"/>
                    <a:gd name="T27" fmla="*/ 31 h 481"/>
                    <a:gd name="T28" fmla="*/ 218 w 466"/>
                    <a:gd name="T29" fmla="*/ 0 h 481"/>
                    <a:gd name="T30" fmla="*/ 0 w 466"/>
                    <a:gd name="T31" fmla="*/ 30 h 481"/>
                    <a:gd name="T32" fmla="*/ 66 w 466"/>
                    <a:gd name="T33" fmla="*/ 251 h 481"/>
                    <a:gd name="T34" fmla="*/ 79 w 466"/>
                    <a:gd name="T35" fmla="*/ 280 h 481"/>
                    <a:gd name="T36" fmla="*/ 92 w 466"/>
                    <a:gd name="T37" fmla="*/ 298 h 481"/>
                    <a:gd name="T38" fmla="*/ 98 w 466"/>
                    <a:gd name="T39" fmla="*/ 319 h 481"/>
                    <a:gd name="T40" fmla="*/ 88 w 466"/>
                    <a:gd name="T41" fmla="*/ 344 h 481"/>
                    <a:gd name="T42" fmla="*/ 88 w 466"/>
                    <a:gd name="T43" fmla="*/ 377 h 481"/>
                    <a:gd name="T44" fmla="*/ 94 w 466"/>
                    <a:gd name="T45" fmla="*/ 402 h 481"/>
                    <a:gd name="T46" fmla="*/ 96 w 466"/>
                    <a:gd name="T47" fmla="*/ 430 h 481"/>
                    <a:gd name="T48" fmla="*/ 107 w 466"/>
                    <a:gd name="T49" fmla="*/ 451 h 481"/>
                    <a:gd name="T50" fmla="*/ 124 w 466"/>
                    <a:gd name="T51" fmla="*/ 479 h 481"/>
                    <a:gd name="T52" fmla="*/ 372 w 466"/>
                    <a:gd name="T53" fmla="*/ 481 h 481"/>
                    <a:gd name="T54" fmla="*/ 385 w 466"/>
                    <a:gd name="T55" fmla="*/ 462 h 481"/>
                    <a:gd name="T56" fmla="*/ 380 w 466"/>
                    <a:gd name="T57" fmla="*/ 443 h 481"/>
                    <a:gd name="T58" fmla="*/ 391 w 466"/>
                    <a:gd name="T59" fmla="*/ 430 h 481"/>
                    <a:gd name="T60" fmla="*/ 423 w 466"/>
                    <a:gd name="T61" fmla="*/ 438 h 481"/>
                    <a:gd name="T62" fmla="*/ 431 w 466"/>
                    <a:gd name="T63" fmla="*/ 428 h 481"/>
                    <a:gd name="T64" fmla="*/ 431 w 466"/>
                    <a:gd name="T65" fmla="*/ 409 h 481"/>
                    <a:gd name="T66" fmla="*/ 423 w 466"/>
                    <a:gd name="T67" fmla="*/ 396 h 481"/>
                    <a:gd name="T68" fmla="*/ 423 w 466"/>
                    <a:gd name="T69" fmla="*/ 392 h 481"/>
                    <a:gd name="T70" fmla="*/ 438 w 466"/>
                    <a:gd name="T71" fmla="*/ 379 h 481"/>
                    <a:gd name="T72" fmla="*/ 427 w 466"/>
                    <a:gd name="T73" fmla="*/ 370 h 481"/>
                    <a:gd name="T74" fmla="*/ 429 w 466"/>
                    <a:gd name="T75" fmla="*/ 368 h 481"/>
                    <a:gd name="T76" fmla="*/ 440 w 466"/>
                    <a:gd name="T77" fmla="*/ 360 h 481"/>
                    <a:gd name="T78" fmla="*/ 434 w 466"/>
                    <a:gd name="T79" fmla="*/ 345 h 481"/>
                    <a:gd name="T80" fmla="*/ 444 w 466"/>
                    <a:gd name="T81" fmla="*/ 338 h 481"/>
                    <a:gd name="T82" fmla="*/ 440 w 466"/>
                    <a:gd name="T83" fmla="*/ 330 h 481"/>
                    <a:gd name="T84" fmla="*/ 451 w 466"/>
                    <a:gd name="T85" fmla="*/ 315 h 481"/>
                    <a:gd name="T86" fmla="*/ 451 w 466"/>
                    <a:gd name="T87" fmla="*/ 306 h 481"/>
                    <a:gd name="T88" fmla="*/ 464 w 466"/>
                    <a:gd name="T89" fmla="*/ 295 h 481"/>
                    <a:gd name="T90" fmla="*/ 459 w 466"/>
                    <a:gd name="T91" fmla="*/ 285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6" h="481">
                      <a:moveTo>
                        <a:pt x="455" y="283"/>
                      </a:moveTo>
                      <a:lnTo>
                        <a:pt x="442" y="282"/>
                      </a:lnTo>
                      <a:lnTo>
                        <a:pt x="436" y="274"/>
                      </a:lnTo>
                      <a:lnTo>
                        <a:pt x="436" y="268"/>
                      </a:lnTo>
                      <a:lnTo>
                        <a:pt x="436" y="261"/>
                      </a:lnTo>
                      <a:lnTo>
                        <a:pt x="431" y="253"/>
                      </a:lnTo>
                      <a:lnTo>
                        <a:pt x="427" y="248"/>
                      </a:lnTo>
                      <a:lnTo>
                        <a:pt x="423" y="240"/>
                      </a:lnTo>
                      <a:lnTo>
                        <a:pt x="412" y="236"/>
                      </a:lnTo>
                      <a:lnTo>
                        <a:pt x="406" y="231"/>
                      </a:lnTo>
                      <a:lnTo>
                        <a:pt x="404" y="223"/>
                      </a:lnTo>
                      <a:lnTo>
                        <a:pt x="404" y="218"/>
                      </a:lnTo>
                      <a:lnTo>
                        <a:pt x="401" y="210"/>
                      </a:lnTo>
                      <a:lnTo>
                        <a:pt x="393" y="199"/>
                      </a:lnTo>
                      <a:lnTo>
                        <a:pt x="391" y="193"/>
                      </a:lnTo>
                      <a:lnTo>
                        <a:pt x="378" y="184"/>
                      </a:lnTo>
                      <a:lnTo>
                        <a:pt x="370" y="182"/>
                      </a:lnTo>
                      <a:lnTo>
                        <a:pt x="363" y="176"/>
                      </a:lnTo>
                      <a:lnTo>
                        <a:pt x="363" y="174"/>
                      </a:lnTo>
                      <a:lnTo>
                        <a:pt x="357" y="171"/>
                      </a:lnTo>
                      <a:lnTo>
                        <a:pt x="355" y="165"/>
                      </a:lnTo>
                      <a:lnTo>
                        <a:pt x="348" y="161"/>
                      </a:lnTo>
                      <a:lnTo>
                        <a:pt x="346" y="154"/>
                      </a:lnTo>
                      <a:lnTo>
                        <a:pt x="346" y="150"/>
                      </a:lnTo>
                      <a:lnTo>
                        <a:pt x="340" y="146"/>
                      </a:lnTo>
                      <a:lnTo>
                        <a:pt x="331" y="139"/>
                      </a:lnTo>
                      <a:lnTo>
                        <a:pt x="323" y="137"/>
                      </a:lnTo>
                      <a:lnTo>
                        <a:pt x="318" y="133"/>
                      </a:lnTo>
                      <a:lnTo>
                        <a:pt x="314" y="125"/>
                      </a:lnTo>
                      <a:lnTo>
                        <a:pt x="307" y="118"/>
                      </a:lnTo>
                      <a:lnTo>
                        <a:pt x="293" y="110"/>
                      </a:lnTo>
                      <a:lnTo>
                        <a:pt x="280" y="101"/>
                      </a:lnTo>
                      <a:lnTo>
                        <a:pt x="261" y="80"/>
                      </a:lnTo>
                      <a:lnTo>
                        <a:pt x="260" y="73"/>
                      </a:lnTo>
                      <a:lnTo>
                        <a:pt x="252" y="65"/>
                      </a:lnTo>
                      <a:lnTo>
                        <a:pt x="250" y="60"/>
                      </a:lnTo>
                      <a:lnTo>
                        <a:pt x="243" y="52"/>
                      </a:lnTo>
                      <a:lnTo>
                        <a:pt x="231" y="54"/>
                      </a:lnTo>
                      <a:lnTo>
                        <a:pt x="218" y="43"/>
                      </a:lnTo>
                      <a:lnTo>
                        <a:pt x="213" y="43"/>
                      </a:lnTo>
                      <a:lnTo>
                        <a:pt x="205" y="39"/>
                      </a:lnTo>
                      <a:lnTo>
                        <a:pt x="201" y="31"/>
                      </a:lnTo>
                      <a:lnTo>
                        <a:pt x="203" y="24"/>
                      </a:lnTo>
                      <a:lnTo>
                        <a:pt x="216" y="5"/>
                      </a:lnTo>
                      <a:lnTo>
                        <a:pt x="218" y="0"/>
                      </a:lnTo>
                      <a:lnTo>
                        <a:pt x="113" y="16"/>
                      </a:lnTo>
                      <a:lnTo>
                        <a:pt x="77" y="18"/>
                      </a:lnTo>
                      <a:lnTo>
                        <a:pt x="0" y="30"/>
                      </a:lnTo>
                      <a:lnTo>
                        <a:pt x="32" y="131"/>
                      </a:lnTo>
                      <a:lnTo>
                        <a:pt x="64" y="248"/>
                      </a:lnTo>
                      <a:lnTo>
                        <a:pt x="66" y="251"/>
                      </a:lnTo>
                      <a:lnTo>
                        <a:pt x="68" y="259"/>
                      </a:lnTo>
                      <a:lnTo>
                        <a:pt x="73" y="266"/>
                      </a:lnTo>
                      <a:lnTo>
                        <a:pt x="79" y="280"/>
                      </a:lnTo>
                      <a:lnTo>
                        <a:pt x="87" y="287"/>
                      </a:lnTo>
                      <a:lnTo>
                        <a:pt x="88" y="291"/>
                      </a:lnTo>
                      <a:lnTo>
                        <a:pt x="92" y="298"/>
                      </a:lnTo>
                      <a:lnTo>
                        <a:pt x="90" y="308"/>
                      </a:lnTo>
                      <a:lnTo>
                        <a:pt x="96" y="312"/>
                      </a:lnTo>
                      <a:lnTo>
                        <a:pt x="98" y="319"/>
                      </a:lnTo>
                      <a:lnTo>
                        <a:pt x="92" y="323"/>
                      </a:lnTo>
                      <a:lnTo>
                        <a:pt x="88" y="330"/>
                      </a:lnTo>
                      <a:lnTo>
                        <a:pt x="88" y="344"/>
                      </a:lnTo>
                      <a:lnTo>
                        <a:pt x="85" y="351"/>
                      </a:lnTo>
                      <a:lnTo>
                        <a:pt x="83" y="364"/>
                      </a:lnTo>
                      <a:lnTo>
                        <a:pt x="88" y="377"/>
                      </a:lnTo>
                      <a:lnTo>
                        <a:pt x="94" y="385"/>
                      </a:lnTo>
                      <a:lnTo>
                        <a:pt x="96" y="394"/>
                      </a:lnTo>
                      <a:lnTo>
                        <a:pt x="94" y="402"/>
                      </a:lnTo>
                      <a:lnTo>
                        <a:pt x="96" y="407"/>
                      </a:lnTo>
                      <a:lnTo>
                        <a:pt x="94" y="423"/>
                      </a:lnTo>
                      <a:lnTo>
                        <a:pt x="96" y="430"/>
                      </a:lnTo>
                      <a:lnTo>
                        <a:pt x="102" y="438"/>
                      </a:lnTo>
                      <a:lnTo>
                        <a:pt x="107" y="447"/>
                      </a:lnTo>
                      <a:lnTo>
                        <a:pt x="107" y="451"/>
                      </a:lnTo>
                      <a:lnTo>
                        <a:pt x="117" y="466"/>
                      </a:lnTo>
                      <a:lnTo>
                        <a:pt x="119" y="473"/>
                      </a:lnTo>
                      <a:lnTo>
                        <a:pt x="124" y="479"/>
                      </a:lnTo>
                      <a:lnTo>
                        <a:pt x="359" y="462"/>
                      </a:lnTo>
                      <a:lnTo>
                        <a:pt x="367" y="468"/>
                      </a:lnTo>
                      <a:lnTo>
                        <a:pt x="372" y="481"/>
                      </a:lnTo>
                      <a:lnTo>
                        <a:pt x="380" y="481"/>
                      </a:lnTo>
                      <a:lnTo>
                        <a:pt x="385" y="477"/>
                      </a:lnTo>
                      <a:lnTo>
                        <a:pt x="385" y="462"/>
                      </a:lnTo>
                      <a:lnTo>
                        <a:pt x="385" y="456"/>
                      </a:lnTo>
                      <a:lnTo>
                        <a:pt x="382" y="449"/>
                      </a:lnTo>
                      <a:lnTo>
                        <a:pt x="380" y="443"/>
                      </a:lnTo>
                      <a:lnTo>
                        <a:pt x="382" y="436"/>
                      </a:lnTo>
                      <a:lnTo>
                        <a:pt x="385" y="436"/>
                      </a:lnTo>
                      <a:lnTo>
                        <a:pt x="391" y="430"/>
                      </a:lnTo>
                      <a:lnTo>
                        <a:pt x="399" y="432"/>
                      </a:lnTo>
                      <a:lnTo>
                        <a:pt x="416" y="436"/>
                      </a:lnTo>
                      <a:lnTo>
                        <a:pt x="423" y="438"/>
                      </a:lnTo>
                      <a:lnTo>
                        <a:pt x="427" y="436"/>
                      </a:lnTo>
                      <a:lnTo>
                        <a:pt x="429" y="436"/>
                      </a:lnTo>
                      <a:lnTo>
                        <a:pt x="431" y="428"/>
                      </a:lnTo>
                      <a:lnTo>
                        <a:pt x="425" y="423"/>
                      </a:lnTo>
                      <a:lnTo>
                        <a:pt x="427" y="415"/>
                      </a:lnTo>
                      <a:lnTo>
                        <a:pt x="431" y="409"/>
                      </a:lnTo>
                      <a:lnTo>
                        <a:pt x="425" y="409"/>
                      </a:lnTo>
                      <a:lnTo>
                        <a:pt x="429" y="402"/>
                      </a:lnTo>
                      <a:lnTo>
                        <a:pt x="423" y="396"/>
                      </a:lnTo>
                      <a:lnTo>
                        <a:pt x="429" y="400"/>
                      </a:lnTo>
                      <a:lnTo>
                        <a:pt x="432" y="392"/>
                      </a:lnTo>
                      <a:lnTo>
                        <a:pt x="423" y="392"/>
                      </a:lnTo>
                      <a:lnTo>
                        <a:pt x="427" y="385"/>
                      </a:lnTo>
                      <a:lnTo>
                        <a:pt x="432" y="389"/>
                      </a:lnTo>
                      <a:lnTo>
                        <a:pt x="438" y="379"/>
                      </a:lnTo>
                      <a:lnTo>
                        <a:pt x="440" y="372"/>
                      </a:lnTo>
                      <a:lnTo>
                        <a:pt x="432" y="370"/>
                      </a:lnTo>
                      <a:lnTo>
                        <a:pt x="427" y="370"/>
                      </a:lnTo>
                      <a:lnTo>
                        <a:pt x="419" y="366"/>
                      </a:lnTo>
                      <a:lnTo>
                        <a:pt x="423" y="366"/>
                      </a:lnTo>
                      <a:lnTo>
                        <a:pt x="429" y="368"/>
                      </a:lnTo>
                      <a:lnTo>
                        <a:pt x="436" y="368"/>
                      </a:lnTo>
                      <a:lnTo>
                        <a:pt x="436" y="360"/>
                      </a:lnTo>
                      <a:lnTo>
                        <a:pt x="440" y="360"/>
                      </a:lnTo>
                      <a:lnTo>
                        <a:pt x="444" y="347"/>
                      </a:lnTo>
                      <a:lnTo>
                        <a:pt x="438" y="349"/>
                      </a:lnTo>
                      <a:lnTo>
                        <a:pt x="434" y="345"/>
                      </a:lnTo>
                      <a:lnTo>
                        <a:pt x="440" y="340"/>
                      </a:lnTo>
                      <a:lnTo>
                        <a:pt x="438" y="334"/>
                      </a:lnTo>
                      <a:lnTo>
                        <a:pt x="444" y="338"/>
                      </a:lnTo>
                      <a:lnTo>
                        <a:pt x="448" y="330"/>
                      </a:lnTo>
                      <a:lnTo>
                        <a:pt x="448" y="329"/>
                      </a:lnTo>
                      <a:lnTo>
                        <a:pt x="440" y="330"/>
                      </a:lnTo>
                      <a:lnTo>
                        <a:pt x="438" y="323"/>
                      </a:lnTo>
                      <a:lnTo>
                        <a:pt x="446" y="323"/>
                      </a:lnTo>
                      <a:lnTo>
                        <a:pt x="451" y="315"/>
                      </a:lnTo>
                      <a:lnTo>
                        <a:pt x="444" y="310"/>
                      </a:lnTo>
                      <a:lnTo>
                        <a:pt x="444" y="302"/>
                      </a:lnTo>
                      <a:lnTo>
                        <a:pt x="451" y="306"/>
                      </a:lnTo>
                      <a:lnTo>
                        <a:pt x="459" y="306"/>
                      </a:lnTo>
                      <a:lnTo>
                        <a:pt x="457" y="298"/>
                      </a:lnTo>
                      <a:lnTo>
                        <a:pt x="464" y="295"/>
                      </a:lnTo>
                      <a:lnTo>
                        <a:pt x="466" y="287"/>
                      </a:lnTo>
                      <a:lnTo>
                        <a:pt x="463" y="287"/>
                      </a:lnTo>
                      <a:lnTo>
                        <a:pt x="459" y="285"/>
                      </a:lnTo>
                      <a:lnTo>
                        <a:pt x="455" y="28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1" name="Freeform 123">
                  <a:extLst>
                    <a:ext uri="{FF2B5EF4-FFF2-40B4-BE49-F238E27FC236}">
                      <a16:creationId xmlns:a16="http://schemas.microsoft.com/office/drawing/2014/main" id="{E756A4D9-CCB9-3647-7534-80BD2A2977CA}"/>
                    </a:ext>
                  </a:extLst>
                </p:cNvPr>
                <p:cNvSpPr>
                  <a:spLocks/>
                </p:cNvSpPr>
                <p:nvPr/>
              </p:nvSpPr>
              <p:spPr bwMode="auto">
                <a:xfrm>
                  <a:off x="4286401" y="2275123"/>
                  <a:ext cx="365062" cy="333120"/>
                </a:xfrm>
                <a:custGeom>
                  <a:avLst/>
                  <a:gdLst>
                    <a:gd name="T0" fmla="*/ 124 w 380"/>
                    <a:gd name="T1" fmla="*/ 17 h 382"/>
                    <a:gd name="T2" fmla="*/ 122 w 380"/>
                    <a:gd name="T3" fmla="*/ 64 h 382"/>
                    <a:gd name="T4" fmla="*/ 120 w 380"/>
                    <a:gd name="T5" fmla="*/ 81 h 382"/>
                    <a:gd name="T6" fmla="*/ 120 w 380"/>
                    <a:gd name="T7" fmla="*/ 102 h 382"/>
                    <a:gd name="T8" fmla="*/ 101 w 380"/>
                    <a:gd name="T9" fmla="*/ 137 h 382"/>
                    <a:gd name="T10" fmla="*/ 69 w 380"/>
                    <a:gd name="T11" fmla="*/ 153 h 382"/>
                    <a:gd name="T12" fmla="*/ 56 w 380"/>
                    <a:gd name="T13" fmla="*/ 171 h 382"/>
                    <a:gd name="T14" fmla="*/ 58 w 380"/>
                    <a:gd name="T15" fmla="*/ 192 h 382"/>
                    <a:gd name="T16" fmla="*/ 43 w 380"/>
                    <a:gd name="T17" fmla="*/ 196 h 382"/>
                    <a:gd name="T18" fmla="*/ 30 w 380"/>
                    <a:gd name="T19" fmla="*/ 207 h 382"/>
                    <a:gd name="T20" fmla="*/ 26 w 380"/>
                    <a:gd name="T21" fmla="*/ 224 h 382"/>
                    <a:gd name="T22" fmla="*/ 22 w 380"/>
                    <a:gd name="T23" fmla="*/ 247 h 382"/>
                    <a:gd name="T24" fmla="*/ 7 w 380"/>
                    <a:gd name="T25" fmla="*/ 265 h 382"/>
                    <a:gd name="T26" fmla="*/ 0 w 380"/>
                    <a:gd name="T27" fmla="*/ 271 h 382"/>
                    <a:gd name="T28" fmla="*/ 0 w 380"/>
                    <a:gd name="T29" fmla="*/ 294 h 382"/>
                    <a:gd name="T30" fmla="*/ 24 w 380"/>
                    <a:gd name="T31" fmla="*/ 322 h 382"/>
                    <a:gd name="T32" fmla="*/ 66 w 380"/>
                    <a:gd name="T33" fmla="*/ 352 h 382"/>
                    <a:gd name="T34" fmla="*/ 79 w 380"/>
                    <a:gd name="T35" fmla="*/ 372 h 382"/>
                    <a:gd name="T36" fmla="*/ 116 w 380"/>
                    <a:gd name="T37" fmla="*/ 372 h 382"/>
                    <a:gd name="T38" fmla="*/ 137 w 380"/>
                    <a:gd name="T39" fmla="*/ 371 h 382"/>
                    <a:gd name="T40" fmla="*/ 162 w 380"/>
                    <a:gd name="T41" fmla="*/ 356 h 382"/>
                    <a:gd name="T42" fmla="*/ 184 w 380"/>
                    <a:gd name="T43" fmla="*/ 341 h 382"/>
                    <a:gd name="T44" fmla="*/ 207 w 380"/>
                    <a:gd name="T45" fmla="*/ 331 h 382"/>
                    <a:gd name="T46" fmla="*/ 205 w 380"/>
                    <a:gd name="T47" fmla="*/ 310 h 382"/>
                    <a:gd name="T48" fmla="*/ 222 w 380"/>
                    <a:gd name="T49" fmla="*/ 275 h 382"/>
                    <a:gd name="T50" fmla="*/ 229 w 380"/>
                    <a:gd name="T51" fmla="*/ 247 h 382"/>
                    <a:gd name="T52" fmla="*/ 237 w 380"/>
                    <a:gd name="T53" fmla="*/ 224 h 382"/>
                    <a:gd name="T54" fmla="*/ 252 w 380"/>
                    <a:gd name="T55" fmla="*/ 213 h 382"/>
                    <a:gd name="T56" fmla="*/ 272 w 380"/>
                    <a:gd name="T57" fmla="*/ 216 h 382"/>
                    <a:gd name="T58" fmla="*/ 282 w 380"/>
                    <a:gd name="T59" fmla="*/ 188 h 382"/>
                    <a:gd name="T60" fmla="*/ 293 w 380"/>
                    <a:gd name="T61" fmla="*/ 171 h 382"/>
                    <a:gd name="T62" fmla="*/ 312 w 380"/>
                    <a:gd name="T63" fmla="*/ 156 h 382"/>
                    <a:gd name="T64" fmla="*/ 327 w 380"/>
                    <a:gd name="T65" fmla="*/ 128 h 382"/>
                    <a:gd name="T66" fmla="*/ 327 w 380"/>
                    <a:gd name="T67" fmla="*/ 100 h 382"/>
                    <a:gd name="T68" fmla="*/ 376 w 380"/>
                    <a:gd name="T69" fmla="*/ 111 h 382"/>
                    <a:gd name="T70" fmla="*/ 372 w 380"/>
                    <a:gd name="T71" fmla="*/ 89 h 382"/>
                    <a:gd name="T72" fmla="*/ 366 w 380"/>
                    <a:gd name="T73" fmla="*/ 72 h 382"/>
                    <a:gd name="T74" fmla="*/ 346 w 380"/>
                    <a:gd name="T75" fmla="*/ 68 h 382"/>
                    <a:gd name="T76" fmla="*/ 329 w 380"/>
                    <a:gd name="T77" fmla="*/ 75 h 382"/>
                    <a:gd name="T78" fmla="*/ 314 w 380"/>
                    <a:gd name="T79" fmla="*/ 89 h 382"/>
                    <a:gd name="T80" fmla="*/ 289 w 380"/>
                    <a:gd name="T81" fmla="*/ 83 h 382"/>
                    <a:gd name="T82" fmla="*/ 278 w 380"/>
                    <a:gd name="T83" fmla="*/ 104 h 382"/>
                    <a:gd name="T84" fmla="*/ 263 w 380"/>
                    <a:gd name="T85" fmla="*/ 111 h 382"/>
                    <a:gd name="T86" fmla="*/ 246 w 380"/>
                    <a:gd name="T87" fmla="*/ 132 h 382"/>
                    <a:gd name="T88" fmla="*/ 147 w 380"/>
                    <a:gd name="T89" fmla="*/ 98 h 382"/>
                    <a:gd name="T90" fmla="*/ 120 w 380"/>
                    <a:gd name="T91" fmla="*/ 4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0" h="382">
                      <a:moveTo>
                        <a:pt x="120" y="4"/>
                      </a:moveTo>
                      <a:lnTo>
                        <a:pt x="118" y="10"/>
                      </a:lnTo>
                      <a:lnTo>
                        <a:pt x="124" y="17"/>
                      </a:lnTo>
                      <a:lnTo>
                        <a:pt x="128" y="38"/>
                      </a:lnTo>
                      <a:lnTo>
                        <a:pt x="126" y="43"/>
                      </a:lnTo>
                      <a:lnTo>
                        <a:pt x="122" y="64"/>
                      </a:lnTo>
                      <a:lnTo>
                        <a:pt x="124" y="72"/>
                      </a:lnTo>
                      <a:lnTo>
                        <a:pt x="124" y="81"/>
                      </a:lnTo>
                      <a:lnTo>
                        <a:pt x="120" y="81"/>
                      </a:lnTo>
                      <a:lnTo>
                        <a:pt x="120" y="89"/>
                      </a:lnTo>
                      <a:lnTo>
                        <a:pt x="120" y="94"/>
                      </a:lnTo>
                      <a:lnTo>
                        <a:pt x="120" y="102"/>
                      </a:lnTo>
                      <a:lnTo>
                        <a:pt x="118" y="115"/>
                      </a:lnTo>
                      <a:lnTo>
                        <a:pt x="109" y="122"/>
                      </a:lnTo>
                      <a:lnTo>
                        <a:pt x="101" y="137"/>
                      </a:lnTo>
                      <a:lnTo>
                        <a:pt x="86" y="149"/>
                      </a:lnTo>
                      <a:lnTo>
                        <a:pt x="75" y="145"/>
                      </a:lnTo>
                      <a:lnTo>
                        <a:pt x="69" y="153"/>
                      </a:lnTo>
                      <a:lnTo>
                        <a:pt x="69" y="160"/>
                      </a:lnTo>
                      <a:lnTo>
                        <a:pt x="60" y="166"/>
                      </a:lnTo>
                      <a:lnTo>
                        <a:pt x="56" y="171"/>
                      </a:lnTo>
                      <a:lnTo>
                        <a:pt x="56" y="179"/>
                      </a:lnTo>
                      <a:lnTo>
                        <a:pt x="53" y="186"/>
                      </a:lnTo>
                      <a:lnTo>
                        <a:pt x="58" y="192"/>
                      </a:lnTo>
                      <a:lnTo>
                        <a:pt x="54" y="200"/>
                      </a:lnTo>
                      <a:lnTo>
                        <a:pt x="51" y="207"/>
                      </a:lnTo>
                      <a:lnTo>
                        <a:pt x="43" y="196"/>
                      </a:lnTo>
                      <a:lnTo>
                        <a:pt x="37" y="194"/>
                      </a:lnTo>
                      <a:lnTo>
                        <a:pt x="32" y="201"/>
                      </a:lnTo>
                      <a:lnTo>
                        <a:pt x="30" y="207"/>
                      </a:lnTo>
                      <a:lnTo>
                        <a:pt x="30" y="215"/>
                      </a:lnTo>
                      <a:lnTo>
                        <a:pt x="28" y="216"/>
                      </a:lnTo>
                      <a:lnTo>
                        <a:pt x="26" y="224"/>
                      </a:lnTo>
                      <a:lnTo>
                        <a:pt x="28" y="228"/>
                      </a:lnTo>
                      <a:lnTo>
                        <a:pt x="30" y="241"/>
                      </a:lnTo>
                      <a:lnTo>
                        <a:pt x="22" y="247"/>
                      </a:lnTo>
                      <a:lnTo>
                        <a:pt x="22" y="254"/>
                      </a:lnTo>
                      <a:lnTo>
                        <a:pt x="17" y="260"/>
                      </a:lnTo>
                      <a:lnTo>
                        <a:pt x="7" y="265"/>
                      </a:lnTo>
                      <a:lnTo>
                        <a:pt x="0" y="265"/>
                      </a:lnTo>
                      <a:lnTo>
                        <a:pt x="0" y="265"/>
                      </a:lnTo>
                      <a:lnTo>
                        <a:pt x="0" y="271"/>
                      </a:lnTo>
                      <a:lnTo>
                        <a:pt x="4" y="273"/>
                      </a:lnTo>
                      <a:lnTo>
                        <a:pt x="4" y="280"/>
                      </a:lnTo>
                      <a:lnTo>
                        <a:pt x="0" y="294"/>
                      </a:lnTo>
                      <a:lnTo>
                        <a:pt x="15" y="309"/>
                      </a:lnTo>
                      <a:lnTo>
                        <a:pt x="17" y="316"/>
                      </a:lnTo>
                      <a:lnTo>
                        <a:pt x="24" y="322"/>
                      </a:lnTo>
                      <a:lnTo>
                        <a:pt x="37" y="341"/>
                      </a:lnTo>
                      <a:lnTo>
                        <a:pt x="53" y="352"/>
                      </a:lnTo>
                      <a:lnTo>
                        <a:pt x="66" y="352"/>
                      </a:lnTo>
                      <a:lnTo>
                        <a:pt x="66" y="357"/>
                      </a:lnTo>
                      <a:lnTo>
                        <a:pt x="71" y="365"/>
                      </a:lnTo>
                      <a:lnTo>
                        <a:pt x="79" y="372"/>
                      </a:lnTo>
                      <a:lnTo>
                        <a:pt x="92" y="380"/>
                      </a:lnTo>
                      <a:lnTo>
                        <a:pt x="103" y="382"/>
                      </a:lnTo>
                      <a:lnTo>
                        <a:pt x="116" y="372"/>
                      </a:lnTo>
                      <a:lnTo>
                        <a:pt x="118" y="367"/>
                      </a:lnTo>
                      <a:lnTo>
                        <a:pt x="130" y="371"/>
                      </a:lnTo>
                      <a:lnTo>
                        <a:pt x="137" y="371"/>
                      </a:lnTo>
                      <a:lnTo>
                        <a:pt x="152" y="363"/>
                      </a:lnTo>
                      <a:lnTo>
                        <a:pt x="160" y="361"/>
                      </a:lnTo>
                      <a:lnTo>
                        <a:pt x="162" y="356"/>
                      </a:lnTo>
                      <a:lnTo>
                        <a:pt x="162" y="348"/>
                      </a:lnTo>
                      <a:lnTo>
                        <a:pt x="171" y="352"/>
                      </a:lnTo>
                      <a:lnTo>
                        <a:pt x="184" y="341"/>
                      </a:lnTo>
                      <a:lnTo>
                        <a:pt x="192" y="342"/>
                      </a:lnTo>
                      <a:lnTo>
                        <a:pt x="205" y="333"/>
                      </a:lnTo>
                      <a:lnTo>
                        <a:pt x="207" y="331"/>
                      </a:lnTo>
                      <a:lnTo>
                        <a:pt x="205" y="324"/>
                      </a:lnTo>
                      <a:lnTo>
                        <a:pt x="210" y="318"/>
                      </a:lnTo>
                      <a:lnTo>
                        <a:pt x="205" y="310"/>
                      </a:lnTo>
                      <a:lnTo>
                        <a:pt x="207" y="297"/>
                      </a:lnTo>
                      <a:lnTo>
                        <a:pt x="214" y="284"/>
                      </a:lnTo>
                      <a:lnTo>
                        <a:pt x="222" y="275"/>
                      </a:lnTo>
                      <a:lnTo>
                        <a:pt x="224" y="262"/>
                      </a:lnTo>
                      <a:lnTo>
                        <a:pt x="225" y="254"/>
                      </a:lnTo>
                      <a:lnTo>
                        <a:pt x="229" y="247"/>
                      </a:lnTo>
                      <a:lnTo>
                        <a:pt x="233" y="233"/>
                      </a:lnTo>
                      <a:lnTo>
                        <a:pt x="237" y="230"/>
                      </a:lnTo>
                      <a:lnTo>
                        <a:pt x="237" y="224"/>
                      </a:lnTo>
                      <a:lnTo>
                        <a:pt x="237" y="209"/>
                      </a:lnTo>
                      <a:lnTo>
                        <a:pt x="244" y="207"/>
                      </a:lnTo>
                      <a:lnTo>
                        <a:pt x="252" y="213"/>
                      </a:lnTo>
                      <a:lnTo>
                        <a:pt x="252" y="216"/>
                      </a:lnTo>
                      <a:lnTo>
                        <a:pt x="267" y="218"/>
                      </a:lnTo>
                      <a:lnTo>
                        <a:pt x="272" y="216"/>
                      </a:lnTo>
                      <a:lnTo>
                        <a:pt x="276" y="209"/>
                      </a:lnTo>
                      <a:lnTo>
                        <a:pt x="278" y="194"/>
                      </a:lnTo>
                      <a:lnTo>
                        <a:pt x="282" y="188"/>
                      </a:lnTo>
                      <a:lnTo>
                        <a:pt x="284" y="179"/>
                      </a:lnTo>
                      <a:lnTo>
                        <a:pt x="286" y="171"/>
                      </a:lnTo>
                      <a:lnTo>
                        <a:pt x="293" y="171"/>
                      </a:lnTo>
                      <a:lnTo>
                        <a:pt x="301" y="169"/>
                      </a:lnTo>
                      <a:lnTo>
                        <a:pt x="306" y="156"/>
                      </a:lnTo>
                      <a:lnTo>
                        <a:pt x="312" y="156"/>
                      </a:lnTo>
                      <a:lnTo>
                        <a:pt x="318" y="149"/>
                      </a:lnTo>
                      <a:lnTo>
                        <a:pt x="321" y="136"/>
                      </a:lnTo>
                      <a:lnTo>
                        <a:pt x="327" y="128"/>
                      </a:lnTo>
                      <a:lnTo>
                        <a:pt x="325" y="115"/>
                      </a:lnTo>
                      <a:lnTo>
                        <a:pt x="329" y="107"/>
                      </a:lnTo>
                      <a:lnTo>
                        <a:pt x="327" y="100"/>
                      </a:lnTo>
                      <a:lnTo>
                        <a:pt x="335" y="98"/>
                      </a:lnTo>
                      <a:lnTo>
                        <a:pt x="372" y="119"/>
                      </a:lnTo>
                      <a:lnTo>
                        <a:pt x="376" y="111"/>
                      </a:lnTo>
                      <a:lnTo>
                        <a:pt x="380" y="98"/>
                      </a:lnTo>
                      <a:lnTo>
                        <a:pt x="378" y="94"/>
                      </a:lnTo>
                      <a:lnTo>
                        <a:pt x="372" y="89"/>
                      </a:lnTo>
                      <a:lnTo>
                        <a:pt x="370" y="81"/>
                      </a:lnTo>
                      <a:lnTo>
                        <a:pt x="365" y="79"/>
                      </a:lnTo>
                      <a:lnTo>
                        <a:pt x="366" y="72"/>
                      </a:lnTo>
                      <a:lnTo>
                        <a:pt x="366" y="72"/>
                      </a:lnTo>
                      <a:lnTo>
                        <a:pt x="351" y="74"/>
                      </a:lnTo>
                      <a:lnTo>
                        <a:pt x="346" y="68"/>
                      </a:lnTo>
                      <a:lnTo>
                        <a:pt x="338" y="66"/>
                      </a:lnTo>
                      <a:lnTo>
                        <a:pt x="333" y="68"/>
                      </a:lnTo>
                      <a:lnTo>
                        <a:pt x="329" y="75"/>
                      </a:lnTo>
                      <a:lnTo>
                        <a:pt x="321" y="75"/>
                      </a:lnTo>
                      <a:lnTo>
                        <a:pt x="316" y="83"/>
                      </a:lnTo>
                      <a:lnTo>
                        <a:pt x="314" y="89"/>
                      </a:lnTo>
                      <a:lnTo>
                        <a:pt x="304" y="90"/>
                      </a:lnTo>
                      <a:lnTo>
                        <a:pt x="297" y="89"/>
                      </a:lnTo>
                      <a:lnTo>
                        <a:pt x="289" y="83"/>
                      </a:lnTo>
                      <a:lnTo>
                        <a:pt x="288" y="83"/>
                      </a:lnTo>
                      <a:lnTo>
                        <a:pt x="288" y="90"/>
                      </a:lnTo>
                      <a:lnTo>
                        <a:pt x="278" y="104"/>
                      </a:lnTo>
                      <a:lnTo>
                        <a:pt x="271" y="102"/>
                      </a:lnTo>
                      <a:lnTo>
                        <a:pt x="265" y="106"/>
                      </a:lnTo>
                      <a:lnTo>
                        <a:pt x="263" y="111"/>
                      </a:lnTo>
                      <a:lnTo>
                        <a:pt x="256" y="119"/>
                      </a:lnTo>
                      <a:lnTo>
                        <a:pt x="252" y="126"/>
                      </a:lnTo>
                      <a:lnTo>
                        <a:pt x="246" y="132"/>
                      </a:lnTo>
                      <a:lnTo>
                        <a:pt x="241" y="139"/>
                      </a:lnTo>
                      <a:lnTo>
                        <a:pt x="231" y="83"/>
                      </a:lnTo>
                      <a:lnTo>
                        <a:pt x="147" y="98"/>
                      </a:lnTo>
                      <a:lnTo>
                        <a:pt x="130" y="0"/>
                      </a:lnTo>
                      <a:lnTo>
                        <a:pt x="124" y="4"/>
                      </a:lnTo>
                      <a:lnTo>
                        <a:pt x="120" y="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2" name="Freeform 124">
                  <a:extLst>
                    <a:ext uri="{FF2B5EF4-FFF2-40B4-BE49-F238E27FC236}">
                      <a16:creationId xmlns:a16="http://schemas.microsoft.com/office/drawing/2014/main" id="{20DD2127-E771-9C43-669F-08E7912E463F}"/>
                    </a:ext>
                  </a:extLst>
                </p:cNvPr>
                <p:cNvSpPr>
                  <a:spLocks/>
                </p:cNvSpPr>
                <p:nvPr/>
              </p:nvSpPr>
              <p:spPr bwMode="auto">
                <a:xfrm>
                  <a:off x="4280636" y="2793115"/>
                  <a:ext cx="414057" cy="288645"/>
                </a:xfrm>
                <a:custGeom>
                  <a:avLst/>
                  <a:gdLst>
                    <a:gd name="T0" fmla="*/ 218 w 431"/>
                    <a:gd name="T1" fmla="*/ 28 h 331"/>
                    <a:gd name="T2" fmla="*/ 203 w 431"/>
                    <a:gd name="T3" fmla="*/ 4 h 331"/>
                    <a:gd name="T4" fmla="*/ 162 w 431"/>
                    <a:gd name="T5" fmla="*/ 2 h 331"/>
                    <a:gd name="T6" fmla="*/ 72 w 431"/>
                    <a:gd name="T7" fmla="*/ 17 h 331"/>
                    <a:gd name="T8" fmla="*/ 40 w 431"/>
                    <a:gd name="T9" fmla="*/ 32 h 331"/>
                    <a:gd name="T10" fmla="*/ 2 w 431"/>
                    <a:gd name="T11" fmla="*/ 68 h 331"/>
                    <a:gd name="T12" fmla="*/ 12 w 431"/>
                    <a:gd name="T13" fmla="*/ 87 h 331"/>
                    <a:gd name="T14" fmla="*/ 42 w 431"/>
                    <a:gd name="T15" fmla="*/ 96 h 331"/>
                    <a:gd name="T16" fmla="*/ 59 w 431"/>
                    <a:gd name="T17" fmla="*/ 117 h 331"/>
                    <a:gd name="T18" fmla="*/ 92 w 431"/>
                    <a:gd name="T19" fmla="*/ 154 h 331"/>
                    <a:gd name="T20" fmla="*/ 117 w 431"/>
                    <a:gd name="T21" fmla="*/ 177 h 331"/>
                    <a:gd name="T22" fmla="*/ 139 w 431"/>
                    <a:gd name="T23" fmla="*/ 190 h 331"/>
                    <a:gd name="T24" fmla="*/ 147 w 431"/>
                    <a:gd name="T25" fmla="*/ 205 h 331"/>
                    <a:gd name="T26" fmla="*/ 162 w 431"/>
                    <a:gd name="T27" fmla="*/ 218 h 331"/>
                    <a:gd name="T28" fmla="*/ 177 w 431"/>
                    <a:gd name="T29" fmla="*/ 228 h 331"/>
                    <a:gd name="T30" fmla="*/ 200 w 431"/>
                    <a:gd name="T31" fmla="*/ 254 h 331"/>
                    <a:gd name="T32" fmla="*/ 205 w 431"/>
                    <a:gd name="T33" fmla="*/ 275 h 331"/>
                    <a:gd name="T34" fmla="*/ 226 w 431"/>
                    <a:gd name="T35" fmla="*/ 292 h 331"/>
                    <a:gd name="T36" fmla="*/ 235 w 431"/>
                    <a:gd name="T37" fmla="*/ 312 h 331"/>
                    <a:gd name="T38" fmla="*/ 254 w 431"/>
                    <a:gd name="T39" fmla="*/ 327 h 331"/>
                    <a:gd name="T40" fmla="*/ 263 w 431"/>
                    <a:gd name="T41" fmla="*/ 316 h 331"/>
                    <a:gd name="T42" fmla="*/ 271 w 431"/>
                    <a:gd name="T43" fmla="*/ 316 h 331"/>
                    <a:gd name="T44" fmla="*/ 265 w 431"/>
                    <a:gd name="T45" fmla="*/ 299 h 331"/>
                    <a:gd name="T46" fmla="*/ 263 w 431"/>
                    <a:gd name="T47" fmla="*/ 284 h 331"/>
                    <a:gd name="T48" fmla="*/ 273 w 431"/>
                    <a:gd name="T49" fmla="*/ 284 h 331"/>
                    <a:gd name="T50" fmla="*/ 292 w 431"/>
                    <a:gd name="T51" fmla="*/ 295 h 331"/>
                    <a:gd name="T52" fmla="*/ 294 w 431"/>
                    <a:gd name="T53" fmla="*/ 284 h 331"/>
                    <a:gd name="T54" fmla="*/ 277 w 431"/>
                    <a:gd name="T55" fmla="*/ 277 h 331"/>
                    <a:gd name="T56" fmla="*/ 294 w 431"/>
                    <a:gd name="T57" fmla="*/ 273 h 331"/>
                    <a:gd name="T58" fmla="*/ 312 w 431"/>
                    <a:gd name="T59" fmla="*/ 263 h 331"/>
                    <a:gd name="T60" fmla="*/ 322 w 431"/>
                    <a:gd name="T61" fmla="*/ 258 h 331"/>
                    <a:gd name="T62" fmla="*/ 335 w 431"/>
                    <a:gd name="T63" fmla="*/ 248 h 331"/>
                    <a:gd name="T64" fmla="*/ 329 w 431"/>
                    <a:gd name="T65" fmla="*/ 228 h 331"/>
                    <a:gd name="T66" fmla="*/ 344 w 431"/>
                    <a:gd name="T67" fmla="*/ 233 h 331"/>
                    <a:gd name="T68" fmla="*/ 359 w 431"/>
                    <a:gd name="T69" fmla="*/ 218 h 331"/>
                    <a:gd name="T70" fmla="*/ 369 w 431"/>
                    <a:gd name="T71" fmla="*/ 205 h 331"/>
                    <a:gd name="T72" fmla="*/ 382 w 431"/>
                    <a:gd name="T73" fmla="*/ 190 h 331"/>
                    <a:gd name="T74" fmla="*/ 389 w 431"/>
                    <a:gd name="T75" fmla="*/ 183 h 331"/>
                    <a:gd name="T76" fmla="*/ 378 w 431"/>
                    <a:gd name="T77" fmla="*/ 164 h 331"/>
                    <a:gd name="T78" fmla="*/ 380 w 431"/>
                    <a:gd name="T79" fmla="*/ 168 h 331"/>
                    <a:gd name="T80" fmla="*/ 389 w 431"/>
                    <a:gd name="T81" fmla="*/ 154 h 331"/>
                    <a:gd name="T82" fmla="*/ 423 w 431"/>
                    <a:gd name="T83" fmla="*/ 106 h 331"/>
                    <a:gd name="T84" fmla="*/ 427 w 431"/>
                    <a:gd name="T85" fmla="*/ 94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1" h="331">
                      <a:moveTo>
                        <a:pt x="316" y="15"/>
                      </a:moveTo>
                      <a:lnTo>
                        <a:pt x="220" y="30"/>
                      </a:lnTo>
                      <a:lnTo>
                        <a:pt x="218" y="28"/>
                      </a:lnTo>
                      <a:lnTo>
                        <a:pt x="218" y="23"/>
                      </a:lnTo>
                      <a:lnTo>
                        <a:pt x="215" y="15"/>
                      </a:lnTo>
                      <a:lnTo>
                        <a:pt x="203" y="4"/>
                      </a:lnTo>
                      <a:lnTo>
                        <a:pt x="198" y="8"/>
                      </a:lnTo>
                      <a:lnTo>
                        <a:pt x="190" y="0"/>
                      </a:lnTo>
                      <a:lnTo>
                        <a:pt x="162" y="2"/>
                      </a:lnTo>
                      <a:lnTo>
                        <a:pt x="85" y="12"/>
                      </a:lnTo>
                      <a:lnTo>
                        <a:pt x="77" y="13"/>
                      </a:lnTo>
                      <a:lnTo>
                        <a:pt x="72" y="17"/>
                      </a:lnTo>
                      <a:lnTo>
                        <a:pt x="57" y="23"/>
                      </a:lnTo>
                      <a:lnTo>
                        <a:pt x="45" y="32"/>
                      </a:lnTo>
                      <a:lnTo>
                        <a:pt x="40" y="32"/>
                      </a:lnTo>
                      <a:lnTo>
                        <a:pt x="17" y="44"/>
                      </a:lnTo>
                      <a:lnTo>
                        <a:pt x="15" y="49"/>
                      </a:lnTo>
                      <a:lnTo>
                        <a:pt x="2" y="68"/>
                      </a:lnTo>
                      <a:lnTo>
                        <a:pt x="0" y="75"/>
                      </a:lnTo>
                      <a:lnTo>
                        <a:pt x="4" y="83"/>
                      </a:lnTo>
                      <a:lnTo>
                        <a:pt x="12" y="87"/>
                      </a:lnTo>
                      <a:lnTo>
                        <a:pt x="17" y="87"/>
                      </a:lnTo>
                      <a:lnTo>
                        <a:pt x="30" y="98"/>
                      </a:lnTo>
                      <a:lnTo>
                        <a:pt x="42" y="96"/>
                      </a:lnTo>
                      <a:lnTo>
                        <a:pt x="49" y="104"/>
                      </a:lnTo>
                      <a:lnTo>
                        <a:pt x="51" y="109"/>
                      </a:lnTo>
                      <a:lnTo>
                        <a:pt x="59" y="117"/>
                      </a:lnTo>
                      <a:lnTo>
                        <a:pt x="60" y="124"/>
                      </a:lnTo>
                      <a:lnTo>
                        <a:pt x="79" y="145"/>
                      </a:lnTo>
                      <a:lnTo>
                        <a:pt x="92" y="154"/>
                      </a:lnTo>
                      <a:lnTo>
                        <a:pt x="106" y="162"/>
                      </a:lnTo>
                      <a:lnTo>
                        <a:pt x="113" y="169"/>
                      </a:lnTo>
                      <a:lnTo>
                        <a:pt x="117" y="177"/>
                      </a:lnTo>
                      <a:lnTo>
                        <a:pt x="122" y="181"/>
                      </a:lnTo>
                      <a:lnTo>
                        <a:pt x="130" y="183"/>
                      </a:lnTo>
                      <a:lnTo>
                        <a:pt x="139" y="190"/>
                      </a:lnTo>
                      <a:lnTo>
                        <a:pt x="145" y="194"/>
                      </a:lnTo>
                      <a:lnTo>
                        <a:pt x="145" y="198"/>
                      </a:lnTo>
                      <a:lnTo>
                        <a:pt x="147" y="205"/>
                      </a:lnTo>
                      <a:lnTo>
                        <a:pt x="154" y="209"/>
                      </a:lnTo>
                      <a:lnTo>
                        <a:pt x="156" y="215"/>
                      </a:lnTo>
                      <a:lnTo>
                        <a:pt x="162" y="218"/>
                      </a:lnTo>
                      <a:lnTo>
                        <a:pt x="162" y="220"/>
                      </a:lnTo>
                      <a:lnTo>
                        <a:pt x="169" y="226"/>
                      </a:lnTo>
                      <a:lnTo>
                        <a:pt x="177" y="228"/>
                      </a:lnTo>
                      <a:lnTo>
                        <a:pt x="190" y="237"/>
                      </a:lnTo>
                      <a:lnTo>
                        <a:pt x="192" y="243"/>
                      </a:lnTo>
                      <a:lnTo>
                        <a:pt x="200" y="254"/>
                      </a:lnTo>
                      <a:lnTo>
                        <a:pt x="203" y="262"/>
                      </a:lnTo>
                      <a:lnTo>
                        <a:pt x="203" y="267"/>
                      </a:lnTo>
                      <a:lnTo>
                        <a:pt x="205" y="275"/>
                      </a:lnTo>
                      <a:lnTo>
                        <a:pt x="211" y="280"/>
                      </a:lnTo>
                      <a:lnTo>
                        <a:pt x="222" y="284"/>
                      </a:lnTo>
                      <a:lnTo>
                        <a:pt x="226" y="292"/>
                      </a:lnTo>
                      <a:lnTo>
                        <a:pt x="230" y="297"/>
                      </a:lnTo>
                      <a:lnTo>
                        <a:pt x="235" y="305"/>
                      </a:lnTo>
                      <a:lnTo>
                        <a:pt x="235" y="312"/>
                      </a:lnTo>
                      <a:lnTo>
                        <a:pt x="235" y="318"/>
                      </a:lnTo>
                      <a:lnTo>
                        <a:pt x="241" y="326"/>
                      </a:lnTo>
                      <a:lnTo>
                        <a:pt x="254" y="327"/>
                      </a:lnTo>
                      <a:lnTo>
                        <a:pt x="258" y="329"/>
                      </a:lnTo>
                      <a:lnTo>
                        <a:pt x="262" y="331"/>
                      </a:lnTo>
                      <a:lnTo>
                        <a:pt x="263" y="316"/>
                      </a:lnTo>
                      <a:lnTo>
                        <a:pt x="267" y="310"/>
                      </a:lnTo>
                      <a:lnTo>
                        <a:pt x="267" y="316"/>
                      </a:lnTo>
                      <a:lnTo>
                        <a:pt x="271" y="316"/>
                      </a:lnTo>
                      <a:lnTo>
                        <a:pt x="277" y="309"/>
                      </a:lnTo>
                      <a:lnTo>
                        <a:pt x="269" y="305"/>
                      </a:lnTo>
                      <a:lnTo>
                        <a:pt x="265" y="299"/>
                      </a:lnTo>
                      <a:lnTo>
                        <a:pt x="263" y="294"/>
                      </a:lnTo>
                      <a:lnTo>
                        <a:pt x="258" y="280"/>
                      </a:lnTo>
                      <a:lnTo>
                        <a:pt x="263" y="284"/>
                      </a:lnTo>
                      <a:lnTo>
                        <a:pt x="265" y="292"/>
                      </a:lnTo>
                      <a:lnTo>
                        <a:pt x="273" y="297"/>
                      </a:lnTo>
                      <a:lnTo>
                        <a:pt x="273" y="284"/>
                      </a:lnTo>
                      <a:lnTo>
                        <a:pt x="278" y="295"/>
                      </a:lnTo>
                      <a:lnTo>
                        <a:pt x="284" y="301"/>
                      </a:lnTo>
                      <a:lnTo>
                        <a:pt x="292" y="295"/>
                      </a:lnTo>
                      <a:lnTo>
                        <a:pt x="295" y="284"/>
                      </a:lnTo>
                      <a:lnTo>
                        <a:pt x="288" y="290"/>
                      </a:lnTo>
                      <a:lnTo>
                        <a:pt x="294" y="284"/>
                      </a:lnTo>
                      <a:lnTo>
                        <a:pt x="292" y="280"/>
                      </a:lnTo>
                      <a:lnTo>
                        <a:pt x="284" y="280"/>
                      </a:lnTo>
                      <a:lnTo>
                        <a:pt x="277" y="277"/>
                      </a:lnTo>
                      <a:lnTo>
                        <a:pt x="271" y="279"/>
                      </a:lnTo>
                      <a:lnTo>
                        <a:pt x="284" y="271"/>
                      </a:lnTo>
                      <a:lnTo>
                        <a:pt x="294" y="273"/>
                      </a:lnTo>
                      <a:lnTo>
                        <a:pt x="299" y="271"/>
                      </a:lnTo>
                      <a:lnTo>
                        <a:pt x="307" y="269"/>
                      </a:lnTo>
                      <a:lnTo>
                        <a:pt x="312" y="263"/>
                      </a:lnTo>
                      <a:lnTo>
                        <a:pt x="309" y="260"/>
                      </a:lnTo>
                      <a:lnTo>
                        <a:pt x="316" y="263"/>
                      </a:lnTo>
                      <a:lnTo>
                        <a:pt x="322" y="258"/>
                      </a:lnTo>
                      <a:lnTo>
                        <a:pt x="329" y="256"/>
                      </a:lnTo>
                      <a:lnTo>
                        <a:pt x="329" y="252"/>
                      </a:lnTo>
                      <a:lnTo>
                        <a:pt x="335" y="248"/>
                      </a:lnTo>
                      <a:lnTo>
                        <a:pt x="339" y="241"/>
                      </a:lnTo>
                      <a:lnTo>
                        <a:pt x="333" y="239"/>
                      </a:lnTo>
                      <a:lnTo>
                        <a:pt x="329" y="228"/>
                      </a:lnTo>
                      <a:lnTo>
                        <a:pt x="335" y="228"/>
                      </a:lnTo>
                      <a:lnTo>
                        <a:pt x="339" y="235"/>
                      </a:lnTo>
                      <a:lnTo>
                        <a:pt x="344" y="233"/>
                      </a:lnTo>
                      <a:lnTo>
                        <a:pt x="352" y="228"/>
                      </a:lnTo>
                      <a:lnTo>
                        <a:pt x="356" y="220"/>
                      </a:lnTo>
                      <a:lnTo>
                        <a:pt x="359" y="218"/>
                      </a:lnTo>
                      <a:lnTo>
                        <a:pt x="357" y="211"/>
                      </a:lnTo>
                      <a:lnTo>
                        <a:pt x="361" y="203"/>
                      </a:lnTo>
                      <a:lnTo>
                        <a:pt x="369" y="205"/>
                      </a:lnTo>
                      <a:lnTo>
                        <a:pt x="374" y="203"/>
                      </a:lnTo>
                      <a:lnTo>
                        <a:pt x="378" y="198"/>
                      </a:lnTo>
                      <a:lnTo>
                        <a:pt x="382" y="190"/>
                      </a:lnTo>
                      <a:lnTo>
                        <a:pt x="378" y="186"/>
                      </a:lnTo>
                      <a:lnTo>
                        <a:pt x="384" y="188"/>
                      </a:lnTo>
                      <a:lnTo>
                        <a:pt x="389" y="183"/>
                      </a:lnTo>
                      <a:lnTo>
                        <a:pt x="386" y="175"/>
                      </a:lnTo>
                      <a:lnTo>
                        <a:pt x="378" y="171"/>
                      </a:lnTo>
                      <a:lnTo>
                        <a:pt x="378" y="164"/>
                      </a:lnTo>
                      <a:lnTo>
                        <a:pt x="382" y="156"/>
                      </a:lnTo>
                      <a:lnTo>
                        <a:pt x="386" y="154"/>
                      </a:lnTo>
                      <a:lnTo>
                        <a:pt x="380" y="168"/>
                      </a:lnTo>
                      <a:lnTo>
                        <a:pt x="387" y="171"/>
                      </a:lnTo>
                      <a:lnTo>
                        <a:pt x="389" y="177"/>
                      </a:lnTo>
                      <a:lnTo>
                        <a:pt x="389" y="154"/>
                      </a:lnTo>
                      <a:lnTo>
                        <a:pt x="393" y="149"/>
                      </a:lnTo>
                      <a:lnTo>
                        <a:pt x="408" y="121"/>
                      </a:lnTo>
                      <a:lnTo>
                        <a:pt x="423" y="106"/>
                      </a:lnTo>
                      <a:lnTo>
                        <a:pt x="431" y="100"/>
                      </a:lnTo>
                      <a:lnTo>
                        <a:pt x="431" y="96"/>
                      </a:lnTo>
                      <a:lnTo>
                        <a:pt x="427" y="94"/>
                      </a:lnTo>
                      <a:lnTo>
                        <a:pt x="316"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3" name="Freeform 125">
                  <a:extLst>
                    <a:ext uri="{FF2B5EF4-FFF2-40B4-BE49-F238E27FC236}">
                      <a16:creationId xmlns:a16="http://schemas.microsoft.com/office/drawing/2014/main" id="{C9B3CC45-EC4C-6D6C-C6F8-C47FD257A180}"/>
                    </a:ext>
                  </a:extLst>
                </p:cNvPr>
                <p:cNvSpPr>
                  <a:spLocks/>
                </p:cNvSpPr>
                <p:nvPr/>
              </p:nvSpPr>
              <p:spPr bwMode="auto">
                <a:xfrm>
                  <a:off x="4280636" y="2793115"/>
                  <a:ext cx="414057" cy="288645"/>
                </a:xfrm>
                <a:custGeom>
                  <a:avLst/>
                  <a:gdLst>
                    <a:gd name="T0" fmla="*/ 218 w 431"/>
                    <a:gd name="T1" fmla="*/ 28 h 331"/>
                    <a:gd name="T2" fmla="*/ 203 w 431"/>
                    <a:gd name="T3" fmla="*/ 4 h 331"/>
                    <a:gd name="T4" fmla="*/ 162 w 431"/>
                    <a:gd name="T5" fmla="*/ 2 h 331"/>
                    <a:gd name="T6" fmla="*/ 72 w 431"/>
                    <a:gd name="T7" fmla="*/ 17 h 331"/>
                    <a:gd name="T8" fmla="*/ 40 w 431"/>
                    <a:gd name="T9" fmla="*/ 32 h 331"/>
                    <a:gd name="T10" fmla="*/ 2 w 431"/>
                    <a:gd name="T11" fmla="*/ 68 h 331"/>
                    <a:gd name="T12" fmla="*/ 12 w 431"/>
                    <a:gd name="T13" fmla="*/ 87 h 331"/>
                    <a:gd name="T14" fmla="*/ 42 w 431"/>
                    <a:gd name="T15" fmla="*/ 96 h 331"/>
                    <a:gd name="T16" fmla="*/ 59 w 431"/>
                    <a:gd name="T17" fmla="*/ 117 h 331"/>
                    <a:gd name="T18" fmla="*/ 92 w 431"/>
                    <a:gd name="T19" fmla="*/ 154 h 331"/>
                    <a:gd name="T20" fmla="*/ 117 w 431"/>
                    <a:gd name="T21" fmla="*/ 177 h 331"/>
                    <a:gd name="T22" fmla="*/ 139 w 431"/>
                    <a:gd name="T23" fmla="*/ 190 h 331"/>
                    <a:gd name="T24" fmla="*/ 147 w 431"/>
                    <a:gd name="T25" fmla="*/ 205 h 331"/>
                    <a:gd name="T26" fmla="*/ 162 w 431"/>
                    <a:gd name="T27" fmla="*/ 218 h 331"/>
                    <a:gd name="T28" fmla="*/ 177 w 431"/>
                    <a:gd name="T29" fmla="*/ 228 h 331"/>
                    <a:gd name="T30" fmla="*/ 200 w 431"/>
                    <a:gd name="T31" fmla="*/ 254 h 331"/>
                    <a:gd name="T32" fmla="*/ 205 w 431"/>
                    <a:gd name="T33" fmla="*/ 275 h 331"/>
                    <a:gd name="T34" fmla="*/ 226 w 431"/>
                    <a:gd name="T35" fmla="*/ 292 h 331"/>
                    <a:gd name="T36" fmla="*/ 235 w 431"/>
                    <a:gd name="T37" fmla="*/ 312 h 331"/>
                    <a:gd name="T38" fmla="*/ 254 w 431"/>
                    <a:gd name="T39" fmla="*/ 327 h 331"/>
                    <a:gd name="T40" fmla="*/ 263 w 431"/>
                    <a:gd name="T41" fmla="*/ 316 h 331"/>
                    <a:gd name="T42" fmla="*/ 271 w 431"/>
                    <a:gd name="T43" fmla="*/ 316 h 331"/>
                    <a:gd name="T44" fmla="*/ 265 w 431"/>
                    <a:gd name="T45" fmla="*/ 299 h 331"/>
                    <a:gd name="T46" fmla="*/ 263 w 431"/>
                    <a:gd name="T47" fmla="*/ 284 h 331"/>
                    <a:gd name="T48" fmla="*/ 273 w 431"/>
                    <a:gd name="T49" fmla="*/ 284 h 331"/>
                    <a:gd name="T50" fmla="*/ 292 w 431"/>
                    <a:gd name="T51" fmla="*/ 295 h 331"/>
                    <a:gd name="T52" fmla="*/ 294 w 431"/>
                    <a:gd name="T53" fmla="*/ 284 h 331"/>
                    <a:gd name="T54" fmla="*/ 277 w 431"/>
                    <a:gd name="T55" fmla="*/ 277 h 331"/>
                    <a:gd name="T56" fmla="*/ 294 w 431"/>
                    <a:gd name="T57" fmla="*/ 273 h 331"/>
                    <a:gd name="T58" fmla="*/ 312 w 431"/>
                    <a:gd name="T59" fmla="*/ 263 h 331"/>
                    <a:gd name="T60" fmla="*/ 322 w 431"/>
                    <a:gd name="T61" fmla="*/ 258 h 331"/>
                    <a:gd name="T62" fmla="*/ 335 w 431"/>
                    <a:gd name="T63" fmla="*/ 248 h 331"/>
                    <a:gd name="T64" fmla="*/ 329 w 431"/>
                    <a:gd name="T65" fmla="*/ 228 h 331"/>
                    <a:gd name="T66" fmla="*/ 344 w 431"/>
                    <a:gd name="T67" fmla="*/ 233 h 331"/>
                    <a:gd name="T68" fmla="*/ 359 w 431"/>
                    <a:gd name="T69" fmla="*/ 218 h 331"/>
                    <a:gd name="T70" fmla="*/ 369 w 431"/>
                    <a:gd name="T71" fmla="*/ 205 h 331"/>
                    <a:gd name="T72" fmla="*/ 382 w 431"/>
                    <a:gd name="T73" fmla="*/ 190 h 331"/>
                    <a:gd name="T74" fmla="*/ 389 w 431"/>
                    <a:gd name="T75" fmla="*/ 183 h 331"/>
                    <a:gd name="T76" fmla="*/ 378 w 431"/>
                    <a:gd name="T77" fmla="*/ 164 h 331"/>
                    <a:gd name="T78" fmla="*/ 380 w 431"/>
                    <a:gd name="T79" fmla="*/ 168 h 331"/>
                    <a:gd name="T80" fmla="*/ 389 w 431"/>
                    <a:gd name="T81" fmla="*/ 154 h 331"/>
                    <a:gd name="T82" fmla="*/ 423 w 431"/>
                    <a:gd name="T83" fmla="*/ 106 h 331"/>
                    <a:gd name="T84" fmla="*/ 427 w 431"/>
                    <a:gd name="T85" fmla="*/ 94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1" h="331">
                      <a:moveTo>
                        <a:pt x="316" y="15"/>
                      </a:moveTo>
                      <a:lnTo>
                        <a:pt x="220" y="30"/>
                      </a:lnTo>
                      <a:lnTo>
                        <a:pt x="218" y="28"/>
                      </a:lnTo>
                      <a:lnTo>
                        <a:pt x="218" y="23"/>
                      </a:lnTo>
                      <a:lnTo>
                        <a:pt x="215" y="15"/>
                      </a:lnTo>
                      <a:lnTo>
                        <a:pt x="203" y="4"/>
                      </a:lnTo>
                      <a:lnTo>
                        <a:pt x="198" y="8"/>
                      </a:lnTo>
                      <a:lnTo>
                        <a:pt x="190" y="0"/>
                      </a:lnTo>
                      <a:lnTo>
                        <a:pt x="162" y="2"/>
                      </a:lnTo>
                      <a:lnTo>
                        <a:pt x="85" y="12"/>
                      </a:lnTo>
                      <a:lnTo>
                        <a:pt x="77" y="13"/>
                      </a:lnTo>
                      <a:lnTo>
                        <a:pt x="72" y="17"/>
                      </a:lnTo>
                      <a:lnTo>
                        <a:pt x="57" y="23"/>
                      </a:lnTo>
                      <a:lnTo>
                        <a:pt x="45" y="32"/>
                      </a:lnTo>
                      <a:lnTo>
                        <a:pt x="40" y="32"/>
                      </a:lnTo>
                      <a:lnTo>
                        <a:pt x="17" y="44"/>
                      </a:lnTo>
                      <a:lnTo>
                        <a:pt x="15" y="49"/>
                      </a:lnTo>
                      <a:lnTo>
                        <a:pt x="2" y="68"/>
                      </a:lnTo>
                      <a:lnTo>
                        <a:pt x="0" y="75"/>
                      </a:lnTo>
                      <a:lnTo>
                        <a:pt x="4" y="83"/>
                      </a:lnTo>
                      <a:lnTo>
                        <a:pt x="12" y="87"/>
                      </a:lnTo>
                      <a:lnTo>
                        <a:pt x="17" y="87"/>
                      </a:lnTo>
                      <a:lnTo>
                        <a:pt x="30" y="98"/>
                      </a:lnTo>
                      <a:lnTo>
                        <a:pt x="42" y="96"/>
                      </a:lnTo>
                      <a:lnTo>
                        <a:pt x="49" y="104"/>
                      </a:lnTo>
                      <a:lnTo>
                        <a:pt x="51" y="109"/>
                      </a:lnTo>
                      <a:lnTo>
                        <a:pt x="59" y="117"/>
                      </a:lnTo>
                      <a:lnTo>
                        <a:pt x="60" y="124"/>
                      </a:lnTo>
                      <a:lnTo>
                        <a:pt x="79" y="145"/>
                      </a:lnTo>
                      <a:lnTo>
                        <a:pt x="92" y="154"/>
                      </a:lnTo>
                      <a:lnTo>
                        <a:pt x="106" y="162"/>
                      </a:lnTo>
                      <a:lnTo>
                        <a:pt x="113" y="169"/>
                      </a:lnTo>
                      <a:lnTo>
                        <a:pt x="117" y="177"/>
                      </a:lnTo>
                      <a:lnTo>
                        <a:pt x="122" y="181"/>
                      </a:lnTo>
                      <a:lnTo>
                        <a:pt x="130" y="183"/>
                      </a:lnTo>
                      <a:lnTo>
                        <a:pt x="139" y="190"/>
                      </a:lnTo>
                      <a:lnTo>
                        <a:pt x="145" y="194"/>
                      </a:lnTo>
                      <a:lnTo>
                        <a:pt x="145" y="198"/>
                      </a:lnTo>
                      <a:lnTo>
                        <a:pt x="147" y="205"/>
                      </a:lnTo>
                      <a:lnTo>
                        <a:pt x="154" y="209"/>
                      </a:lnTo>
                      <a:lnTo>
                        <a:pt x="156" y="215"/>
                      </a:lnTo>
                      <a:lnTo>
                        <a:pt x="162" y="218"/>
                      </a:lnTo>
                      <a:lnTo>
                        <a:pt x="162" y="220"/>
                      </a:lnTo>
                      <a:lnTo>
                        <a:pt x="169" y="226"/>
                      </a:lnTo>
                      <a:lnTo>
                        <a:pt x="177" y="228"/>
                      </a:lnTo>
                      <a:lnTo>
                        <a:pt x="190" y="237"/>
                      </a:lnTo>
                      <a:lnTo>
                        <a:pt x="192" y="243"/>
                      </a:lnTo>
                      <a:lnTo>
                        <a:pt x="200" y="254"/>
                      </a:lnTo>
                      <a:lnTo>
                        <a:pt x="203" y="262"/>
                      </a:lnTo>
                      <a:lnTo>
                        <a:pt x="203" y="267"/>
                      </a:lnTo>
                      <a:lnTo>
                        <a:pt x="205" y="275"/>
                      </a:lnTo>
                      <a:lnTo>
                        <a:pt x="211" y="280"/>
                      </a:lnTo>
                      <a:lnTo>
                        <a:pt x="222" y="284"/>
                      </a:lnTo>
                      <a:lnTo>
                        <a:pt x="226" y="292"/>
                      </a:lnTo>
                      <a:lnTo>
                        <a:pt x="230" y="297"/>
                      </a:lnTo>
                      <a:lnTo>
                        <a:pt x="235" y="305"/>
                      </a:lnTo>
                      <a:lnTo>
                        <a:pt x="235" y="312"/>
                      </a:lnTo>
                      <a:lnTo>
                        <a:pt x="235" y="318"/>
                      </a:lnTo>
                      <a:lnTo>
                        <a:pt x="241" y="326"/>
                      </a:lnTo>
                      <a:lnTo>
                        <a:pt x="254" y="327"/>
                      </a:lnTo>
                      <a:lnTo>
                        <a:pt x="258" y="329"/>
                      </a:lnTo>
                      <a:lnTo>
                        <a:pt x="262" y="331"/>
                      </a:lnTo>
                      <a:lnTo>
                        <a:pt x="263" y="316"/>
                      </a:lnTo>
                      <a:lnTo>
                        <a:pt x="267" y="310"/>
                      </a:lnTo>
                      <a:lnTo>
                        <a:pt x="267" y="316"/>
                      </a:lnTo>
                      <a:lnTo>
                        <a:pt x="271" y="316"/>
                      </a:lnTo>
                      <a:lnTo>
                        <a:pt x="277" y="309"/>
                      </a:lnTo>
                      <a:lnTo>
                        <a:pt x="269" y="305"/>
                      </a:lnTo>
                      <a:lnTo>
                        <a:pt x="265" y="299"/>
                      </a:lnTo>
                      <a:lnTo>
                        <a:pt x="263" y="294"/>
                      </a:lnTo>
                      <a:lnTo>
                        <a:pt x="258" y="280"/>
                      </a:lnTo>
                      <a:lnTo>
                        <a:pt x="263" y="284"/>
                      </a:lnTo>
                      <a:lnTo>
                        <a:pt x="265" y="292"/>
                      </a:lnTo>
                      <a:lnTo>
                        <a:pt x="273" y="297"/>
                      </a:lnTo>
                      <a:lnTo>
                        <a:pt x="273" y="284"/>
                      </a:lnTo>
                      <a:lnTo>
                        <a:pt x="278" y="295"/>
                      </a:lnTo>
                      <a:lnTo>
                        <a:pt x="284" y="301"/>
                      </a:lnTo>
                      <a:lnTo>
                        <a:pt x="292" y="295"/>
                      </a:lnTo>
                      <a:lnTo>
                        <a:pt x="295" y="284"/>
                      </a:lnTo>
                      <a:lnTo>
                        <a:pt x="288" y="290"/>
                      </a:lnTo>
                      <a:lnTo>
                        <a:pt x="294" y="284"/>
                      </a:lnTo>
                      <a:lnTo>
                        <a:pt x="292" y="280"/>
                      </a:lnTo>
                      <a:lnTo>
                        <a:pt x="284" y="280"/>
                      </a:lnTo>
                      <a:lnTo>
                        <a:pt x="277" y="277"/>
                      </a:lnTo>
                      <a:lnTo>
                        <a:pt x="271" y="279"/>
                      </a:lnTo>
                      <a:lnTo>
                        <a:pt x="284" y="271"/>
                      </a:lnTo>
                      <a:lnTo>
                        <a:pt x="294" y="273"/>
                      </a:lnTo>
                      <a:lnTo>
                        <a:pt x="299" y="271"/>
                      </a:lnTo>
                      <a:lnTo>
                        <a:pt x="307" y="269"/>
                      </a:lnTo>
                      <a:lnTo>
                        <a:pt x="312" y="263"/>
                      </a:lnTo>
                      <a:lnTo>
                        <a:pt x="309" y="260"/>
                      </a:lnTo>
                      <a:lnTo>
                        <a:pt x="316" y="263"/>
                      </a:lnTo>
                      <a:lnTo>
                        <a:pt x="322" y="258"/>
                      </a:lnTo>
                      <a:lnTo>
                        <a:pt x="329" y="256"/>
                      </a:lnTo>
                      <a:lnTo>
                        <a:pt x="329" y="252"/>
                      </a:lnTo>
                      <a:lnTo>
                        <a:pt x="335" y="248"/>
                      </a:lnTo>
                      <a:lnTo>
                        <a:pt x="339" y="241"/>
                      </a:lnTo>
                      <a:lnTo>
                        <a:pt x="333" y="239"/>
                      </a:lnTo>
                      <a:lnTo>
                        <a:pt x="329" y="228"/>
                      </a:lnTo>
                      <a:lnTo>
                        <a:pt x="335" y="228"/>
                      </a:lnTo>
                      <a:lnTo>
                        <a:pt x="339" y="235"/>
                      </a:lnTo>
                      <a:lnTo>
                        <a:pt x="344" y="233"/>
                      </a:lnTo>
                      <a:lnTo>
                        <a:pt x="352" y="228"/>
                      </a:lnTo>
                      <a:lnTo>
                        <a:pt x="356" y="220"/>
                      </a:lnTo>
                      <a:lnTo>
                        <a:pt x="359" y="218"/>
                      </a:lnTo>
                      <a:lnTo>
                        <a:pt x="357" y="211"/>
                      </a:lnTo>
                      <a:lnTo>
                        <a:pt x="361" y="203"/>
                      </a:lnTo>
                      <a:lnTo>
                        <a:pt x="369" y="205"/>
                      </a:lnTo>
                      <a:lnTo>
                        <a:pt x="374" y="203"/>
                      </a:lnTo>
                      <a:lnTo>
                        <a:pt x="378" y="198"/>
                      </a:lnTo>
                      <a:lnTo>
                        <a:pt x="382" y="190"/>
                      </a:lnTo>
                      <a:lnTo>
                        <a:pt x="378" y="186"/>
                      </a:lnTo>
                      <a:lnTo>
                        <a:pt x="384" y="188"/>
                      </a:lnTo>
                      <a:lnTo>
                        <a:pt x="389" y="183"/>
                      </a:lnTo>
                      <a:lnTo>
                        <a:pt x="386" y="175"/>
                      </a:lnTo>
                      <a:lnTo>
                        <a:pt x="378" y="171"/>
                      </a:lnTo>
                      <a:lnTo>
                        <a:pt x="378" y="164"/>
                      </a:lnTo>
                      <a:lnTo>
                        <a:pt x="382" y="156"/>
                      </a:lnTo>
                      <a:lnTo>
                        <a:pt x="386" y="154"/>
                      </a:lnTo>
                      <a:lnTo>
                        <a:pt x="380" y="168"/>
                      </a:lnTo>
                      <a:lnTo>
                        <a:pt x="387" y="171"/>
                      </a:lnTo>
                      <a:lnTo>
                        <a:pt x="389" y="177"/>
                      </a:lnTo>
                      <a:lnTo>
                        <a:pt x="389" y="154"/>
                      </a:lnTo>
                      <a:lnTo>
                        <a:pt x="393" y="149"/>
                      </a:lnTo>
                      <a:lnTo>
                        <a:pt x="408" y="121"/>
                      </a:lnTo>
                      <a:lnTo>
                        <a:pt x="423" y="106"/>
                      </a:lnTo>
                      <a:lnTo>
                        <a:pt x="431" y="100"/>
                      </a:lnTo>
                      <a:lnTo>
                        <a:pt x="431" y="96"/>
                      </a:lnTo>
                      <a:lnTo>
                        <a:pt x="427" y="94"/>
                      </a:lnTo>
                      <a:lnTo>
                        <a:pt x="316" y="1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4" name="Freeform 126">
                  <a:extLst>
                    <a:ext uri="{FF2B5EF4-FFF2-40B4-BE49-F238E27FC236}">
                      <a16:creationId xmlns:a16="http://schemas.microsoft.com/office/drawing/2014/main" id="{C939E0C0-152E-4FE1-1C16-84502C0DF7C8}"/>
                    </a:ext>
                  </a:extLst>
                </p:cNvPr>
                <p:cNvSpPr>
                  <a:spLocks/>
                </p:cNvSpPr>
                <p:nvPr/>
              </p:nvSpPr>
              <p:spPr bwMode="auto">
                <a:xfrm>
                  <a:off x="4387273" y="2078914"/>
                  <a:ext cx="475542" cy="281669"/>
                </a:xfrm>
                <a:custGeom>
                  <a:avLst/>
                  <a:gdLst>
                    <a:gd name="T0" fmla="*/ 478 w 495"/>
                    <a:gd name="T1" fmla="*/ 203 h 323"/>
                    <a:gd name="T2" fmla="*/ 491 w 495"/>
                    <a:gd name="T3" fmla="*/ 188 h 323"/>
                    <a:gd name="T4" fmla="*/ 478 w 495"/>
                    <a:gd name="T5" fmla="*/ 169 h 323"/>
                    <a:gd name="T6" fmla="*/ 468 w 495"/>
                    <a:gd name="T7" fmla="*/ 161 h 323"/>
                    <a:gd name="T8" fmla="*/ 461 w 495"/>
                    <a:gd name="T9" fmla="*/ 150 h 323"/>
                    <a:gd name="T10" fmla="*/ 448 w 495"/>
                    <a:gd name="T11" fmla="*/ 141 h 323"/>
                    <a:gd name="T12" fmla="*/ 449 w 495"/>
                    <a:gd name="T13" fmla="*/ 122 h 323"/>
                    <a:gd name="T14" fmla="*/ 449 w 495"/>
                    <a:gd name="T15" fmla="*/ 109 h 323"/>
                    <a:gd name="T16" fmla="*/ 444 w 495"/>
                    <a:gd name="T17" fmla="*/ 103 h 323"/>
                    <a:gd name="T18" fmla="*/ 459 w 495"/>
                    <a:gd name="T19" fmla="*/ 79 h 323"/>
                    <a:gd name="T20" fmla="*/ 461 w 495"/>
                    <a:gd name="T21" fmla="*/ 65 h 323"/>
                    <a:gd name="T22" fmla="*/ 468 w 495"/>
                    <a:gd name="T23" fmla="*/ 54 h 323"/>
                    <a:gd name="T24" fmla="*/ 453 w 495"/>
                    <a:gd name="T25" fmla="*/ 49 h 323"/>
                    <a:gd name="T26" fmla="*/ 434 w 495"/>
                    <a:gd name="T27" fmla="*/ 37 h 323"/>
                    <a:gd name="T28" fmla="*/ 427 w 495"/>
                    <a:gd name="T29" fmla="*/ 15 h 323"/>
                    <a:gd name="T30" fmla="*/ 414 w 495"/>
                    <a:gd name="T31" fmla="*/ 11 h 323"/>
                    <a:gd name="T32" fmla="*/ 402 w 495"/>
                    <a:gd name="T33" fmla="*/ 2 h 323"/>
                    <a:gd name="T34" fmla="*/ 329 w 495"/>
                    <a:gd name="T35" fmla="*/ 17 h 323"/>
                    <a:gd name="T36" fmla="*/ 122 w 495"/>
                    <a:gd name="T37" fmla="*/ 58 h 323"/>
                    <a:gd name="T38" fmla="*/ 55 w 495"/>
                    <a:gd name="T39" fmla="*/ 45 h 323"/>
                    <a:gd name="T40" fmla="*/ 30 w 495"/>
                    <a:gd name="T41" fmla="*/ 60 h 323"/>
                    <a:gd name="T42" fmla="*/ 23 w 495"/>
                    <a:gd name="T43" fmla="*/ 65 h 323"/>
                    <a:gd name="T44" fmla="*/ 0 w 495"/>
                    <a:gd name="T45" fmla="*/ 82 h 323"/>
                    <a:gd name="T46" fmla="*/ 25 w 495"/>
                    <a:gd name="T47" fmla="*/ 225 h 323"/>
                    <a:gd name="T48" fmla="*/ 126 w 495"/>
                    <a:gd name="T49" fmla="*/ 308 h 323"/>
                    <a:gd name="T50" fmla="*/ 421 w 495"/>
                    <a:gd name="T51" fmla="*/ 248 h 323"/>
                    <a:gd name="T52" fmla="*/ 429 w 495"/>
                    <a:gd name="T53" fmla="*/ 235 h 323"/>
                    <a:gd name="T54" fmla="*/ 442 w 495"/>
                    <a:gd name="T55" fmla="*/ 229 h 323"/>
                    <a:gd name="T56" fmla="*/ 449 w 495"/>
                    <a:gd name="T57" fmla="*/ 233 h 323"/>
                    <a:gd name="T58" fmla="*/ 463 w 495"/>
                    <a:gd name="T59" fmla="*/ 223 h 323"/>
                    <a:gd name="T60" fmla="*/ 470 w 495"/>
                    <a:gd name="T61" fmla="*/ 210 h 323"/>
                    <a:gd name="T62" fmla="*/ 476 w 495"/>
                    <a:gd name="T63" fmla="*/ 205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5" h="323">
                      <a:moveTo>
                        <a:pt x="476" y="203"/>
                      </a:moveTo>
                      <a:lnTo>
                        <a:pt x="478" y="203"/>
                      </a:lnTo>
                      <a:lnTo>
                        <a:pt x="483" y="195"/>
                      </a:lnTo>
                      <a:lnTo>
                        <a:pt x="491" y="188"/>
                      </a:lnTo>
                      <a:lnTo>
                        <a:pt x="495" y="182"/>
                      </a:lnTo>
                      <a:lnTo>
                        <a:pt x="478" y="169"/>
                      </a:lnTo>
                      <a:lnTo>
                        <a:pt x="472" y="163"/>
                      </a:lnTo>
                      <a:lnTo>
                        <a:pt x="468" y="161"/>
                      </a:lnTo>
                      <a:lnTo>
                        <a:pt x="461" y="158"/>
                      </a:lnTo>
                      <a:lnTo>
                        <a:pt x="461" y="150"/>
                      </a:lnTo>
                      <a:lnTo>
                        <a:pt x="453" y="148"/>
                      </a:lnTo>
                      <a:lnTo>
                        <a:pt x="448" y="141"/>
                      </a:lnTo>
                      <a:lnTo>
                        <a:pt x="444" y="129"/>
                      </a:lnTo>
                      <a:lnTo>
                        <a:pt x="449" y="122"/>
                      </a:lnTo>
                      <a:lnTo>
                        <a:pt x="451" y="116"/>
                      </a:lnTo>
                      <a:lnTo>
                        <a:pt x="449" y="109"/>
                      </a:lnTo>
                      <a:lnTo>
                        <a:pt x="446" y="107"/>
                      </a:lnTo>
                      <a:lnTo>
                        <a:pt x="444" y="103"/>
                      </a:lnTo>
                      <a:lnTo>
                        <a:pt x="449" y="96"/>
                      </a:lnTo>
                      <a:lnTo>
                        <a:pt x="459" y="79"/>
                      </a:lnTo>
                      <a:lnTo>
                        <a:pt x="459" y="71"/>
                      </a:lnTo>
                      <a:lnTo>
                        <a:pt x="461" y="65"/>
                      </a:lnTo>
                      <a:lnTo>
                        <a:pt x="468" y="56"/>
                      </a:lnTo>
                      <a:lnTo>
                        <a:pt x="468" y="54"/>
                      </a:lnTo>
                      <a:lnTo>
                        <a:pt x="461" y="50"/>
                      </a:lnTo>
                      <a:lnTo>
                        <a:pt x="453" y="49"/>
                      </a:lnTo>
                      <a:lnTo>
                        <a:pt x="440" y="45"/>
                      </a:lnTo>
                      <a:lnTo>
                        <a:pt x="434" y="37"/>
                      </a:lnTo>
                      <a:lnTo>
                        <a:pt x="433" y="30"/>
                      </a:lnTo>
                      <a:lnTo>
                        <a:pt x="427" y="15"/>
                      </a:lnTo>
                      <a:lnTo>
                        <a:pt x="419" y="9"/>
                      </a:lnTo>
                      <a:lnTo>
                        <a:pt x="414" y="11"/>
                      </a:lnTo>
                      <a:lnTo>
                        <a:pt x="410" y="3"/>
                      </a:lnTo>
                      <a:lnTo>
                        <a:pt x="402" y="2"/>
                      </a:lnTo>
                      <a:lnTo>
                        <a:pt x="402" y="0"/>
                      </a:lnTo>
                      <a:lnTo>
                        <a:pt x="329" y="17"/>
                      </a:lnTo>
                      <a:lnTo>
                        <a:pt x="220" y="39"/>
                      </a:lnTo>
                      <a:lnTo>
                        <a:pt x="122" y="58"/>
                      </a:lnTo>
                      <a:lnTo>
                        <a:pt x="58" y="69"/>
                      </a:lnTo>
                      <a:lnTo>
                        <a:pt x="55" y="45"/>
                      </a:lnTo>
                      <a:lnTo>
                        <a:pt x="53" y="43"/>
                      </a:lnTo>
                      <a:lnTo>
                        <a:pt x="30" y="60"/>
                      </a:lnTo>
                      <a:lnTo>
                        <a:pt x="30" y="58"/>
                      </a:lnTo>
                      <a:lnTo>
                        <a:pt x="23" y="65"/>
                      </a:lnTo>
                      <a:lnTo>
                        <a:pt x="10" y="77"/>
                      </a:lnTo>
                      <a:lnTo>
                        <a:pt x="0" y="82"/>
                      </a:lnTo>
                      <a:lnTo>
                        <a:pt x="0" y="86"/>
                      </a:lnTo>
                      <a:lnTo>
                        <a:pt x="25" y="225"/>
                      </a:lnTo>
                      <a:lnTo>
                        <a:pt x="42" y="323"/>
                      </a:lnTo>
                      <a:lnTo>
                        <a:pt x="126" y="308"/>
                      </a:lnTo>
                      <a:lnTo>
                        <a:pt x="265" y="282"/>
                      </a:lnTo>
                      <a:lnTo>
                        <a:pt x="421" y="248"/>
                      </a:lnTo>
                      <a:lnTo>
                        <a:pt x="425" y="242"/>
                      </a:lnTo>
                      <a:lnTo>
                        <a:pt x="429" y="235"/>
                      </a:lnTo>
                      <a:lnTo>
                        <a:pt x="434" y="231"/>
                      </a:lnTo>
                      <a:lnTo>
                        <a:pt x="442" y="229"/>
                      </a:lnTo>
                      <a:lnTo>
                        <a:pt x="448" y="231"/>
                      </a:lnTo>
                      <a:lnTo>
                        <a:pt x="449" y="233"/>
                      </a:lnTo>
                      <a:lnTo>
                        <a:pt x="455" y="225"/>
                      </a:lnTo>
                      <a:lnTo>
                        <a:pt x="463" y="223"/>
                      </a:lnTo>
                      <a:lnTo>
                        <a:pt x="470" y="218"/>
                      </a:lnTo>
                      <a:lnTo>
                        <a:pt x="470" y="210"/>
                      </a:lnTo>
                      <a:lnTo>
                        <a:pt x="474" y="205"/>
                      </a:lnTo>
                      <a:lnTo>
                        <a:pt x="476" y="205"/>
                      </a:lnTo>
                      <a:lnTo>
                        <a:pt x="476" y="20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5" name="Freeform 130">
                  <a:extLst>
                    <a:ext uri="{FF2B5EF4-FFF2-40B4-BE49-F238E27FC236}">
                      <a16:creationId xmlns:a16="http://schemas.microsoft.com/office/drawing/2014/main" id="{01DB7191-BF73-A101-3398-24F859788500}"/>
                    </a:ext>
                  </a:extLst>
                </p:cNvPr>
                <p:cNvSpPr>
                  <a:spLocks/>
                </p:cNvSpPr>
                <p:nvPr/>
              </p:nvSpPr>
              <p:spPr bwMode="auto">
                <a:xfrm>
                  <a:off x="4791723" y="2278611"/>
                  <a:ext cx="88383" cy="132550"/>
                </a:xfrm>
                <a:custGeom>
                  <a:avLst/>
                  <a:gdLst>
                    <a:gd name="T0" fmla="*/ 21 w 92"/>
                    <a:gd name="T1" fmla="*/ 0 h 152"/>
                    <a:gd name="T2" fmla="*/ 13 w 92"/>
                    <a:gd name="T3" fmla="*/ 2 h 152"/>
                    <a:gd name="T4" fmla="*/ 8 w 92"/>
                    <a:gd name="T5" fmla="*/ 6 h 152"/>
                    <a:gd name="T6" fmla="*/ 4 w 92"/>
                    <a:gd name="T7" fmla="*/ 13 h 152"/>
                    <a:gd name="T8" fmla="*/ 0 w 92"/>
                    <a:gd name="T9" fmla="*/ 19 h 152"/>
                    <a:gd name="T10" fmla="*/ 23 w 92"/>
                    <a:gd name="T11" fmla="*/ 98 h 152"/>
                    <a:gd name="T12" fmla="*/ 34 w 92"/>
                    <a:gd name="T13" fmla="*/ 145 h 152"/>
                    <a:gd name="T14" fmla="*/ 40 w 92"/>
                    <a:gd name="T15" fmla="*/ 152 h 152"/>
                    <a:gd name="T16" fmla="*/ 89 w 92"/>
                    <a:gd name="T17" fmla="*/ 141 h 152"/>
                    <a:gd name="T18" fmla="*/ 90 w 92"/>
                    <a:gd name="T19" fmla="*/ 139 h 152"/>
                    <a:gd name="T20" fmla="*/ 92 w 92"/>
                    <a:gd name="T21" fmla="*/ 139 h 152"/>
                    <a:gd name="T22" fmla="*/ 87 w 92"/>
                    <a:gd name="T23" fmla="*/ 126 h 152"/>
                    <a:gd name="T24" fmla="*/ 79 w 92"/>
                    <a:gd name="T25" fmla="*/ 128 h 152"/>
                    <a:gd name="T26" fmla="*/ 77 w 92"/>
                    <a:gd name="T27" fmla="*/ 130 h 152"/>
                    <a:gd name="T28" fmla="*/ 83 w 92"/>
                    <a:gd name="T29" fmla="*/ 122 h 152"/>
                    <a:gd name="T30" fmla="*/ 79 w 92"/>
                    <a:gd name="T31" fmla="*/ 120 h 152"/>
                    <a:gd name="T32" fmla="*/ 79 w 92"/>
                    <a:gd name="T33" fmla="*/ 115 h 152"/>
                    <a:gd name="T34" fmla="*/ 81 w 92"/>
                    <a:gd name="T35" fmla="*/ 107 h 152"/>
                    <a:gd name="T36" fmla="*/ 79 w 92"/>
                    <a:gd name="T37" fmla="*/ 103 h 152"/>
                    <a:gd name="T38" fmla="*/ 72 w 92"/>
                    <a:gd name="T39" fmla="*/ 105 h 152"/>
                    <a:gd name="T40" fmla="*/ 59 w 92"/>
                    <a:gd name="T41" fmla="*/ 94 h 152"/>
                    <a:gd name="T42" fmla="*/ 57 w 92"/>
                    <a:gd name="T43" fmla="*/ 86 h 152"/>
                    <a:gd name="T44" fmla="*/ 49 w 92"/>
                    <a:gd name="T45" fmla="*/ 81 h 152"/>
                    <a:gd name="T46" fmla="*/ 45 w 92"/>
                    <a:gd name="T47" fmla="*/ 71 h 152"/>
                    <a:gd name="T48" fmla="*/ 43 w 92"/>
                    <a:gd name="T49" fmla="*/ 64 h 152"/>
                    <a:gd name="T50" fmla="*/ 40 w 92"/>
                    <a:gd name="T51" fmla="*/ 56 h 152"/>
                    <a:gd name="T52" fmla="*/ 32 w 92"/>
                    <a:gd name="T53" fmla="*/ 51 h 152"/>
                    <a:gd name="T54" fmla="*/ 27 w 92"/>
                    <a:gd name="T55" fmla="*/ 45 h 152"/>
                    <a:gd name="T56" fmla="*/ 23 w 92"/>
                    <a:gd name="T57" fmla="*/ 38 h 152"/>
                    <a:gd name="T58" fmla="*/ 23 w 92"/>
                    <a:gd name="T59" fmla="*/ 32 h 152"/>
                    <a:gd name="T60" fmla="*/ 19 w 92"/>
                    <a:gd name="T61" fmla="*/ 24 h 152"/>
                    <a:gd name="T62" fmla="*/ 21 w 92"/>
                    <a:gd name="T63" fmla="*/ 21 h 152"/>
                    <a:gd name="T64" fmla="*/ 25 w 92"/>
                    <a:gd name="T65" fmla="*/ 13 h 152"/>
                    <a:gd name="T66" fmla="*/ 25 w 92"/>
                    <a:gd name="T67" fmla="*/ 6 h 152"/>
                    <a:gd name="T68" fmla="*/ 28 w 92"/>
                    <a:gd name="T69" fmla="*/ 4 h 152"/>
                    <a:gd name="T70" fmla="*/ 27 w 92"/>
                    <a:gd name="T71" fmla="*/ 2 h 152"/>
                    <a:gd name="T72" fmla="*/ 21 w 92"/>
                    <a:gd name="T73"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2" h="152">
                      <a:moveTo>
                        <a:pt x="21" y="0"/>
                      </a:moveTo>
                      <a:lnTo>
                        <a:pt x="13" y="2"/>
                      </a:lnTo>
                      <a:lnTo>
                        <a:pt x="8" y="6"/>
                      </a:lnTo>
                      <a:lnTo>
                        <a:pt x="4" y="13"/>
                      </a:lnTo>
                      <a:lnTo>
                        <a:pt x="0" y="19"/>
                      </a:lnTo>
                      <a:lnTo>
                        <a:pt x="23" y="98"/>
                      </a:lnTo>
                      <a:lnTo>
                        <a:pt x="34" y="145"/>
                      </a:lnTo>
                      <a:lnTo>
                        <a:pt x="40" y="152"/>
                      </a:lnTo>
                      <a:lnTo>
                        <a:pt x="89" y="141"/>
                      </a:lnTo>
                      <a:lnTo>
                        <a:pt x="90" y="139"/>
                      </a:lnTo>
                      <a:lnTo>
                        <a:pt x="92" y="139"/>
                      </a:lnTo>
                      <a:lnTo>
                        <a:pt x="87" y="126"/>
                      </a:lnTo>
                      <a:lnTo>
                        <a:pt x="79" y="128"/>
                      </a:lnTo>
                      <a:lnTo>
                        <a:pt x="77" y="130"/>
                      </a:lnTo>
                      <a:lnTo>
                        <a:pt x="83" y="122"/>
                      </a:lnTo>
                      <a:lnTo>
                        <a:pt x="79" y="120"/>
                      </a:lnTo>
                      <a:lnTo>
                        <a:pt x="79" y="115"/>
                      </a:lnTo>
                      <a:lnTo>
                        <a:pt x="81" y="107"/>
                      </a:lnTo>
                      <a:lnTo>
                        <a:pt x="79" y="103"/>
                      </a:lnTo>
                      <a:lnTo>
                        <a:pt x="72" y="105"/>
                      </a:lnTo>
                      <a:lnTo>
                        <a:pt x="59" y="94"/>
                      </a:lnTo>
                      <a:lnTo>
                        <a:pt x="57" y="86"/>
                      </a:lnTo>
                      <a:lnTo>
                        <a:pt x="49" y="81"/>
                      </a:lnTo>
                      <a:lnTo>
                        <a:pt x="45" y="71"/>
                      </a:lnTo>
                      <a:lnTo>
                        <a:pt x="43" y="64"/>
                      </a:lnTo>
                      <a:lnTo>
                        <a:pt x="40" y="56"/>
                      </a:lnTo>
                      <a:lnTo>
                        <a:pt x="32" y="51"/>
                      </a:lnTo>
                      <a:lnTo>
                        <a:pt x="27" y="45"/>
                      </a:lnTo>
                      <a:lnTo>
                        <a:pt x="23" y="38"/>
                      </a:lnTo>
                      <a:lnTo>
                        <a:pt x="23" y="32"/>
                      </a:lnTo>
                      <a:lnTo>
                        <a:pt x="19" y="24"/>
                      </a:lnTo>
                      <a:lnTo>
                        <a:pt x="21" y="21"/>
                      </a:lnTo>
                      <a:lnTo>
                        <a:pt x="25" y="13"/>
                      </a:lnTo>
                      <a:lnTo>
                        <a:pt x="25" y="6"/>
                      </a:lnTo>
                      <a:lnTo>
                        <a:pt x="28" y="4"/>
                      </a:lnTo>
                      <a:lnTo>
                        <a:pt x="27" y="2"/>
                      </a:lnTo>
                      <a:lnTo>
                        <a:pt x="21"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596" name="Group 595">
                  <a:extLst>
                    <a:ext uri="{FF2B5EF4-FFF2-40B4-BE49-F238E27FC236}">
                      <a16:creationId xmlns:a16="http://schemas.microsoft.com/office/drawing/2014/main" id="{2B2099F9-26F3-3909-AEA9-DB7A9EA984EB}"/>
                    </a:ext>
                  </a:extLst>
                </p:cNvPr>
                <p:cNvGrpSpPr/>
                <p:nvPr/>
              </p:nvGrpSpPr>
              <p:grpSpPr>
                <a:xfrm>
                  <a:off x="4226838" y="2360583"/>
                  <a:ext cx="636937" cy="326143"/>
                  <a:chOff x="4226838" y="2360583"/>
                  <a:chExt cx="636937" cy="326143"/>
                </a:xfrm>
                <a:grpFill/>
              </p:grpSpPr>
              <p:sp>
                <p:nvSpPr>
                  <p:cNvPr id="674" name="Freeform 122">
                    <a:extLst>
                      <a:ext uri="{FF2B5EF4-FFF2-40B4-BE49-F238E27FC236}">
                        <a16:creationId xmlns:a16="http://schemas.microsoft.com/office/drawing/2014/main" id="{17D99A40-914C-3194-A9E7-E0DC1DF1F814}"/>
                      </a:ext>
                    </a:extLst>
                  </p:cNvPr>
                  <p:cNvSpPr>
                    <a:spLocks/>
                  </p:cNvSpPr>
                  <p:nvPr/>
                </p:nvSpPr>
                <p:spPr bwMode="auto">
                  <a:xfrm>
                    <a:off x="4226838" y="2360583"/>
                    <a:ext cx="632134" cy="326143"/>
                  </a:xfrm>
                  <a:custGeom>
                    <a:avLst/>
                    <a:gdLst>
                      <a:gd name="T0" fmla="*/ 472 w 658"/>
                      <a:gd name="T1" fmla="*/ 23 h 374"/>
                      <a:gd name="T2" fmla="*/ 455 w 658"/>
                      <a:gd name="T3" fmla="*/ 0 h 374"/>
                      <a:gd name="T4" fmla="*/ 397 w 658"/>
                      <a:gd name="T5" fmla="*/ 0 h 374"/>
                      <a:gd name="T6" fmla="*/ 389 w 658"/>
                      <a:gd name="T7" fmla="*/ 30 h 374"/>
                      <a:gd name="T8" fmla="*/ 368 w 658"/>
                      <a:gd name="T9" fmla="*/ 58 h 374"/>
                      <a:gd name="T10" fmla="*/ 346 w 658"/>
                      <a:gd name="T11" fmla="*/ 81 h 374"/>
                      <a:gd name="T12" fmla="*/ 334 w 658"/>
                      <a:gd name="T13" fmla="*/ 118 h 374"/>
                      <a:gd name="T14" fmla="*/ 306 w 658"/>
                      <a:gd name="T15" fmla="*/ 109 h 374"/>
                      <a:gd name="T16" fmla="*/ 295 w 658"/>
                      <a:gd name="T17" fmla="*/ 135 h 374"/>
                      <a:gd name="T18" fmla="*/ 284 w 658"/>
                      <a:gd name="T19" fmla="*/ 177 h 374"/>
                      <a:gd name="T20" fmla="*/ 272 w 658"/>
                      <a:gd name="T21" fmla="*/ 220 h 374"/>
                      <a:gd name="T22" fmla="*/ 254 w 658"/>
                      <a:gd name="T23" fmla="*/ 244 h 374"/>
                      <a:gd name="T24" fmla="*/ 224 w 658"/>
                      <a:gd name="T25" fmla="*/ 258 h 374"/>
                      <a:gd name="T26" fmla="*/ 192 w 658"/>
                      <a:gd name="T27" fmla="*/ 273 h 374"/>
                      <a:gd name="T28" fmla="*/ 154 w 658"/>
                      <a:gd name="T29" fmla="*/ 282 h 374"/>
                      <a:gd name="T30" fmla="*/ 128 w 658"/>
                      <a:gd name="T31" fmla="*/ 254 h 374"/>
                      <a:gd name="T32" fmla="*/ 73 w 658"/>
                      <a:gd name="T33" fmla="*/ 318 h 374"/>
                      <a:gd name="T34" fmla="*/ 53 w 658"/>
                      <a:gd name="T35" fmla="*/ 340 h 374"/>
                      <a:gd name="T36" fmla="*/ 21 w 658"/>
                      <a:gd name="T37" fmla="*/ 365 h 374"/>
                      <a:gd name="T38" fmla="*/ 41 w 658"/>
                      <a:gd name="T39" fmla="*/ 370 h 374"/>
                      <a:gd name="T40" fmla="*/ 169 w 658"/>
                      <a:gd name="T41" fmla="*/ 350 h 374"/>
                      <a:gd name="T42" fmla="*/ 466 w 658"/>
                      <a:gd name="T43" fmla="*/ 303 h 374"/>
                      <a:gd name="T44" fmla="*/ 645 w 658"/>
                      <a:gd name="T45" fmla="*/ 265 h 374"/>
                      <a:gd name="T46" fmla="*/ 652 w 658"/>
                      <a:gd name="T47" fmla="*/ 256 h 374"/>
                      <a:gd name="T48" fmla="*/ 641 w 658"/>
                      <a:gd name="T49" fmla="*/ 227 h 374"/>
                      <a:gd name="T50" fmla="*/ 615 w 658"/>
                      <a:gd name="T51" fmla="*/ 239 h 374"/>
                      <a:gd name="T52" fmla="*/ 598 w 658"/>
                      <a:gd name="T53" fmla="*/ 235 h 374"/>
                      <a:gd name="T54" fmla="*/ 579 w 658"/>
                      <a:gd name="T55" fmla="*/ 216 h 374"/>
                      <a:gd name="T56" fmla="*/ 556 w 658"/>
                      <a:gd name="T57" fmla="*/ 211 h 374"/>
                      <a:gd name="T58" fmla="*/ 530 w 658"/>
                      <a:gd name="T59" fmla="*/ 205 h 374"/>
                      <a:gd name="T60" fmla="*/ 556 w 658"/>
                      <a:gd name="T61" fmla="*/ 199 h 374"/>
                      <a:gd name="T62" fmla="*/ 581 w 658"/>
                      <a:gd name="T63" fmla="*/ 212 h 374"/>
                      <a:gd name="T64" fmla="*/ 605 w 658"/>
                      <a:gd name="T65" fmla="*/ 224 h 374"/>
                      <a:gd name="T66" fmla="*/ 601 w 658"/>
                      <a:gd name="T67" fmla="*/ 207 h 374"/>
                      <a:gd name="T68" fmla="*/ 573 w 658"/>
                      <a:gd name="T69" fmla="*/ 190 h 374"/>
                      <a:gd name="T70" fmla="*/ 592 w 658"/>
                      <a:gd name="T71" fmla="*/ 197 h 374"/>
                      <a:gd name="T72" fmla="*/ 600 w 658"/>
                      <a:gd name="T73" fmla="*/ 182 h 374"/>
                      <a:gd name="T74" fmla="*/ 598 w 658"/>
                      <a:gd name="T75" fmla="*/ 169 h 374"/>
                      <a:gd name="T76" fmla="*/ 579 w 658"/>
                      <a:gd name="T77" fmla="*/ 160 h 374"/>
                      <a:gd name="T78" fmla="*/ 551 w 658"/>
                      <a:gd name="T79" fmla="*/ 137 h 374"/>
                      <a:gd name="T80" fmla="*/ 522 w 658"/>
                      <a:gd name="T81" fmla="*/ 115 h 374"/>
                      <a:gd name="T82" fmla="*/ 537 w 658"/>
                      <a:gd name="T83" fmla="*/ 122 h 374"/>
                      <a:gd name="T84" fmla="*/ 562 w 658"/>
                      <a:gd name="T85" fmla="*/ 141 h 374"/>
                      <a:gd name="T86" fmla="*/ 590 w 658"/>
                      <a:gd name="T87" fmla="*/ 156 h 374"/>
                      <a:gd name="T88" fmla="*/ 596 w 658"/>
                      <a:gd name="T89" fmla="*/ 133 h 374"/>
                      <a:gd name="T90" fmla="*/ 575 w 658"/>
                      <a:gd name="T91" fmla="*/ 118 h 374"/>
                      <a:gd name="T92" fmla="*/ 560 w 658"/>
                      <a:gd name="T93" fmla="*/ 105 h 374"/>
                      <a:gd name="T94" fmla="*/ 534 w 658"/>
                      <a:gd name="T95" fmla="*/ 107 h 374"/>
                      <a:gd name="T96" fmla="*/ 507 w 658"/>
                      <a:gd name="T97" fmla="*/ 96 h 374"/>
                      <a:gd name="T98" fmla="*/ 496 w 658"/>
                      <a:gd name="T99" fmla="*/ 90 h 374"/>
                      <a:gd name="T100" fmla="*/ 504 w 658"/>
                      <a:gd name="T101" fmla="*/ 66 h 374"/>
                      <a:gd name="T102" fmla="*/ 509 w 658"/>
                      <a:gd name="T103" fmla="*/ 45 h 374"/>
                      <a:gd name="T104" fmla="*/ 492 w 658"/>
                      <a:gd name="T105" fmla="*/ 28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58" h="374">
                        <a:moveTo>
                          <a:pt x="492" y="28"/>
                        </a:moveTo>
                        <a:lnTo>
                          <a:pt x="489" y="24"/>
                        </a:lnTo>
                        <a:lnTo>
                          <a:pt x="481" y="23"/>
                        </a:lnTo>
                        <a:lnTo>
                          <a:pt x="472" y="23"/>
                        </a:lnTo>
                        <a:lnTo>
                          <a:pt x="464" y="17"/>
                        </a:lnTo>
                        <a:lnTo>
                          <a:pt x="466" y="11"/>
                        </a:lnTo>
                        <a:lnTo>
                          <a:pt x="462" y="4"/>
                        </a:lnTo>
                        <a:lnTo>
                          <a:pt x="455" y="0"/>
                        </a:lnTo>
                        <a:lnTo>
                          <a:pt x="442" y="0"/>
                        </a:lnTo>
                        <a:lnTo>
                          <a:pt x="438" y="13"/>
                        </a:lnTo>
                        <a:lnTo>
                          <a:pt x="434" y="21"/>
                        </a:lnTo>
                        <a:lnTo>
                          <a:pt x="397" y="0"/>
                        </a:lnTo>
                        <a:lnTo>
                          <a:pt x="389" y="2"/>
                        </a:lnTo>
                        <a:lnTo>
                          <a:pt x="391" y="9"/>
                        </a:lnTo>
                        <a:lnTo>
                          <a:pt x="387" y="17"/>
                        </a:lnTo>
                        <a:lnTo>
                          <a:pt x="389" y="30"/>
                        </a:lnTo>
                        <a:lnTo>
                          <a:pt x="383" y="38"/>
                        </a:lnTo>
                        <a:lnTo>
                          <a:pt x="380" y="51"/>
                        </a:lnTo>
                        <a:lnTo>
                          <a:pt x="374" y="58"/>
                        </a:lnTo>
                        <a:lnTo>
                          <a:pt x="368" y="58"/>
                        </a:lnTo>
                        <a:lnTo>
                          <a:pt x="363" y="71"/>
                        </a:lnTo>
                        <a:lnTo>
                          <a:pt x="355" y="73"/>
                        </a:lnTo>
                        <a:lnTo>
                          <a:pt x="348" y="73"/>
                        </a:lnTo>
                        <a:lnTo>
                          <a:pt x="346" y="81"/>
                        </a:lnTo>
                        <a:lnTo>
                          <a:pt x="344" y="90"/>
                        </a:lnTo>
                        <a:lnTo>
                          <a:pt x="340" y="96"/>
                        </a:lnTo>
                        <a:lnTo>
                          <a:pt x="338" y="111"/>
                        </a:lnTo>
                        <a:lnTo>
                          <a:pt x="334" y="118"/>
                        </a:lnTo>
                        <a:lnTo>
                          <a:pt x="329" y="120"/>
                        </a:lnTo>
                        <a:lnTo>
                          <a:pt x="314" y="118"/>
                        </a:lnTo>
                        <a:lnTo>
                          <a:pt x="314" y="115"/>
                        </a:lnTo>
                        <a:lnTo>
                          <a:pt x="306" y="109"/>
                        </a:lnTo>
                        <a:lnTo>
                          <a:pt x="299" y="111"/>
                        </a:lnTo>
                        <a:lnTo>
                          <a:pt x="299" y="126"/>
                        </a:lnTo>
                        <a:lnTo>
                          <a:pt x="299" y="132"/>
                        </a:lnTo>
                        <a:lnTo>
                          <a:pt x="295" y="135"/>
                        </a:lnTo>
                        <a:lnTo>
                          <a:pt x="291" y="149"/>
                        </a:lnTo>
                        <a:lnTo>
                          <a:pt x="287" y="156"/>
                        </a:lnTo>
                        <a:lnTo>
                          <a:pt x="286" y="164"/>
                        </a:lnTo>
                        <a:lnTo>
                          <a:pt x="284" y="177"/>
                        </a:lnTo>
                        <a:lnTo>
                          <a:pt x="276" y="186"/>
                        </a:lnTo>
                        <a:lnTo>
                          <a:pt x="269" y="199"/>
                        </a:lnTo>
                        <a:lnTo>
                          <a:pt x="267" y="212"/>
                        </a:lnTo>
                        <a:lnTo>
                          <a:pt x="272" y="220"/>
                        </a:lnTo>
                        <a:lnTo>
                          <a:pt x="267" y="226"/>
                        </a:lnTo>
                        <a:lnTo>
                          <a:pt x="269" y="233"/>
                        </a:lnTo>
                        <a:lnTo>
                          <a:pt x="267" y="235"/>
                        </a:lnTo>
                        <a:lnTo>
                          <a:pt x="254" y="244"/>
                        </a:lnTo>
                        <a:lnTo>
                          <a:pt x="246" y="243"/>
                        </a:lnTo>
                        <a:lnTo>
                          <a:pt x="233" y="254"/>
                        </a:lnTo>
                        <a:lnTo>
                          <a:pt x="224" y="250"/>
                        </a:lnTo>
                        <a:lnTo>
                          <a:pt x="224" y="258"/>
                        </a:lnTo>
                        <a:lnTo>
                          <a:pt x="222" y="263"/>
                        </a:lnTo>
                        <a:lnTo>
                          <a:pt x="214" y="265"/>
                        </a:lnTo>
                        <a:lnTo>
                          <a:pt x="199" y="273"/>
                        </a:lnTo>
                        <a:lnTo>
                          <a:pt x="192" y="273"/>
                        </a:lnTo>
                        <a:lnTo>
                          <a:pt x="180" y="269"/>
                        </a:lnTo>
                        <a:lnTo>
                          <a:pt x="178" y="274"/>
                        </a:lnTo>
                        <a:lnTo>
                          <a:pt x="165" y="284"/>
                        </a:lnTo>
                        <a:lnTo>
                          <a:pt x="154" y="282"/>
                        </a:lnTo>
                        <a:lnTo>
                          <a:pt x="141" y="274"/>
                        </a:lnTo>
                        <a:lnTo>
                          <a:pt x="133" y="267"/>
                        </a:lnTo>
                        <a:lnTo>
                          <a:pt x="128" y="259"/>
                        </a:lnTo>
                        <a:lnTo>
                          <a:pt x="128" y="254"/>
                        </a:lnTo>
                        <a:lnTo>
                          <a:pt x="101" y="286"/>
                        </a:lnTo>
                        <a:lnTo>
                          <a:pt x="77" y="303"/>
                        </a:lnTo>
                        <a:lnTo>
                          <a:pt x="73" y="310"/>
                        </a:lnTo>
                        <a:lnTo>
                          <a:pt x="73" y="318"/>
                        </a:lnTo>
                        <a:lnTo>
                          <a:pt x="64" y="323"/>
                        </a:lnTo>
                        <a:lnTo>
                          <a:pt x="64" y="329"/>
                        </a:lnTo>
                        <a:lnTo>
                          <a:pt x="58" y="336"/>
                        </a:lnTo>
                        <a:lnTo>
                          <a:pt x="53" y="340"/>
                        </a:lnTo>
                        <a:lnTo>
                          <a:pt x="45" y="346"/>
                        </a:lnTo>
                        <a:lnTo>
                          <a:pt x="43" y="352"/>
                        </a:lnTo>
                        <a:lnTo>
                          <a:pt x="28" y="359"/>
                        </a:lnTo>
                        <a:lnTo>
                          <a:pt x="21" y="365"/>
                        </a:lnTo>
                        <a:lnTo>
                          <a:pt x="13" y="367"/>
                        </a:lnTo>
                        <a:lnTo>
                          <a:pt x="0" y="374"/>
                        </a:lnTo>
                        <a:lnTo>
                          <a:pt x="26" y="370"/>
                        </a:lnTo>
                        <a:lnTo>
                          <a:pt x="41" y="370"/>
                        </a:lnTo>
                        <a:lnTo>
                          <a:pt x="98" y="361"/>
                        </a:lnTo>
                        <a:lnTo>
                          <a:pt x="133" y="357"/>
                        </a:lnTo>
                        <a:lnTo>
                          <a:pt x="160" y="350"/>
                        </a:lnTo>
                        <a:lnTo>
                          <a:pt x="169" y="350"/>
                        </a:lnTo>
                        <a:lnTo>
                          <a:pt x="184" y="350"/>
                        </a:lnTo>
                        <a:lnTo>
                          <a:pt x="210" y="348"/>
                        </a:lnTo>
                        <a:lnTo>
                          <a:pt x="278" y="336"/>
                        </a:lnTo>
                        <a:lnTo>
                          <a:pt x="466" y="303"/>
                        </a:lnTo>
                        <a:lnTo>
                          <a:pt x="560" y="284"/>
                        </a:lnTo>
                        <a:lnTo>
                          <a:pt x="643" y="265"/>
                        </a:lnTo>
                        <a:lnTo>
                          <a:pt x="641" y="261"/>
                        </a:lnTo>
                        <a:lnTo>
                          <a:pt x="645" y="265"/>
                        </a:lnTo>
                        <a:lnTo>
                          <a:pt x="648" y="263"/>
                        </a:lnTo>
                        <a:lnTo>
                          <a:pt x="647" y="258"/>
                        </a:lnTo>
                        <a:lnTo>
                          <a:pt x="647" y="250"/>
                        </a:lnTo>
                        <a:lnTo>
                          <a:pt x="652" y="256"/>
                        </a:lnTo>
                        <a:lnTo>
                          <a:pt x="656" y="263"/>
                        </a:lnTo>
                        <a:lnTo>
                          <a:pt x="658" y="261"/>
                        </a:lnTo>
                        <a:lnTo>
                          <a:pt x="647" y="241"/>
                        </a:lnTo>
                        <a:lnTo>
                          <a:pt x="641" y="227"/>
                        </a:lnTo>
                        <a:lnTo>
                          <a:pt x="620" y="227"/>
                        </a:lnTo>
                        <a:lnTo>
                          <a:pt x="615" y="226"/>
                        </a:lnTo>
                        <a:lnTo>
                          <a:pt x="613" y="235"/>
                        </a:lnTo>
                        <a:lnTo>
                          <a:pt x="615" y="239"/>
                        </a:lnTo>
                        <a:lnTo>
                          <a:pt x="609" y="235"/>
                        </a:lnTo>
                        <a:lnTo>
                          <a:pt x="603" y="235"/>
                        </a:lnTo>
                        <a:lnTo>
                          <a:pt x="596" y="241"/>
                        </a:lnTo>
                        <a:lnTo>
                          <a:pt x="598" y="235"/>
                        </a:lnTo>
                        <a:lnTo>
                          <a:pt x="592" y="227"/>
                        </a:lnTo>
                        <a:lnTo>
                          <a:pt x="584" y="224"/>
                        </a:lnTo>
                        <a:lnTo>
                          <a:pt x="584" y="224"/>
                        </a:lnTo>
                        <a:lnTo>
                          <a:pt x="579" y="216"/>
                        </a:lnTo>
                        <a:lnTo>
                          <a:pt x="577" y="211"/>
                        </a:lnTo>
                        <a:lnTo>
                          <a:pt x="569" y="212"/>
                        </a:lnTo>
                        <a:lnTo>
                          <a:pt x="562" y="211"/>
                        </a:lnTo>
                        <a:lnTo>
                          <a:pt x="556" y="211"/>
                        </a:lnTo>
                        <a:lnTo>
                          <a:pt x="543" y="207"/>
                        </a:lnTo>
                        <a:lnTo>
                          <a:pt x="522" y="207"/>
                        </a:lnTo>
                        <a:lnTo>
                          <a:pt x="524" y="203"/>
                        </a:lnTo>
                        <a:lnTo>
                          <a:pt x="530" y="205"/>
                        </a:lnTo>
                        <a:lnTo>
                          <a:pt x="545" y="201"/>
                        </a:lnTo>
                        <a:lnTo>
                          <a:pt x="553" y="207"/>
                        </a:lnTo>
                        <a:lnTo>
                          <a:pt x="556" y="207"/>
                        </a:lnTo>
                        <a:lnTo>
                          <a:pt x="556" y="199"/>
                        </a:lnTo>
                        <a:lnTo>
                          <a:pt x="562" y="207"/>
                        </a:lnTo>
                        <a:lnTo>
                          <a:pt x="569" y="211"/>
                        </a:lnTo>
                        <a:lnTo>
                          <a:pt x="575" y="205"/>
                        </a:lnTo>
                        <a:lnTo>
                          <a:pt x="581" y="212"/>
                        </a:lnTo>
                        <a:lnTo>
                          <a:pt x="588" y="218"/>
                        </a:lnTo>
                        <a:lnTo>
                          <a:pt x="596" y="220"/>
                        </a:lnTo>
                        <a:lnTo>
                          <a:pt x="601" y="227"/>
                        </a:lnTo>
                        <a:lnTo>
                          <a:pt x="605" y="224"/>
                        </a:lnTo>
                        <a:lnTo>
                          <a:pt x="609" y="222"/>
                        </a:lnTo>
                        <a:lnTo>
                          <a:pt x="611" y="216"/>
                        </a:lnTo>
                        <a:lnTo>
                          <a:pt x="609" y="209"/>
                        </a:lnTo>
                        <a:lnTo>
                          <a:pt x="601" y="207"/>
                        </a:lnTo>
                        <a:lnTo>
                          <a:pt x="600" y="199"/>
                        </a:lnTo>
                        <a:lnTo>
                          <a:pt x="592" y="201"/>
                        </a:lnTo>
                        <a:lnTo>
                          <a:pt x="579" y="196"/>
                        </a:lnTo>
                        <a:lnTo>
                          <a:pt x="573" y="190"/>
                        </a:lnTo>
                        <a:lnTo>
                          <a:pt x="558" y="179"/>
                        </a:lnTo>
                        <a:lnTo>
                          <a:pt x="566" y="179"/>
                        </a:lnTo>
                        <a:lnTo>
                          <a:pt x="579" y="192"/>
                        </a:lnTo>
                        <a:lnTo>
                          <a:pt x="592" y="197"/>
                        </a:lnTo>
                        <a:lnTo>
                          <a:pt x="596" y="190"/>
                        </a:lnTo>
                        <a:lnTo>
                          <a:pt x="590" y="184"/>
                        </a:lnTo>
                        <a:lnTo>
                          <a:pt x="592" y="182"/>
                        </a:lnTo>
                        <a:lnTo>
                          <a:pt x="600" y="182"/>
                        </a:lnTo>
                        <a:lnTo>
                          <a:pt x="605" y="188"/>
                        </a:lnTo>
                        <a:lnTo>
                          <a:pt x="607" y="182"/>
                        </a:lnTo>
                        <a:lnTo>
                          <a:pt x="603" y="169"/>
                        </a:lnTo>
                        <a:lnTo>
                          <a:pt x="598" y="169"/>
                        </a:lnTo>
                        <a:lnTo>
                          <a:pt x="590" y="167"/>
                        </a:lnTo>
                        <a:lnTo>
                          <a:pt x="594" y="165"/>
                        </a:lnTo>
                        <a:lnTo>
                          <a:pt x="586" y="160"/>
                        </a:lnTo>
                        <a:lnTo>
                          <a:pt x="579" y="160"/>
                        </a:lnTo>
                        <a:lnTo>
                          <a:pt x="573" y="154"/>
                        </a:lnTo>
                        <a:lnTo>
                          <a:pt x="571" y="150"/>
                        </a:lnTo>
                        <a:lnTo>
                          <a:pt x="556" y="145"/>
                        </a:lnTo>
                        <a:lnTo>
                          <a:pt x="551" y="137"/>
                        </a:lnTo>
                        <a:lnTo>
                          <a:pt x="545" y="133"/>
                        </a:lnTo>
                        <a:lnTo>
                          <a:pt x="539" y="130"/>
                        </a:lnTo>
                        <a:lnTo>
                          <a:pt x="536" y="124"/>
                        </a:lnTo>
                        <a:lnTo>
                          <a:pt x="522" y="115"/>
                        </a:lnTo>
                        <a:lnTo>
                          <a:pt x="517" y="115"/>
                        </a:lnTo>
                        <a:lnTo>
                          <a:pt x="522" y="113"/>
                        </a:lnTo>
                        <a:lnTo>
                          <a:pt x="530" y="117"/>
                        </a:lnTo>
                        <a:lnTo>
                          <a:pt x="537" y="122"/>
                        </a:lnTo>
                        <a:lnTo>
                          <a:pt x="545" y="130"/>
                        </a:lnTo>
                        <a:lnTo>
                          <a:pt x="551" y="132"/>
                        </a:lnTo>
                        <a:lnTo>
                          <a:pt x="556" y="139"/>
                        </a:lnTo>
                        <a:lnTo>
                          <a:pt x="562" y="141"/>
                        </a:lnTo>
                        <a:lnTo>
                          <a:pt x="575" y="150"/>
                        </a:lnTo>
                        <a:lnTo>
                          <a:pt x="583" y="152"/>
                        </a:lnTo>
                        <a:lnTo>
                          <a:pt x="583" y="154"/>
                        </a:lnTo>
                        <a:lnTo>
                          <a:pt x="590" y="156"/>
                        </a:lnTo>
                        <a:lnTo>
                          <a:pt x="594" y="147"/>
                        </a:lnTo>
                        <a:lnTo>
                          <a:pt x="594" y="139"/>
                        </a:lnTo>
                        <a:lnTo>
                          <a:pt x="588" y="132"/>
                        </a:lnTo>
                        <a:lnTo>
                          <a:pt x="596" y="133"/>
                        </a:lnTo>
                        <a:lnTo>
                          <a:pt x="596" y="126"/>
                        </a:lnTo>
                        <a:lnTo>
                          <a:pt x="581" y="120"/>
                        </a:lnTo>
                        <a:lnTo>
                          <a:pt x="575" y="120"/>
                        </a:lnTo>
                        <a:lnTo>
                          <a:pt x="575" y="118"/>
                        </a:lnTo>
                        <a:lnTo>
                          <a:pt x="568" y="118"/>
                        </a:lnTo>
                        <a:lnTo>
                          <a:pt x="568" y="115"/>
                        </a:lnTo>
                        <a:lnTo>
                          <a:pt x="562" y="109"/>
                        </a:lnTo>
                        <a:lnTo>
                          <a:pt x="560" y="105"/>
                        </a:lnTo>
                        <a:lnTo>
                          <a:pt x="547" y="109"/>
                        </a:lnTo>
                        <a:lnTo>
                          <a:pt x="545" y="107"/>
                        </a:lnTo>
                        <a:lnTo>
                          <a:pt x="537" y="107"/>
                        </a:lnTo>
                        <a:lnTo>
                          <a:pt x="534" y="107"/>
                        </a:lnTo>
                        <a:lnTo>
                          <a:pt x="522" y="96"/>
                        </a:lnTo>
                        <a:lnTo>
                          <a:pt x="522" y="90"/>
                        </a:lnTo>
                        <a:lnTo>
                          <a:pt x="515" y="90"/>
                        </a:lnTo>
                        <a:lnTo>
                          <a:pt x="507" y="96"/>
                        </a:lnTo>
                        <a:lnTo>
                          <a:pt x="502" y="98"/>
                        </a:lnTo>
                        <a:lnTo>
                          <a:pt x="496" y="98"/>
                        </a:lnTo>
                        <a:lnTo>
                          <a:pt x="492" y="90"/>
                        </a:lnTo>
                        <a:lnTo>
                          <a:pt x="496" y="90"/>
                        </a:lnTo>
                        <a:lnTo>
                          <a:pt x="494" y="83"/>
                        </a:lnTo>
                        <a:lnTo>
                          <a:pt x="498" y="62"/>
                        </a:lnTo>
                        <a:lnTo>
                          <a:pt x="502" y="66"/>
                        </a:lnTo>
                        <a:lnTo>
                          <a:pt x="504" y="66"/>
                        </a:lnTo>
                        <a:lnTo>
                          <a:pt x="506" y="62"/>
                        </a:lnTo>
                        <a:lnTo>
                          <a:pt x="504" y="58"/>
                        </a:lnTo>
                        <a:lnTo>
                          <a:pt x="511" y="53"/>
                        </a:lnTo>
                        <a:lnTo>
                          <a:pt x="509" y="45"/>
                        </a:lnTo>
                        <a:lnTo>
                          <a:pt x="507" y="41"/>
                        </a:lnTo>
                        <a:lnTo>
                          <a:pt x="506" y="34"/>
                        </a:lnTo>
                        <a:lnTo>
                          <a:pt x="500" y="30"/>
                        </a:lnTo>
                        <a:lnTo>
                          <a:pt x="492" y="2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5" name="Freeform 132">
                    <a:extLst>
                      <a:ext uri="{FF2B5EF4-FFF2-40B4-BE49-F238E27FC236}">
                        <a16:creationId xmlns:a16="http://schemas.microsoft.com/office/drawing/2014/main" id="{E8855B28-990E-7DCA-A61B-B5FEDC530760}"/>
                      </a:ext>
                    </a:extLst>
                  </p:cNvPr>
                  <p:cNvSpPr>
                    <a:spLocks/>
                  </p:cNvSpPr>
                  <p:nvPr/>
                </p:nvSpPr>
                <p:spPr bwMode="auto">
                  <a:xfrm>
                    <a:off x="4830151" y="2444299"/>
                    <a:ext cx="33624" cy="89820"/>
                  </a:xfrm>
                  <a:custGeom>
                    <a:avLst/>
                    <a:gdLst>
                      <a:gd name="T0" fmla="*/ 15 w 35"/>
                      <a:gd name="T1" fmla="*/ 13 h 103"/>
                      <a:gd name="T2" fmla="*/ 9 w 35"/>
                      <a:gd name="T3" fmla="*/ 19 h 103"/>
                      <a:gd name="T4" fmla="*/ 15 w 35"/>
                      <a:gd name="T5" fmla="*/ 24 h 103"/>
                      <a:gd name="T6" fmla="*/ 13 w 35"/>
                      <a:gd name="T7" fmla="*/ 32 h 103"/>
                      <a:gd name="T8" fmla="*/ 7 w 35"/>
                      <a:gd name="T9" fmla="*/ 32 h 103"/>
                      <a:gd name="T10" fmla="*/ 5 w 35"/>
                      <a:gd name="T11" fmla="*/ 45 h 103"/>
                      <a:gd name="T12" fmla="*/ 2 w 35"/>
                      <a:gd name="T13" fmla="*/ 56 h 103"/>
                      <a:gd name="T14" fmla="*/ 0 w 35"/>
                      <a:gd name="T15" fmla="*/ 71 h 103"/>
                      <a:gd name="T16" fmla="*/ 2 w 35"/>
                      <a:gd name="T17" fmla="*/ 79 h 103"/>
                      <a:gd name="T18" fmla="*/ 0 w 35"/>
                      <a:gd name="T19" fmla="*/ 81 h 103"/>
                      <a:gd name="T20" fmla="*/ 0 w 35"/>
                      <a:gd name="T21" fmla="*/ 94 h 103"/>
                      <a:gd name="T22" fmla="*/ 7 w 35"/>
                      <a:gd name="T23" fmla="*/ 103 h 103"/>
                      <a:gd name="T24" fmla="*/ 13 w 35"/>
                      <a:gd name="T25" fmla="*/ 90 h 103"/>
                      <a:gd name="T26" fmla="*/ 13 w 35"/>
                      <a:gd name="T27" fmla="*/ 79 h 103"/>
                      <a:gd name="T28" fmla="*/ 13 w 35"/>
                      <a:gd name="T29" fmla="*/ 71 h 103"/>
                      <a:gd name="T30" fmla="*/ 17 w 35"/>
                      <a:gd name="T31" fmla="*/ 64 h 103"/>
                      <a:gd name="T32" fmla="*/ 19 w 35"/>
                      <a:gd name="T33" fmla="*/ 58 h 103"/>
                      <a:gd name="T34" fmla="*/ 24 w 35"/>
                      <a:gd name="T35" fmla="*/ 62 h 103"/>
                      <a:gd name="T36" fmla="*/ 26 w 35"/>
                      <a:gd name="T37" fmla="*/ 62 h 103"/>
                      <a:gd name="T38" fmla="*/ 28 w 35"/>
                      <a:gd name="T39" fmla="*/ 54 h 103"/>
                      <a:gd name="T40" fmla="*/ 26 w 35"/>
                      <a:gd name="T41" fmla="*/ 41 h 103"/>
                      <a:gd name="T42" fmla="*/ 30 w 35"/>
                      <a:gd name="T43" fmla="*/ 28 h 103"/>
                      <a:gd name="T44" fmla="*/ 34 w 35"/>
                      <a:gd name="T45" fmla="*/ 17 h 103"/>
                      <a:gd name="T46" fmla="*/ 34 w 35"/>
                      <a:gd name="T47" fmla="*/ 11 h 103"/>
                      <a:gd name="T48" fmla="*/ 35 w 35"/>
                      <a:gd name="T49" fmla="*/ 0 h 103"/>
                      <a:gd name="T50" fmla="*/ 20 w 35"/>
                      <a:gd name="T51" fmla="*/ 6 h 103"/>
                      <a:gd name="T52" fmla="*/ 15 w 35"/>
                      <a:gd name="T53"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 h="103">
                        <a:moveTo>
                          <a:pt x="15" y="13"/>
                        </a:moveTo>
                        <a:lnTo>
                          <a:pt x="9" y="19"/>
                        </a:lnTo>
                        <a:lnTo>
                          <a:pt x="15" y="24"/>
                        </a:lnTo>
                        <a:lnTo>
                          <a:pt x="13" y="32"/>
                        </a:lnTo>
                        <a:lnTo>
                          <a:pt x="7" y="32"/>
                        </a:lnTo>
                        <a:lnTo>
                          <a:pt x="5" y="45"/>
                        </a:lnTo>
                        <a:lnTo>
                          <a:pt x="2" y="56"/>
                        </a:lnTo>
                        <a:lnTo>
                          <a:pt x="0" y="71"/>
                        </a:lnTo>
                        <a:lnTo>
                          <a:pt x="2" y="79"/>
                        </a:lnTo>
                        <a:lnTo>
                          <a:pt x="0" y="81"/>
                        </a:lnTo>
                        <a:lnTo>
                          <a:pt x="0" y="94"/>
                        </a:lnTo>
                        <a:lnTo>
                          <a:pt x="7" y="103"/>
                        </a:lnTo>
                        <a:lnTo>
                          <a:pt x="13" y="90"/>
                        </a:lnTo>
                        <a:lnTo>
                          <a:pt x="13" y="79"/>
                        </a:lnTo>
                        <a:lnTo>
                          <a:pt x="13" y="71"/>
                        </a:lnTo>
                        <a:lnTo>
                          <a:pt x="17" y="64"/>
                        </a:lnTo>
                        <a:lnTo>
                          <a:pt x="19" y="58"/>
                        </a:lnTo>
                        <a:lnTo>
                          <a:pt x="24" y="62"/>
                        </a:lnTo>
                        <a:lnTo>
                          <a:pt x="26" y="62"/>
                        </a:lnTo>
                        <a:lnTo>
                          <a:pt x="28" y="54"/>
                        </a:lnTo>
                        <a:lnTo>
                          <a:pt x="26" y="41"/>
                        </a:lnTo>
                        <a:lnTo>
                          <a:pt x="30" y="28"/>
                        </a:lnTo>
                        <a:lnTo>
                          <a:pt x="34" y="17"/>
                        </a:lnTo>
                        <a:lnTo>
                          <a:pt x="34" y="11"/>
                        </a:lnTo>
                        <a:lnTo>
                          <a:pt x="35" y="0"/>
                        </a:lnTo>
                        <a:lnTo>
                          <a:pt x="20" y="6"/>
                        </a:lnTo>
                        <a:lnTo>
                          <a:pt x="15" y="13"/>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597" name="Freeform 133">
                  <a:extLst>
                    <a:ext uri="{FF2B5EF4-FFF2-40B4-BE49-F238E27FC236}">
                      <a16:creationId xmlns:a16="http://schemas.microsoft.com/office/drawing/2014/main" id="{3B7AC82C-7258-222B-6D08-EDA10FBFD7C3}"/>
                    </a:ext>
                  </a:extLst>
                </p:cNvPr>
                <p:cNvSpPr>
                  <a:spLocks/>
                </p:cNvSpPr>
                <p:nvPr/>
              </p:nvSpPr>
              <p:spPr bwMode="auto">
                <a:xfrm>
                  <a:off x="4846483" y="1740562"/>
                  <a:ext cx="137379" cy="234579"/>
                </a:xfrm>
                <a:custGeom>
                  <a:avLst/>
                  <a:gdLst>
                    <a:gd name="T0" fmla="*/ 2 w 143"/>
                    <a:gd name="T1" fmla="*/ 44 h 269"/>
                    <a:gd name="T2" fmla="*/ 2 w 143"/>
                    <a:gd name="T3" fmla="*/ 51 h 269"/>
                    <a:gd name="T4" fmla="*/ 7 w 143"/>
                    <a:gd name="T5" fmla="*/ 59 h 269"/>
                    <a:gd name="T6" fmla="*/ 7 w 143"/>
                    <a:gd name="T7" fmla="*/ 76 h 269"/>
                    <a:gd name="T8" fmla="*/ 9 w 143"/>
                    <a:gd name="T9" fmla="*/ 83 h 269"/>
                    <a:gd name="T10" fmla="*/ 17 w 143"/>
                    <a:gd name="T11" fmla="*/ 89 h 269"/>
                    <a:gd name="T12" fmla="*/ 18 w 143"/>
                    <a:gd name="T13" fmla="*/ 96 h 269"/>
                    <a:gd name="T14" fmla="*/ 18 w 143"/>
                    <a:gd name="T15" fmla="*/ 102 h 269"/>
                    <a:gd name="T16" fmla="*/ 20 w 143"/>
                    <a:gd name="T17" fmla="*/ 109 h 269"/>
                    <a:gd name="T18" fmla="*/ 20 w 143"/>
                    <a:gd name="T19" fmla="*/ 117 h 269"/>
                    <a:gd name="T20" fmla="*/ 18 w 143"/>
                    <a:gd name="T21" fmla="*/ 121 h 269"/>
                    <a:gd name="T22" fmla="*/ 18 w 143"/>
                    <a:gd name="T23" fmla="*/ 134 h 269"/>
                    <a:gd name="T24" fmla="*/ 22 w 143"/>
                    <a:gd name="T25" fmla="*/ 147 h 269"/>
                    <a:gd name="T26" fmla="*/ 28 w 143"/>
                    <a:gd name="T27" fmla="*/ 155 h 269"/>
                    <a:gd name="T28" fmla="*/ 32 w 143"/>
                    <a:gd name="T29" fmla="*/ 168 h 269"/>
                    <a:gd name="T30" fmla="*/ 30 w 143"/>
                    <a:gd name="T31" fmla="*/ 181 h 269"/>
                    <a:gd name="T32" fmla="*/ 33 w 143"/>
                    <a:gd name="T33" fmla="*/ 188 h 269"/>
                    <a:gd name="T34" fmla="*/ 35 w 143"/>
                    <a:gd name="T35" fmla="*/ 179 h 269"/>
                    <a:gd name="T36" fmla="*/ 47 w 143"/>
                    <a:gd name="T37" fmla="*/ 188 h 269"/>
                    <a:gd name="T38" fmla="*/ 62 w 143"/>
                    <a:gd name="T39" fmla="*/ 258 h 269"/>
                    <a:gd name="T40" fmla="*/ 62 w 143"/>
                    <a:gd name="T41" fmla="*/ 264 h 269"/>
                    <a:gd name="T42" fmla="*/ 65 w 143"/>
                    <a:gd name="T43" fmla="*/ 269 h 269"/>
                    <a:gd name="T44" fmla="*/ 126 w 143"/>
                    <a:gd name="T45" fmla="*/ 258 h 269"/>
                    <a:gd name="T46" fmla="*/ 120 w 143"/>
                    <a:gd name="T47" fmla="*/ 250 h 269"/>
                    <a:gd name="T48" fmla="*/ 116 w 143"/>
                    <a:gd name="T49" fmla="*/ 243 h 269"/>
                    <a:gd name="T50" fmla="*/ 116 w 143"/>
                    <a:gd name="T51" fmla="*/ 235 h 269"/>
                    <a:gd name="T52" fmla="*/ 120 w 143"/>
                    <a:gd name="T53" fmla="*/ 228 h 269"/>
                    <a:gd name="T54" fmla="*/ 114 w 143"/>
                    <a:gd name="T55" fmla="*/ 207 h 269"/>
                    <a:gd name="T56" fmla="*/ 114 w 143"/>
                    <a:gd name="T57" fmla="*/ 194 h 269"/>
                    <a:gd name="T58" fmla="*/ 109 w 143"/>
                    <a:gd name="T59" fmla="*/ 170 h 269"/>
                    <a:gd name="T60" fmla="*/ 112 w 143"/>
                    <a:gd name="T61" fmla="*/ 164 h 269"/>
                    <a:gd name="T62" fmla="*/ 111 w 143"/>
                    <a:gd name="T63" fmla="*/ 153 h 269"/>
                    <a:gd name="T64" fmla="*/ 114 w 143"/>
                    <a:gd name="T65" fmla="*/ 145 h 269"/>
                    <a:gd name="T66" fmla="*/ 116 w 143"/>
                    <a:gd name="T67" fmla="*/ 139 h 269"/>
                    <a:gd name="T68" fmla="*/ 116 w 143"/>
                    <a:gd name="T69" fmla="*/ 132 h 269"/>
                    <a:gd name="T70" fmla="*/ 120 w 143"/>
                    <a:gd name="T71" fmla="*/ 124 h 269"/>
                    <a:gd name="T72" fmla="*/ 118 w 143"/>
                    <a:gd name="T73" fmla="*/ 117 h 269"/>
                    <a:gd name="T74" fmla="*/ 120 w 143"/>
                    <a:gd name="T75" fmla="*/ 106 h 269"/>
                    <a:gd name="T76" fmla="*/ 116 w 143"/>
                    <a:gd name="T77" fmla="*/ 91 h 269"/>
                    <a:gd name="T78" fmla="*/ 116 w 143"/>
                    <a:gd name="T79" fmla="*/ 85 h 269"/>
                    <a:gd name="T80" fmla="*/ 122 w 143"/>
                    <a:gd name="T81" fmla="*/ 77 h 269"/>
                    <a:gd name="T82" fmla="*/ 126 w 143"/>
                    <a:gd name="T83" fmla="*/ 77 h 269"/>
                    <a:gd name="T84" fmla="*/ 137 w 143"/>
                    <a:gd name="T85" fmla="*/ 64 h 269"/>
                    <a:gd name="T86" fmla="*/ 143 w 143"/>
                    <a:gd name="T87" fmla="*/ 53 h 269"/>
                    <a:gd name="T88" fmla="*/ 143 w 143"/>
                    <a:gd name="T89" fmla="*/ 47 h 269"/>
                    <a:gd name="T90" fmla="*/ 141 w 143"/>
                    <a:gd name="T91" fmla="*/ 40 h 269"/>
                    <a:gd name="T92" fmla="*/ 135 w 143"/>
                    <a:gd name="T93" fmla="*/ 34 h 269"/>
                    <a:gd name="T94" fmla="*/ 133 w 143"/>
                    <a:gd name="T95" fmla="*/ 27 h 269"/>
                    <a:gd name="T96" fmla="*/ 137 w 143"/>
                    <a:gd name="T97" fmla="*/ 14 h 269"/>
                    <a:gd name="T98" fmla="*/ 133 w 143"/>
                    <a:gd name="T99" fmla="*/ 2 h 269"/>
                    <a:gd name="T100" fmla="*/ 135 w 143"/>
                    <a:gd name="T101" fmla="*/ 0 h 269"/>
                    <a:gd name="T102" fmla="*/ 26 w 143"/>
                    <a:gd name="T103" fmla="*/ 29 h 269"/>
                    <a:gd name="T104" fmla="*/ 0 w 143"/>
                    <a:gd name="T105" fmla="*/ 36 h 269"/>
                    <a:gd name="T106" fmla="*/ 0 w 143"/>
                    <a:gd name="T107" fmla="*/ 40 h 269"/>
                    <a:gd name="T108" fmla="*/ 2 w 143"/>
                    <a:gd name="T109" fmla="*/ 4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3" h="269">
                      <a:moveTo>
                        <a:pt x="2" y="44"/>
                      </a:moveTo>
                      <a:lnTo>
                        <a:pt x="2" y="51"/>
                      </a:lnTo>
                      <a:lnTo>
                        <a:pt x="7" y="59"/>
                      </a:lnTo>
                      <a:lnTo>
                        <a:pt x="7" y="76"/>
                      </a:lnTo>
                      <a:lnTo>
                        <a:pt x="9" y="83"/>
                      </a:lnTo>
                      <a:lnTo>
                        <a:pt x="17" y="89"/>
                      </a:lnTo>
                      <a:lnTo>
                        <a:pt x="18" y="96"/>
                      </a:lnTo>
                      <a:lnTo>
                        <a:pt x="18" y="102"/>
                      </a:lnTo>
                      <a:lnTo>
                        <a:pt x="20" y="109"/>
                      </a:lnTo>
                      <a:lnTo>
                        <a:pt x="20" y="117"/>
                      </a:lnTo>
                      <a:lnTo>
                        <a:pt x="18" y="121"/>
                      </a:lnTo>
                      <a:lnTo>
                        <a:pt x="18" y="134"/>
                      </a:lnTo>
                      <a:lnTo>
                        <a:pt x="22" y="147"/>
                      </a:lnTo>
                      <a:lnTo>
                        <a:pt x="28" y="155"/>
                      </a:lnTo>
                      <a:lnTo>
                        <a:pt x="32" y="168"/>
                      </a:lnTo>
                      <a:lnTo>
                        <a:pt x="30" y="181"/>
                      </a:lnTo>
                      <a:lnTo>
                        <a:pt x="33" y="188"/>
                      </a:lnTo>
                      <a:lnTo>
                        <a:pt x="35" y="179"/>
                      </a:lnTo>
                      <a:lnTo>
                        <a:pt x="47" y="188"/>
                      </a:lnTo>
                      <a:lnTo>
                        <a:pt x="62" y="258"/>
                      </a:lnTo>
                      <a:lnTo>
                        <a:pt x="62" y="264"/>
                      </a:lnTo>
                      <a:lnTo>
                        <a:pt x="65" y="269"/>
                      </a:lnTo>
                      <a:lnTo>
                        <a:pt x="126" y="258"/>
                      </a:lnTo>
                      <a:lnTo>
                        <a:pt x="120" y="250"/>
                      </a:lnTo>
                      <a:lnTo>
                        <a:pt x="116" y="243"/>
                      </a:lnTo>
                      <a:lnTo>
                        <a:pt x="116" y="235"/>
                      </a:lnTo>
                      <a:lnTo>
                        <a:pt x="120" y="228"/>
                      </a:lnTo>
                      <a:lnTo>
                        <a:pt x="114" y="207"/>
                      </a:lnTo>
                      <a:lnTo>
                        <a:pt x="114" y="194"/>
                      </a:lnTo>
                      <a:lnTo>
                        <a:pt x="109" y="170"/>
                      </a:lnTo>
                      <a:lnTo>
                        <a:pt x="112" y="164"/>
                      </a:lnTo>
                      <a:lnTo>
                        <a:pt x="111" y="153"/>
                      </a:lnTo>
                      <a:lnTo>
                        <a:pt x="114" y="145"/>
                      </a:lnTo>
                      <a:lnTo>
                        <a:pt x="116" y="139"/>
                      </a:lnTo>
                      <a:lnTo>
                        <a:pt x="116" y="132"/>
                      </a:lnTo>
                      <a:lnTo>
                        <a:pt x="120" y="124"/>
                      </a:lnTo>
                      <a:lnTo>
                        <a:pt x="118" y="117"/>
                      </a:lnTo>
                      <a:lnTo>
                        <a:pt x="120" y="106"/>
                      </a:lnTo>
                      <a:lnTo>
                        <a:pt x="116" y="91"/>
                      </a:lnTo>
                      <a:lnTo>
                        <a:pt x="116" y="85"/>
                      </a:lnTo>
                      <a:lnTo>
                        <a:pt x="122" y="77"/>
                      </a:lnTo>
                      <a:lnTo>
                        <a:pt x="126" y="77"/>
                      </a:lnTo>
                      <a:lnTo>
                        <a:pt x="137" y="64"/>
                      </a:lnTo>
                      <a:lnTo>
                        <a:pt x="143" y="53"/>
                      </a:lnTo>
                      <a:lnTo>
                        <a:pt x="143" y="47"/>
                      </a:lnTo>
                      <a:lnTo>
                        <a:pt x="141" y="40"/>
                      </a:lnTo>
                      <a:lnTo>
                        <a:pt x="135" y="34"/>
                      </a:lnTo>
                      <a:lnTo>
                        <a:pt x="133" y="27"/>
                      </a:lnTo>
                      <a:lnTo>
                        <a:pt x="137" y="14"/>
                      </a:lnTo>
                      <a:lnTo>
                        <a:pt x="133" y="2"/>
                      </a:lnTo>
                      <a:lnTo>
                        <a:pt x="135" y="0"/>
                      </a:lnTo>
                      <a:lnTo>
                        <a:pt x="26" y="29"/>
                      </a:lnTo>
                      <a:lnTo>
                        <a:pt x="0" y="36"/>
                      </a:lnTo>
                      <a:lnTo>
                        <a:pt x="0" y="40"/>
                      </a:lnTo>
                      <a:lnTo>
                        <a:pt x="2" y="4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598" name="Group 597">
                  <a:extLst>
                    <a:ext uri="{FF2B5EF4-FFF2-40B4-BE49-F238E27FC236}">
                      <a16:creationId xmlns:a16="http://schemas.microsoft.com/office/drawing/2014/main" id="{940C3EEC-3A00-14D2-922D-EE38CC653FAC}"/>
                    </a:ext>
                  </a:extLst>
                </p:cNvPr>
                <p:cNvGrpSpPr/>
                <p:nvPr/>
              </p:nvGrpSpPr>
              <p:grpSpPr>
                <a:xfrm>
                  <a:off x="4196096" y="2578593"/>
                  <a:ext cx="720518" cy="298238"/>
                  <a:chOff x="4196096" y="2578593"/>
                  <a:chExt cx="720518" cy="298238"/>
                </a:xfrm>
                <a:grpFill/>
              </p:grpSpPr>
              <p:sp>
                <p:nvSpPr>
                  <p:cNvPr id="654" name="Freeform 5">
                    <a:extLst>
                      <a:ext uri="{FF2B5EF4-FFF2-40B4-BE49-F238E27FC236}">
                        <a16:creationId xmlns:a16="http://schemas.microsoft.com/office/drawing/2014/main" id="{B9AA88CE-19DA-DE25-7832-EB60F6925A08}"/>
                      </a:ext>
                    </a:extLst>
                  </p:cNvPr>
                  <p:cNvSpPr>
                    <a:spLocks/>
                  </p:cNvSpPr>
                  <p:nvPr/>
                </p:nvSpPr>
                <p:spPr bwMode="auto">
                  <a:xfrm>
                    <a:off x="4793645" y="2624811"/>
                    <a:ext cx="3843" cy="4360"/>
                  </a:xfrm>
                  <a:custGeom>
                    <a:avLst/>
                    <a:gdLst>
                      <a:gd name="T0" fmla="*/ 0 w 4"/>
                      <a:gd name="T1" fmla="*/ 0 h 5"/>
                      <a:gd name="T2" fmla="*/ 4 w 4"/>
                      <a:gd name="T3" fmla="*/ 5 h 5"/>
                      <a:gd name="T4" fmla="*/ 4 w 4"/>
                      <a:gd name="T5" fmla="*/ 3 h 5"/>
                      <a:gd name="T6" fmla="*/ 0 w 4"/>
                      <a:gd name="T7" fmla="*/ 0 h 5"/>
                    </a:gdLst>
                    <a:ahLst/>
                    <a:cxnLst>
                      <a:cxn ang="0">
                        <a:pos x="T0" y="T1"/>
                      </a:cxn>
                      <a:cxn ang="0">
                        <a:pos x="T2" y="T3"/>
                      </a:cxn>
                      <a:cxn ang="0">
                        <a:pos x="T4" y="T5"/>
                      </a:cxn>
                      <a:cxn ang="0">
                        <a:pos x="T6" y="T7"/>
                      </a:cxn>
                    </a:cxnLst>
                    <a:rect l="0" t="0" r="r" b="b"/>
                    <a:pathLst>
                      <a:path w="4" h="5">
                        <a:moveTo>
                          <a:pt x="0" y="0"/>
                        </a:moveTo>
                        <a:lnTo>
                          <a:pt x="4" y="5"/>
                        </a:lnTo>
                        <a:lnTo>
                          <a:pt x="4" y="3"/>
                        </a:lnTo>
                        <a:lnTo>
                          <a:pt x="0"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5" name="Freeform 55">
                    <a:extLst>
                      <a:ext uri="{FF2B5EF4-FFF2-40B4-BE49-F238E27FC236}">
                        <a16:creationId xmlns:a16="http://schemas.microsoft.com/office/drawing/2014/main" id="{91F66CE1-A51E-921A-97AB-0CF6F5F777A8}"/>
                      </a:ext>
                    </a:extLst>
                  </p:cNvPr>
                  <p:cNvSpPr>
                    <a:spLocks/>
                  </p:cNvSpPr>
                  <p:nvPr/>
                </p:nvSpPr>
                <p:spPr bwMode="auto">
                  <a:xfrm>
                    <a:off x="4762903" y="2800091"/>
                    <a:ext cx="18253" cy="17441"/>
                  </a:xfrm>
                  <a:custGeom>
                    <a:avLst/>
                    <a:gdLst>
                      <a:gd name="T0" fmla="*/ 17 w 19"/>
                      <a:gd name="T1" fmla="*/ 0 h 20"/>
                      <a:gd name="T2" fmla="*/ 11 w 19"/>
                      <a:gd name="T3" fmla="*/ 5 h 20"/>
                      <a:gd name="T4" fmla="*/ 4 w 19"/>
                      <a:gd name="T5" fmla="*/ 13 h 20"/>
                      <a:gd name="T6" fmla="*/ 0 w 19"/>
                      <a:gd name="T7" fmla="*/ 20 h 20"/>
                      <a:gd name="T8" fmla="*/ 6 w 19"/>
                      <a:gd name="T9" fmla="*/ 13 h 20"/>
                      <a:gd name="T10" fmla="*/ 19 w 19"/>
                      <a:gd name="T11" fmla="*/ 0 h 20"/>
                      <a:gd name="T12" fmla="*/ 17 w 19"/>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9" h="20">
                        <a:moveTo>
                          <a:pt x="17" y="0"/>
                        </a:moveTo>
                        <a:lnTo>
                          <a:pt x="11" y="5"/>
                        </a:lnTo>
                        <a:lnTo>
                          <a:pt x="4" y="13"/>
                        </a:lnTo>
                        <a:lnTo>
                          <a:pt x="0" y="20"/>
                        </a:lnTo>
                        <a:lnTo>
                          <a:pt x="6" y="13"/>
                        </a:lnTo>
                        <a:lnTo>
                          <a:pt x="19" y="0"/>
                        </a:lnTo>
                        <a:lnTo>
                          <a:pt x="1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6" name="Freeform 56">
                    <a:extLst>
                      <a:ext uri="{FF2B5EF4-FFF2-40B4-BE49-F238E27FC236}">
                        <a16:creationId xmlns:a16="http://schemas.microsoft.com/office/drawing/2014/main" id="{55E075B5-96C5-0946-9023-AE221C4709F6}"/>
                      </a:ext>
                    </a:extLst>
                  </p:cNvPr>
                  <p:cNvSpPr>
                    <a:spLocks/>
                  </p:cNvSpPr>
                  <p:nvPr/>
                </p:nvSpPr>
                <p:spPr bwMode="auto">
                  <a:xfrm>
                    <a:off x="4762903" y="2800091"/>
                    <a:ext cx="18253" cy="17441"/>
                  </a:xfrm>
                  <a:custGeom>
                    <a:avLst/>
                    <a:gdLst>
                      <a:gd name="T0" fmla="*/ 17 w 19"/>
                      <a:gd name="T1" fmla="*/ 0 h 20"/>
                      <a:gd name="T2" fmla="*/ 11 w 19"/>
                      <a:gd name="T3" fmla="*/ 5 h 20"/>
                      <a:gd name="T4" fmla="*/ 4 w 19"/>
                      <a:gd name="T5" fmla="*/ 13 h 20"/>
                      <a:gd name="T6" fmla="*/ 0 w 19"/>
                      <a:gd name="T7" fmla="*/ 20 h 20"/>
                      <a:gd name="T8" fmla="*/ 6 w 19"/>
                      <a:gd name="T9" fmla="*/ 13 h 20"/>
                      <a:gd name="T10" fmla="*/ 19 w 19"/>
                      <a:gd name="T11" fmla="*/ 0 h 20"/>
                      <a:gd name="T12" fmla="*/ 17 w 19"/>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9" h="20">
                        <a:moveTo>
                          <a:pt x="17" y="0"/>
                        </a:moveTo>
                        <a:lnTo>
                          <a:pt x="11" y="5"/>
                        </a:lnTo>
                        <a:lnTo>
                          <a:pt x="4" y="13"/>
                        </a:lnTo>
                        <a:lnTo>
                          <a:pt x="0" y="20"/>
                        </a:lnTo>
                        <a:lnTo>
                          <a:pt x="6" y="13"/>
                        </a:lnTo>
                        <a:lnTo>
                          <a:pt x="19" y="0"/>
                        </a:lnTo>
                        <a:lnTo>
                          <a:pt x="1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7" name="Freeform 57">
                    <a:extLst>
                      <a:ext uri="{FF2B5EF4-FFF2-40B4-BE49-F238E27FC236}">
                        <a16:creationId xmlns:a16="http://schemas.microsoft.com/office/drawing/2014/main" id="{FB71A0C1-5E26-E495-603F-B4B7E5A203F2}"/>
                      </a:ext>
                    </a:extLst>
                  </p:cNvPr>
                  <p:cNvSpPr>
                    <a:spLocks/>
                  </p:cNvSpPr>
                  <p:nvPr/>
                </p:nvSpPr>
                <p:spPr bwMode="auto">
                  <a:xfrm>
                    <a:off x="4804212" y="2773930"/>
                    <a:ext cx="27860" cy="7848"/>
                  </a:xfrm>
                  <a:custGeom>
                    <a:avLst/>
                    <a:gdLst>
                      <a:gd name="T0" fmla="*/ 29 w 29"/>
                      <a:gd name="T1" fmla="*/ 0 h 9"/>
                      <a:gd name="T2" fmla="*/ 27 w 29"/>
                      <a:gd name="T3" fmla="*/ 0 h 9"/>
                      <a:gd name="T4" fmla="*/ 19 w 29"/>
                      <a:gd name="T5" fmla="*/ 0 h 9"/>
                      <a:gd name="T6" fmla="*/ 6 w 29"/>
                      <a:gd name="T7" fmla="*/ 5 h 9"/>
                      <a:gd name="T8" fmla="*/ 0 w 29"/>
                      <a:gd name="T9" fmla="*/ 9 h 9"/>
                      <a:gd name="T10" fmla="*/ 15 w 29"/>
                      <a:gd name="T11" fmla="*/ 3 h 9"/>
                      <a:gd name="T12" fmla="*/ 29 w 29"/>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9" h="9">
                        <a:moveTo>
                          <a:pt x="29" y="0"/>
                        </a:moveTo>
                        <a:lnTo>
                          <a:pt x="27" y="0"/>
                        </a:lnTo>
                        <a:lnTo>
                          <a:pt x="19" y="0"/>
                        </a:lnTo>
                        <a:lnTo>
                          <a:pt x="6" y="5"/>
                        </a:lnTo>
                        <a:lnTo>
                          <a:pt x="0" y="9"/>
                        </a:lnTo>
                        <a:lnTo>
                          <a:pt x="15" y="3"/>
                        </a:lnTo>
                        <a:lnTo>
                          <a:pt x="2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8" name="Freeform 58">
                    <a:extLst>
                      <a:ext uri="{FF2B5EF4-FFF2-40B4-BE49-F238E27FC236}">
                        <a16:creationId xmlns:a16="http://schemas.microsoft.com/office/drawing/2014/main" id="{B1798391-C255-580F-DA75-527AC47A1970}"/>
                      </a:ext>
                    </a:extLst>
                  </p:cNvPr>
                  <p:cNvSpPr>
                    <a:spLocks/>
                  </p:cNvSpPr>
                  <p:nvPr/>
                </p:nvSpPr>
                <p:spPr bwMode="auto">
                  <a:xfrm>
                    <a:off x="4804212" y="2773930"/>
                    <a:ext cx="27860" cy="7848"/>
                  </a:xfrm>
                  <a:custGeom>
                    <a:avLst/>
                    <a:gdLst>
                      <a:gd name="T0" fmla="*/ 29 w 29"/>
                      <a:gd name="T1" fmla="*/ 0 h 9"/>
                      <a:gd name="T2" fmla="*/ 27 w 29"/>
                      <a:gd name="T3" fmla="*/ 0 h 9"/>
                      <a:gd name="T4" fmla="*/ 19 w 29"/>
                      <a:gd name="T5" fmla="*/ 0 h 9"/>
                      <a:gd name="T6" fmla="*/ 6 w 29"/>
                      <a:gd name="T7" fmla="*/ 5 h 9"/>
                      <a:gd name="T8" fmla="*/ 0 w 29"/>
                      <a:gd name="T9" fmla="*/ 9 h 9"/>
                      <a:gd name="T10" fmla="*/ 15 w 29"/>
                      <a:gd name="T11" fmla="*/ 3 h 9"/>
                      <a:gd name="T12" fmla="*/ 29 w 29"/>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9" h="9">
                        <a:moveTo>
                          <a:pt x="29" y="0"/>
                        </a:moveTo>
                        <a:lnTo>
                          <a:pt x="27" y="0"/>
                        </a:lnTo>
                        <a:lnTo>
                          <a:pt x="19" y="0"/>
                        </a:lnTo>
                        <a:lnTo>
                          <a:pt x="6" y="5"/>
                        </a:lnTo>
                        <a:lnTo>
                          <a:pt x="0" y="9"/>
                        </a:lnTo>
                        <a:lnTo>
                          <a:pt x="15" y="3"/>
                        </a:lnTo>
                        <a:lnTo>
                          <a:pt x="2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9" name="Freeform 59">
                    <a:extLst>
                      <a:ext uri="{FF2B5EF4-FFF2-40B4-BE49-F238E27FC236}">
                        <a16:creationId xmlns:a16="http://schemas.microsoft.com/office/drawing/2014/main" id="{A51826D7-F55F-8D7D-6AA6-99D08109A02D}"/>
                      </a:ext>
                    </a:extLst>
                  </p:cNvPr>
                  <p:cNvSpPr>
                    <a:spLocks/>
                  </p:cNvSpPr>
                  <p:nvPr/>
                </p:nvSpPr>
                <p:spPr bwMode="auto">
                  <a:xfrm>
                    <a:off x="4848404" y="2746025"/>
                    <a:ext cx="17292" cy="32266"/>
                  </a:xfrm>
                  <a:custGeom>
                    <a:avLst/>
                    <a:gdLst>
                      <a:gd name="T0" fmla="*/ 18 w 18"/>
                      <a:gd name="T1" fmla="*/ 0 h 37"/>
                      <a:gd name="T2" fmla="*/ 11 w 18"/>
                      <a:gd name="T3" fmla="*/ 7 h 37"/>
                      <a:gd name="T4" fmla="*/ 7 w 18"/>
                      <a:gd name="T5" fmla="*/ 13 h 37"/>
                      <a:gd name="T6" fmla="*/ 5 w 18"/>
                      <a:gd name="T7" fmla="*/ 20 h 37"/>
                      <a:gd name="T8" fmla="*/ 0 w 18"/>
                      <a:gd name="T9" fmla="*/ 37 h 37"/>
                      <a:gd name="T10" fmla="*/ 7 w 18"/>
                      <a:gd name="T11" fmla="*/ 15 h 37"/>
                      <a:gd name="T12" fmla="*/ 18 w 18"/>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18" h="37">
                        <a:moveTo>
                          <a:pt x="18" y="0"/>
                        </a:moveTo>
                        <a:lnTo>
                          <a:pt x="11" y="7"/>
                        </a:lnTo>
                        <a:lnTo>
                          <a:pt x="7" y="13"/>
                        </a:lnTo>
                        <a:lnTo>
                          <a:pt x="5" y="20"/>
                        </a:lnTo>
                        <a:lnTo>
                          <a:pt x="0" y="37"/>
                        </a:lnTo>
                        <a:lnTo>
                          <a:pt x="7" y="15"/>
                        </a:lnTo>
                        <a:lnTo>
                          <a:pt x="18"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0" name="Freeform 60">
                    <a:extLst>
                      <a:ext uri="{FF2B5EF4-FFF2-40B4-BE49-F238E27FC236}">
                        <a16:creationId xmlns:a16="http://schemas.microsoft.com/office/drawing/2014/main" id="{EB9517BC-2436-5276-CF24-CF79E2A97ECF}"/>
                      </a:ext>
                    </a:extLst>
                  </p:cNvPr>
                  <p:cNvSpPr>
                    <a:spLocks/>
                  </p:cNvSpPr>
                  <p:nvPr/>
                </p:nvSpPr>
                <p:spPr bwMode="auto">
                  <a:xfrm>
                    <a:off x="4848404" y="2746025"/>
                    <a:ext cx="17292" cy="32266"/>
                  </a:xfrm>
                  <a:custGeom>
                    <a:avLst/>
                    <a:gdLst>
                      <a:gd name="T0" fmla="*/ 18 w 18"/>
                      <a:gd name="T1" fmla="*/ 0 h 37"/>
                      <a:gd name="T2" fmla="*/ 11 w 18"/>
                      <a:gd name="T3" fmla="*/ 7 h 37"/>
                      <a:gd name="T4" fmla="*/ 7 w 18"/>
                      <a:gd name="T5" fmla="*/ 13 h 37"/>
                      <a:gd name="T6" fmla="*/ 5 w 18"/>
                      <a:gd name="T7" fmla="*/ 20 h 37"/>
                      <a:gd name="T8" fmla="*/ 0 w 18"/>
                      <a:gd name="T9" fmla="*/ 37 h 37"/>
                      <a:gd name="T10" fmla="*/ 7 w 18"/>
                      <a:gd name="T11" fmla="*/ 15 h 37"/>
                      <a:gd name="T12" fmla="*/ 18 w 18"/>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18" h="37">
                        <a:moveTo>
                          <a:pt x="18" y="0"/>
                        </a:moveTo>
                        <a:lnTo>
                          <a:pt x="11" y="7"/>
                        </a:lnTo>
                        <a:lnTo>
                          <a:pt x="7" y="13"/>
                        </a:lnTo>
                        <a:lnTo>
                          <a:pt x="5" y="20"/>
                        </a:lnTo>
                        <a:lnTo>
                          <a:pt x="0" y="37"/>
                        </a:lnTo>
                        <a:lnTo>
                          <a:pt x="7" y="15"/>
                        </a:lnTo>
                        <a:lnTo>
                          <a:pt x="18"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1" name="Freeform 61">
                    <a:extLst>
                      <a:ext uri="{FF2B5EF4-FFF2-40B4-BE49-F238E27FC236}">
                        <a16:creationId xmlns:a16="http://schemas.microsoft.com/office/drawing/2014/main" id="{8699E0E9-08DF-F382-AEEE-105248C08E66}"/>
                      </a:ext>
                    </a:extLst>
                  </p:cNvPr>
                  <p:cNvSpPr>
                    <a:spLocks/>
                  </p:cNvSpPr>
                  <p:nvPr/>
                </p:nvSpPr>
                <p:spPr bwMode="auto">
                  <a:xfrm>
                    <a:off x="4871461" y="2731200"/>
                    <a:ext cx="5764" cy="4360"/>
                  </a:xfrm>
                  <a:custGeom>
                    <a:avLst/>
                    <a:gdLst>
                      <a:gd name="T0" fmla="*/ 0 w 6"/>
                      <a:gd name="T1" fmla="*/ 5 h 5"/>
                      <a:gd name="T2" fmla="*/ 6 w 6"/>
                      <a:gd name="T3" fmla="*/ 0 h 5"/>
                      <a:gd name="T4" fmla="*/ 4 w 6"/>
                      <a:gd name="T5" fmla="*/ 0 h 5"/>
                      <a:gd name="T6" fmla="*/ 0 w 6"/>
                      <a:gd name="T7" fmla="*/ 5 h 5"/>
                    </a:gdLst>
                    <a:ahLst/>
                    <a:cxnLst>
                      <a:cxn ang="0">
                        <a:pos x="T0" y="T1"/>
                      </a:cxn>
                      <a:cxn ang="0">
                        <a:pos x="T2" y="T3"/>
                      </a:cxn>
                      <a:cxn ang="0">
                        <a:pos x="T4" y="T5"/>
                      </a:cxn>
                      <a:cxn ang="0">
                        <a:pos x="T6" y="T7"/>
                      </a:cxn>
                    </a:cxnLst>
                    <a:rect l="0" t="0" r="r" b="b"/>
                    <a:pathLst>
                      <a:path w="6" h="5">
                        <a:moveTo>
                          <a:pt x="0" y="5"/>
                        </a:moveTo>
                        <a:lnTo>
                          <a:pt x="6" y="0"/>
                        </a:lnTo>
                        <a:lnTo>
                          <a:pt x="4" y="0"/>
                        </a:lnTo>
                        <a:lnTo>
                          <a:pt x="0" y="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2" name="Freeform 62">
                    <a:extLst>
                      <a:ext uri="{FF2B5EF4-FFF2-40B4-BE49-F238E27FC236}">
                        <a16:creationId xmlns:a16="http://schemas.microsoft.com/office/drawing/2014/main" id="{4214065C-7FEA-C7FA-1872-67559ABEA456}"/>
                      </a:ext>
                    </a:extLst>
                  </p:cNvPr>
                  <p:cNvSpPr>
                    <a:spLocks/>
                  </p:cNvSpPr>
                  <p:nvPr/>
                </p:nvSpPr>
                <p:spPr bwMode="auto">
                  <a:xfrm>
                    <a:off x="4871461" y="2731200"/>
                    <a:ext cx="5764" cy="4360"/>
                  </a:xfrm>
                  <a:custGeom>
                    <a:avLst/>
                    <a:gdLst>
                      <a:gd name="T0" fmla="*/ 0 w 6"/>
                      <a:gd name="T1" fmla="*/ 5 h 5"/>
                      <a:gd name="T2" fmla="*/ 6 w 6"/>
                      <a:gd name="T3" fmla="*/ 0 h 5"/>
                      <a:gd name="T4" fmla="*/ 4 w 6"/>
                      <a:gd name="T5" fmla="*/ 0 h 5"/>
                      <a:gd name="T6" fmla="*/ 0 w 6"/>
                      <a:gd name="T7" fmla="*/ 5 h 5"/>
                    </a:gdLst>
                    <a:ahLst/>
                    <a:cxnLst>
                      <a:cxn ang="0">
                        <a:pos x="T0" y="T1"/>
                      </a:cxn>
                      <a:cxn ang="0">
                        <a:pos x="T2" y="T3"/>
                      </a:cxn>
                      <a:cxn ang="0">
                        <a:pos x="T4" y="T5"/>
                      </a:cxn>
                      <a:cxn ang="0">
                        <a:pos x="T6" y="T7"/>
                      </a:cxn>
                    </a:cxnLst>
                    <a:rect l="0" t="0" r="r" b="b"/>
                    <a:pathLst>
                      <a:path w="6" h="5">
                        <a:moveTo>
                          <a:pt x="0" y="5"/>
                        </a:moveTo>
                        <a:lnTo>
                          <a:pt x="6" y="0"/>
                        </a:lnTo>
                        <a:lnTo>
                          <a:pt x="4" y="0"/>
                        </a:lnTo>
                        <a:lnTo>
                          <a:pt x="0" y="5"/>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3" name="Freeform 63">
                    <a:extLst>
                      <a:ext uri="{FF2B5EF4-FFF2-40B4-BE49-F238E27FC236}">
                        <a16:creationId xmlns:a16="http://schemas.microsoft.com/office/drawing/2014/main" id="{13189CF9-C812-1AA3-ABF0-93DF71E030C3}"/>
                      </a:ext>
                    </a:extLst>
                  </p:cNvPr>
                  <p:cNvSpPr>
                    <a:spLocks/>
                  </p:cNvSpPr>
                  <p:nvPr/>
                </p:nvSpPr>
                <p:spPr bwMode="auto">
                  <a:xfrm>
                    <a:off x="4882028" y="2712887"/>
                    <a:ext cx="12489" cy="11337"/>
                  </a:xfrm>
                  <a:custGeom>
                    <a:avLst/>
                    <a:gdLst>
                      <a:gd name="T0" fmla="*/ 13 w 13"/>
                      <a:gd name="T1" fmla="*/ 0 h 13"/>
                      <a:gd name="T2" fmla="*/ 13 w 13"/>
                      <a:gd name="T3" fmla="*/ 2 h 13"/>
                      <a:gd name="T4" fmla="*/ 6 w 13"/>
                      <a:gd name="T5" fmla="*/ 8 h 13"/>
                      <a:gd name="T6" fmla="*/ 0 w 13"/>
                      <a:gd name="T7" fmla="*/ 13 h 13"/>
                      <a:gd name="T8" fmla="*/ 13 w 13"/>
                      <a:gd name="T9" fmla="*/ 2 h 13"/>
                      <a:gd name="T10" fmla="*/ 13 w 13"/>
                      <a:gd name="T11" fmla="*/ 0 h 13"/>
                    </a:gdLst>
                    <a:ahLst/>
                    <a:cxnLst>
                      <a:cxn ang="0">
                        <a:pos x="T0" y="T1"/>
                      </a:cxn>
                      <a:cxn ang="0">
                        <a:pos x="T2" y="T3"/>
                      </a:cxn>
                      <a:cxn ang="0">
                        <a:pos x="T4" y="T5"/>
                      </a:cxn>
                      <a:cxn ang="0">
                        <a:pos x="T6" y="T7"/>
                      </a:cxn>
                      <a:cxn ang="0">
                        <a:pos x="T8" y="T9"/>
                      </a:cxn>
                      <a:cxn ang="0">
                        <a:pos x="T10" y="T11"/>
                      </a:cxn>
                    </a:cxnLst>
                    <a:rect l="0" t="0" r="r" b="b"/>
                    <a:pathLst>
                      <a:path w="13" h="13">
                        <a:moveTo>
                          <a:pt x="13" y="0"/>
                        </a:moveTo>
                        <a:lnTo>
                          <a:pt x="13" y="2"/>
                        </a:lnTo>
                        <a:lnTo>
                          <a:pt x="6" y="8"/>
                        </a:lnTo>
                        <a:lnTo>
                          <a:pt x="0" y="13"/>
                        </a:lnTo>
                        <a:lnTo>
                          <a:pt x="13" y="2"/>
                        </a:lnTo>
                        <a:lnTo>
                          <a:pt x="13"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4" name="Freeform 64">
                    <a:extLst>
                      <a:ext uri="{FF2B5EF4-FFF2-40B4-BE49-F238E27FC236}">
                        <a16:creationId xmlns:a16="http://schemas.microsoft.com/office/drawing/2014/main" id="{44C8811E-68F1-6773-6362-6B6B618F705A}"/>
                      </a:ext>
                    </a:extLst>
                  </p:cNvPr>
                  <p:cNvSpPr>
                    <a:spLocks/>
                  </p:cNvSpPr>
                  <p:nvPr/>
                </p:nvSpPr>
                <p:spPr bwMode="auto">
                  <a:xfrm>
                    <a:off x="4882028" y="2712887"/>
                    <a:ext cx="12489" cy="11337"/>
                  </a:xfrm>
                  <a:custGeom>
                    <a:avLst/>
                    <a:gdLst>
                      <a:gd name="T0" fmla="*/ 13 w 13"/>
                      <a:gd name="T1" fmla="*/ 0 h 13"/>
                      <a:gd name="T2" fmla="*/ 13 w 13"/>
                      <a:gd name="T3" fmla="*/ 2 h 13"/>
                      <a:gd name="T4" fmla="*/ 6 w 13"/>
                      <a:gd name="T5" fmla="*/ 8 h 13"/>
                      <a:gd name="T6" fmla="*/ 0 w 13"/>
                      <a:gd name="T7" fmla="*/ 13 h 13"/>
                      <a:gd name="T8" fmla="*/ 13 w 13"/>
                      <a:gd name="T9" fmla="*/ 2 h 13"/>
                      <a:gd name="T10" fmla="*/ 13 w 13"/>
                      <a:gd name="T11" fmla="*/ 0 h 13"/>
                    </a:gdLst>
                    <a:ahLst/>
                    <a:cxnLst>
                      <a:cxn ang="0">
                        <a:pos x="T0" y="T1"/>
                      </a:cxn>
                      <a:cxn ang="0">
                        <a:pos x="T2" y="T3"/>
                      </a:cxn>
                      <a:cxn ang="0">
                        <a:pos x="T4" y="T5"/>
                      </a:cxn>
                      <a:cxn ang="0">
                        <a:pos x="T6" y="T7"/>
                      </a:cxn>
                      <a:cxn ang="0">
                        <a:pos x="T8" y="T9"/>
                      </a:cxn>
                      <a:cxn ang="0">
                        <a:pos x="T10" y="T11"/>
                      </a:cxn>
                    </a:cxnLst>
                    <a:rect l="0" t="0" r="r" b="b"/>
                    <a:pathLst>
                      <a:path w="13" h="13">
                        <a:moveTo>
                          <a:pt x="13" y="0"/>
                        </a:moveTo>
                        <a:lnTo>
                          <a:pt x="13" y="2"/>
                        </a:lnTo>
                        <a:lnTo>
                          <a:pt x="6" y="8"/>
                        </a:lnTo>
                        <a:lnTo>
                          <a:pt x="0" y="13"/>
                        </a:lnTo>
                        <a:lnTo>
                          <a:pt x="13" y="2"/>
                        </a:lnTo>
                        <a:lnTo>
                          <a:pt x="13"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5" name="Freeform 65">
                    <a:extLst>
                      <a:ext uri="{FF2B5EF4-FFF2-40B4-BE49-F238E27FC236}">
                        <a16:creationId xmlns:a16="http://schemas.microsoft.com/office/drawing/2014/main" id="{5FAC3C49-8902-96AB-C299-AB939BA6E30E}"/>
                      </a:ext>
                    </a:extLst>
                  </p:cNvPr>
                  <p:cNvSpPr>
                    <a:spLocks/>
                  </p:cNvSpPr>
                  <p:nvPr/>
                </p:nvSpPr>
                <p:spPr bwMode="auto">
                  <a:xfrm>
                    <a:off x="4906046" y="2655333"/>
                    <a:ext cx="10568" cy="53194"/>
                  </a:xfrm>
                  <a:custGeom>
                    <a:avLst/>
                    <a:gdLst>
                      <a:gd name="T0" fmla="*/ 0 w 11"/>
                      <a:gd name="T1" fmla="*/ 61 h 61"/>
                      <a:gd name="T2" fmla="*/ 2 w 11"/>
                      <a:gd name="T3" fmla="*/ 61 h 61"/>
                      <a:gd name="T4" fmla="*/ 9 w 11"/>
                      <a:gd name="T5" fmla="*/ 57 h 61"/>
                      <a:gd name="T6" fmla="*/ 11 w 11"/>
                      <a:gd name="T7" fmla="*/ 44 h 61"/>
                      <a:gd name="T8" fmla="*/ 9 w 11"/>
                      <a:gd name="T9" fmla="*/ 23 h 61"/>
                      <a:gd name="T10" fmla="*/ 7 w 11"/>
                      <a:gd name="T11" fmla="*/ 15 h 61"/>
                      <a:gd name="T12" fmla="*/ 2 w 11"/>
                      <a:gd name="T13" fmla="*/ 0 h 61"/>
                      <a:gd name="T14" fmla="*/ 2 w 11"/>
                      <a:gd name="T15" fmla="*/ 8 h 61"/>
                      <a:gd name="T16" fmla="*/ 5 w 11"/>
                      <a:gd name="T17" fmla="*/ 15 h 61"/>
                      <a:gd name="T18" fmla="*/ 7 w 11"/>
                      <a:gd name="T19" fmla="*/ 21 h 61"/>
                      <a:gd name="T20" fmla="*/ 9 w 11"/>
                      <a:gd name="T21" fmla="*/ 47 h 61"/>
                      <a:gd name="T22" fmla="*/ 5 w 11"/>
                      <a:gd name="T23" fmla="*/ 55 h 61"/>
                      <a:gd name="T24" fmla="*/ 0 w 11"/>
                      <a:gd name="T25"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61">
                        <a:moveTo>
                          <a:pt x="0" y="61"/>
                        </a:moveTo>
                        <a:lnTo>
                          <a:pt x="2" y="61"/>
                        </a:lnTo>
                        <a:lnTo>
                          <a:pt x="9" y="57"/>
                        </a:lnTo>
                        <a:lnTo>
                          <a:pt x="11" y="44"/>
                        </a:lnTo>
                        <a:lnTo>
                          <a:pt x="9" y="23"/>
                        </a:lnTo>
                        <a:lnTo>
                          <a:pt x="7" y="15"/>
                        </a:lnTo>
                        <a:lnTo>
                          <a:pt x="2" y="0"/>
                        </a:lnTo>
                        <a:lnTo>
                          <a:pt x="2" y="8"/>
                        </a:lnTo>
                        <a:lnTo>
                          <a:pt x="5" y="15"/>
                        </a:lnTo>
                        <a:lnTo>
                          <a:pt x="7" y="21"/>
                        </a:lnTo>
                        <a:lnTo>
                          <a:pt x="9" y="47"/>
                        </a:lnTo>
                        <a:lnTo>
                          <a:pt x="5" y="55"/>
                        </a:lnTo>
                        <a:lnTo>
                          <a:pt x="0" y="6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6" name="Freeform 66">
                    <a:extLst>
                      <a:ext uri="{FF2B5EF4-FFF2-40B4-BE49-F238E27FC236}">
                        <a16:creationId xmlns:a16="http://schemas.microsoft.com/office/drawing/2014/main" id="{1F18BB19-577F-7FEC-8558-B51B4A188022}"/>
                      </a:ext>
                    </a:extLst>
                  </p:cNvPr>
                  <p:cNvSpPr>
                    <a:spLocks/>
                  </p:cNvSpPr>
                  <p:nvPr/>
                </p:nvSpPr>
                <p:spPr bwMode="auto">
                  <a:xfrm>
                    <a:off x="4906046" y="2655333"/>
                    <a:ext cx="10568" cy="53194"/>
                  </a:xfrm>
                  <a:custGeom>
                    <a:avLst/>
                    <a:gdLst>
                      <a:gd name="T0" fmla="*/ 0 w 11"/>
                      <a:gd name="T1" fmla="*/ 61 h 61"/>
                      <a:gd name="T2" fmla="*/ 2 w 11"/>
                      <a:gd name="T3" fmla="*/ 61 h 61"/>
                      <a:gd name="T4" fmla="*/ 9 w 11"/>
                      <a:gd name="T5" fmla="*/ 57 h 61"/>
                      <a:gd name="T6" fmla="*/ 11 w 11"/>
                      <a:gd name="T7" fmla="*/ 44 h 61"/>
                      <a:gd name="T8" fmla="*/ 9 w 11"/>
                      <a:gd name="T9" fmla="*/ 23 h 61"/>
                      <a:gd name="T10" fmla="*/ 7 w 11"/>
                      <a:gd name="T11" fmla="*/ 15 h 61"/>
                      <a:gd name="T12" fmla="*/ 2 w 11"/>
                      <a:gd name="T13" fmla="*/ 0 h 61"/>
                      <a:gd name="T14" fmla="*/ 2 w 11"/>
                      <a:gd name="T15" fmla="*/ 8 h 61"/>
                      <a:gd name="T16" fmla="*/ 5 w 11"/>
                      <a:gd name="T17" fmla="*/ 15 h 61"/>
                      <a:gd name="T18" fmla="*/ 7 w 11"/>
                      <a:gd name="T19" fmla="*/ 21 h 61"/>
                      <a:gd name="T20" fmla="*/ 9 w 11"/>
                      <a:gd name="T21" fmla="*/ 47 h 61"/>
                      <a:gd name="T22" fmla="*/ 5 w 11"/>
                      <a:gd name="T23" fmla="*/ 55 h 61"/>
                      <a:gd name="T24" fmla="*/ 0 w 11"/>
                      <a:gd name="T25"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61">
                        <a:moveTo>
                          <a:pt x="0" y="61"/>
                        </a:moveTo>
                        <a:lnTo>
                          <a:pt x="2" y="61"/>
                        </a:lnTo>
                        <a:lnTo>
                          <a:pt x="9" y="57"/>
                        </a:lnTo>
                        <a:lnTo>
                          <a:pt x="11" y="44"/>
                        </a:lnTo>
                        <a:lnTo>
                          <a:pt x="9" y="23"/>
                        </a:lnTo>
                        <a:lnTo>
                          <a:pt x="7" y="15"/>
                        </a:lnTo>
                        <a:lnTo>
                          <a:pt x="2" y="0"/>
                        </a:lnTo>
                        <a:lnTo>
                          <a:pt x="2" y="8"/>
                        </a:lnTo>
                        <a:lnTo>
                          <a:pt x="5" y="15"/>
                        </a:lnTo>
                        <a:lnTo>
                          <a:pt x="7" y="21"/>
                        </a:lnTo>
                        <a:lnTo>
                          <a:pt x="9" y="47"/>
                        </a:lnTo>
                        <a:lnTo>
                          <a:pt x="5" y="55"/>
                        </a:lnTo>
                        <a:lnTo>
                          <a:pt x="0" y="6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7" name="Freeform 120">
                    <a:extLst>
                      <a:ext uri="{FF2B5EF4-FFF2-40B4-BE49-F238E27FC236}">
                        <a16:creationId xmlns:a16="http://schemas.microsoft.com/office/drawing/2014/main" id="{60FF8820-C756-8D5A-3BF1-DA5F0746A154}"/>
                      </a:ext>
                    </a:extLst>
                  </p:cNvPr>
                  <p:cNvSpPr>
                    <a:spLocks/>
                  </p:cNvSpPr>
                  <p:nvPr/>
                </p:nvSpPr>
                <p:spPr bwMode="auto">
                  <a:xfrm>
                    <a:off x="4196096" y="2591674"/>
                    <a:ext cx="693618" cy="285157"/>
                  </a:xfrm>
                  <a:custGeom>
                    <a:avLst/>
                    <a:gdLst>
                      <a:gd name="T0" fmla="*/ 216 w 722"/>
                      <a:gd name="T1" fmla="*/ 85 h 327"/>
                      <a:gd name="T2" fmla="*/ 197 w 722"/>
                      <a:gd name="T3" fmla="*/ 113 h 327"/>
                      <a:gd name="T4" fmla="*/ 173 w 722"/>
                      <a:gd name="T5" fmla="*/ 145 h 327"/>
                      <a:gd name="T6" fmla="*/ 145 w 722"/>
                      <a:gd name="T7" fmla="*/ 156 h 327"/>
                      <a:gd name="T8" fmla="*/ 120 w 722"/>
                      <a:gd name="T9" fmla="*/ 162 h 327"/>
                      <a:gd name="T10" fmla="*/ 105 w 722"/>
                      <a:gd name="T11" fmla="*/ 184 h 327"/>
                      <a:gd name="T12" fmla="*/ 62 w 722"/>
                      <a:gd name="T13" fmla="*/ 218 h 327"/>
                      <a:gd name="T14" fmla="*/ 22 w 722"/>
                      <a:gd name="T15" fmla="*/ 237 h 327"/>
                      <a:gd name="T16" fmla="*/ 0 w 722"/>
                      <a:gd name="T17" fmla="*/ 263 h 327"/>
                      <a:gd name="T18" fmla="*/ 133 w 722"/>
                      <a:gd name="T19" fmla="*/ 263 h 327"/>
                      <a:gd name="T20" fmla="*/ 173 w 722"/>
                      <a:gd name="T21" fmla="*/ 243 h 327"/>
                      <a:gd name="T22" fmla="*/ 291 w 722"/>
                      <a:gd name="T23" fmla="*/ 235 h 327"/>
                      <a:gd name="T24" fmla="*/ 308 w 722"/>
                      <a:gd name="T25" fmla="*/ 261 h 327"/>
                      <a:gd name="T26" fmla="*/ 522 w 722"/>
                      <a:gd name="T27" fmla="*/ 327 h 327"/>
                      <a:gd name="T28" fmla="*/ 568 w 722"/>
                      <a:gd name="T29" fmla="*/ 314 h 327"/>
                      <a:gd name="T30" fmla="*/ 569 w 722"/>
                      <a:gd name="T31" fmla="*/ 291 h 327"/>
                      <a:gd name="T32" fmla="*/ 581 w 722"/>
                      <a:gd name="T33" fmla="*/ 267 h 327"/>
                      <a:gd name="T34" fmla="*/ 605 w 722"/>
                      <a:gd name="T35" fmla="*/ 228 h 327"/>
                      <a:gd name="T36" fmla="*/ 611 w 722"/>
                      <a:gd name="T37" fmla="*/ 235 h 327"/>
                      <a:gd name="T38" fmla="*/ 632 w 722"/>
                      <a:gd name="T39" fmla="*/ 216 h 327"/>
                      <a:gd name="T40" fmla="*/ 662 w 722"/>
                      <a:gd name="T41" fmla="*/ 197 h 327"/>
                      <a:gd name="T42" fmla="*/ 677 w 722"/>
                      <a:gd name="T43" fmla="*/ 201 h 327"/>
                      <a:gd name="T44" fmla="*/ 688 w 722"/>
                      <a:gd name="T45" fmla="*/ 169 h 327"/>
                      <a:gd name="T46" fmla="*/ 679 w 722"/>
                      <a:gd name="T47" fmla="*/ 171 h 327"/>
                      <a:gd name="T48" fmla="*/ 669 w 722"/>
                      <a:gd name="T49" fmla="*/ 173 h 327"/>
                      <a:gd name="T50" fmla="*/ 635 w 722"/>
                      <a:gd name="T51" fmla="*/ 184 h 327"/>
                      <a:gd name="T52" fmla="*/ 632 w 722"/>
                      <a:gd name="T53" fmla="*/ 173 h 327"/>
                      <a:gd name="T54" fmla="*/ 663 w 722"/>
                      <a:gd name="T55" fmla="*/ 164 h 327"/>
                      <a:gd name="T56" fmla="*/ 665 w 722"/>
                      <a:gd name="T57" fmla="*/ 152 h 327"/>
                      <a:gd name="T58" fmla="*/ 616 w 722"/>
                      <a:gd name="T59" fmla="*/ 132 h 327"/>
                      <a:gd name="T60" fmla="*/ 643 w 722"/>
                      <a:gd name="T61" fmla="*/ 132 h 327"/>
                      <a:gd name="T62" fmla="*/ 650 w 722"/>
                      <a:gd name="T63" fmla="*/ 117 h 327"/>
                      <a:gd name="T64" fmla="*/ 667 w 722"/>
                      <a:gd name="T65" fmla="*/ 130 h 327"/>
                      <a:gd name="T66" fmla="*/ 694 w 722"/>
                      <a:gd name="T67" fmla="*/ 130 h 327"/>
                      <a:gd name="T68" fmla="*/ 716 w 722"/>
                      <a:gd name="T69" fmla="*/ 98 h 327"/>
                      <a:gd name="T70" fmla="*/ 714 w 722"/>
                      <a:gd name="T71" fmla="*/ 64 h 327"/>
                      <a:gd name="T72" fmla="*/ 695 w 722"/>
                      <a:gd name="T73" fmla="*/ 68 h 327"/>
                      <a:gd name="T74" fmla="*/ 688 w 722"/>
                      <a:gd name="T75" fmla="*/ 92 h 327"/>
                      <a:gd name="T76" fmla="*/ 690 w 722"/>
                      <a:gd name="T77" fmla="*/ 68 h 327"/>
                      <a:gd name="T78" fmla="*/ 669 w 722"/>
                      <a:gd name="T79" fmla="*/ 71 h 327"/>
                      <a:gd name="T80" fmla="*/ 635 w 722"/>
                      <a:gd name="T81" fmla="*/ 77 h 327"/>
                      <a:gd name="T82" fmla="*/ 622 w 722"/>
                      <a:gd name="T83" fmla="*/ 49 h 327"/>
                      <a:gd name="T84" fmla="*/ 626 w 722"/>
                      <a:gd name="T85" fmla="*/ 43 h 327"/>
                      <a:gd name="T86" fmla="*/ 639 w 722"/>
                      <a:gd name="T87" fmla="*/ 64 h 327"/>
                      <a:gd name="T88" fmla="*/ 662 w 722"/>
                      <a:gd name="T89" fmla="*/ 49 h 327"/>
                      <a:gd name="T90" fmla="*/ 679 w 722"/>
                      <a:gd name="T91" fmla="*/ 45 h 327"/>
                      <a:gd name="T92" fmla="*/ 673 w 722"/>
                      <a:gd name="T93" fmla="*/ 30 h 327"/>
                      <a:gd name="T94" fmla="*/ 684 w 722"/>
                      <a:gd name="T95" fmla="*/ 25 h 327"/>
                      <a:gd name="T96" fmla="*/ 690 w 722"/>
                      <a:gd name="T97" fmla="*/ 17 h 327"/>
                      <a:gd name="T98" fmla="*/ 675 w 722"/>
                      <a:gd name="T99"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2" h="327">
                        <a:moveTo>
                          <a:pt x="498" y="38"/>
                        </a:moveTo>
                        <a:lnTo>
                          <a:pt x="310" y="71"/>
                        </a:lnTo>
                        <a:lnTo>
                          <a:pt x="242" y="83"/>
                        </a:lnTo>
                        <a:lnTo>
                          <a:pt x="216" y="85"/>
                        </a:lnTo>
                        <a:lnTo>
                          <a:pt x="201" y="85"/>
                        </a:lnTo>
                        <a:lnTo>
                          <a:pt x="199" y="94"/>
                        </a:lnTo>
                        <a:lnTo>
                          <a:pt x="199" y="102"/>
                        </a:lnTo>
                        <a:lnTo>
                          <a:pt x="197" y="113"/>
                        </a:lnTo>
                        <a:lnTo>
                          <a:pt x="190" y="117"/>
                        </a:lnTo>
                        <a:lnTo>
                          <a:pt x="184" y="122"/>
                        </a:lnTo>
                        <a:lnTo>
                          <a:pt x="178" y="137"/>
                        </a:lnTo>
                        <a:lnTo>
                          <a:pt x="173" y="145"/>
                        </a:lnTo>
                        <a:lnTo>
                          <a:pt x="167" y="139"/>
                        </a:lnTo>
                        <a:lnTo>
                          <a:pt x="154" y="145"/>
                        </a:lnTo>
                        <a:lnTo>
                          <a:pt x="147" y="150"/>
                        </a:lnTo>
                        <a:lnTo>
                          <a:pt x="145" y="156"/>
                        </a:lnTo>
                        <a:lnTo>
                          <a:pt x="137" y="164"/>
                        </a:lnTo>
                        <a:lnTo>
                          <a:pt x="133" y="164"/>
                        </a:lnTo>
                        <a:lnTo>
                          <a:pt x="126" y="158"/>
                        </a:lnTo>
                        <a:lnTo>
                          <a:pt x="120" y="162"/>
                        </a:lnTo>
                        <a:lnTo>
                          <a:pt x="116" y="165"/>
                        </a:lnTo>
                        <a:lnTo>
                          <a:pt x="116" y="171"/>
                        </a:lnTo>
                        <a:lnTo>
                          <a:pt x="109" y="169"/>
                        </a:lnTo>
                        <a:lnTo>
                          <a:pt x="105" y="184"/>
                        </a:lnTo>
                        <a:lnTo>
                          <a:pt x="101" y="190"/>
                        </a:lnTo>
                        <a:lnTo>
                          <a:pt x="96" y="190"/>
                        </a:lnTo>
                        <a:lnTo>
                          <a:pt x="83" y="199"/>
                        </a:lnTo>
                        <a:lnTo>
                          <a:pt x="62" y="218"/>
                        </a:lnTo>
                        <a:lnTo>
                          <a:pt x="56" y="222"/>
                        </a:lnTo>
                        <a:lnTo>
                          <a:pt x="43" y="222"/>
                        </a:lnTo>
                        <a:lnTo>
                          <a:pt x="28" y="229"/>
                        </a:lnTo>
                        <a:lnTo>
                          <a:pt x="22" y="237"/>
                        </a:lnTo>
                        <a:lnTo>
                          <a:pt x="21" y="244"/>
                        </a:lnTo>
                        <a:lnTo>
                          <a:pt x="19" y="254"/>
                        </a:lnTo>
                        <a:lnTo>
                          <a:pt x="13" y="259"/>
                        </a:lnTo>
                        <a:lnTo>
                          <a:pt x="0" y="263"/>
                        </a:lnTo>
                        <a:lnTo>
                          <a:pt x="0" y="291"/>
                        </a:lnTo>
                        <a:lnTo>
                          <a:pt x="105" y="275"/>
                        </a:lnTo>
                        <a:lnTo>
                          <a:pt x="128" y="263"/>
                        </a:lnTo>
                        <a:lnTo>
                          <a:pt x="133" y="263"/>
                        </a:lnTo>
                        <a:lnTo>
                          <a:pt x="145" y="254"/>
                        </a:lnTo>
                        <a:lnTo>
                          <a:pt x="160" y="248"/>
                        </a:lnTo>
                        <a:lnTo>
                          <a:pt x="165" y="244"/>
                        </a:lnTo>
                        <a:lnTo>
                          <a:pt x="173" y="243"/>
                        </a:lnTo>
                        <a:lnTo>
                          <a:pt x="250" y="233"/>
                        </a:lnTo>
                        <a:lnTo>
                          <a:pt x="278" y="231"/>
                        </a:lnTo>
                        <a:lnTo>
                          <a:pt x="286" y="239"/>
                        </a:lnTo>
                        <a:lnTo>
                          <a:pt x="291" y="235"/>
                        </a:lnTo>
                        <a:lnTo>
                          <a:pt x="303" y="246"/>
                        </a:lnTo>
                        <a:lnTo>
                          <a:pt x="306" y="254"/>
                        </a:lnTo>
                        <a:lnTo>
                          <a:pt x="306" y="259"/>
                        </a:lnTo>
                        <a:lnTo>
                          <a:pt x="308" y="261"/>
                        </a:lnTo>
                        <a:lnTo>
                          <a:pt x="404" y="246"/>
                        </a:lnTo>
                        <a:lnTo>
                          <a:pt x="515" y="325"/>
                        </a:lnTo>
                        <a:lnTo>
                          <a:pt x="519" y="327"/>
                        </a:lnTo>
                        <a:lnTo>
                          <a:pt x="522" y="327"/>
                        </a:lnTo>
                        <a:lnTo>
                          <a:pt x="536" y="322"/>
                        </a:lnTo>
                        <a:lnTo>
                          <a:pt x="549" y="318"/>
                        </a:lnTo>
                        <a:lnTo>
                          <a:pt x="560" y="318"/>
                        </a:lnTo>
                        <a:lnTo>
                          <a:pt x="568" y="314"/>
                        </a:lnTo>
                        <a:lnTo>
                          <a:pt x="569" y="299"/>
                        </a:lnTo>
                        <a:lnTo>
                          <a:pt x="564" y="286"/>
                        </a:lnTo>
                        <a:lnTo>
                          <a:pt x="566" y="286"/>
                        </a:lnTo>
                        <a:lnTo>
                          <a:pt x="569" y="291"/>
                        </a:lnTo>
                        <a:lnTo>
                          <a:pt x="573" y="308"/>
                        </a:lnTo>
                        <a:lnTo>
                          <a:pt x="573" y="288"/>
                        </a:lnTo>
                        <a:lnTo>
                          <a:pt x="575" y="280"/>
                        </a:lnTo>
                        <a:lnTo>
                          <a:pt x="581" y="267"/>
                        </a:lnTo>
                        <a:lnTo>
                          <a:pt x="590" y="254"/>
                        </a:lnTo>
                        <a:lnTo>
                          <a:pt x="605" y="241"/>
                        </a:lnTo>
                        <a:lnTo>
                          <a:pt x="601" y="233"/>
                        </a:lnTo>
                        <a:lnTo>
                          <a:pt x="605" y="228"/>
                        </a:lnTo>
                        <a:lnTo>
                          <a:pt x="601" y="222"/>
                        </a:lnTo>
                        <a:lnTo>
                          <a:pt x="609" y="226"/>
                        </a:lnTo>
                        <a:lnTo>
                          <a:pt x="603" y="231"/>
                        </a:lnTo>
                        <a:lnTo>
                          <a:pt x="611" y="235"/>
                        </a:lnTo>
                        <a:lnTo>
                          <a:pt x="613" y="233"/>
                        </a:lnTo>
                        <a:lnTo>
                          <a:pt x="618" y="226"/>
                        </a:lnTo>
                        <a:lnTo>
                          <a:pt x="624" y="212"/>
                        </a:lnTo>
                        <a:lnTo>
                          <a:pt x="632" y="216"/>
                        </a:lnTo>
                        <a:lnTo>
                          <a:pt x="648" y="207"/>
                        </a:lnTo>
                        <a:lnTo>
                          <a:pt x="654" y="207"/>
                        </a:lnTo>
                        <a:lnTo>
                          <a:pt x="656" y="203"/>
                        </a:lnTo>
                        <a:lnTo>
                          <a:pt x="662" y="197"/>
                        </a:lnTo>
                        <a:lnTo>
                          <a:pt x="663" y="205"/>
                        </a:lnTo>
                        <a:lnTo>
                          <a:pt x="667" y="197"/>
                        </a:lnTo>
                        <a:lnTo>
                          <a:pt x="675" y="201"/>
                        </a:lnTo>
                        <a:lnTo>
                          <a:pt x="677" y="201"/>
                        </a:lnTo>
                        <a:lnTo>
                          <a:pt x="682" y="188"/>
                        </a:lnTo>
                        <a:lnTo>
                          <a:pt x="688" y="181"/>
                        </a:lnTo>
                        <a:lnTo>
                          <a:pt x="692" y="175"/>
                        </a:lnTo>
                        <a:lnTo>
                          <a:pt x="688" y="169"/>
                        </a:lnTo>
                        <a:lnTo>
                          <a:pt x="686" y="169"/>
                        </a:lnTo>
                        <a:lnTo>
                          <a:pt x="682" y="177"/>
                        </a:lnTo>
                        <a:lnTo>
                          <a:pt x="677" y="179"/>
                        </a:lnTo>
                        <a:lnTo>
                          <a:pt x="679" y="171"/>
                        </a:lnTo>
                        <a:lnTo>
                          <a:pt x="675" y="165"/>
                        </a:lnTo>
                        <a:lnTo>
                          <a:pt x="673" y="171"/>
                        </a:lnTo>
                        <a:lnTo>
                          <a:pt x="673" y="173"/>
                        </a:lnTo>
                        <a:lnTo>
                          <a:pt x="669" y="173"/>
                        </a:lnTo>
                        <a:lnTo>
                          <a:pt x="671" y="181"/>
                        </a:lnTo>
                        <a:lnTo>
                          <a:pt x="663" y="177"/>
                        </a:lnTo>
                        <a:lnTo>
                          <a:pt x="650" y="186"/>
                        </a:lnTo>
                        <a:lnTo>
                          <a:pt x="635" y="184"/>
                        </a:lnTo>
                        <a:lnTo>
                          <a:pt x="624" y="173"/>
                        </a:lnTo>
                        <a:lnTo>
                          <a:pt x="618" y="167"/>
                        </a:lnTo>
                        <a:lnTo>
                          <a:pt x="626" y="171"/>
                        </a:lnTo>
                        <a:lnTo>
                          <a:pt x="632" y="173"/>
                        </a:lnTo>
                        <a:lnTo>
                          <a:pt x="641" y="179"/>
                        </a:lnTo>
                        <a:lnTo>
                          <a:pt x="648" y="181"/>
                        </a:lnTo>
                        <a:lnTo>
                          <a:pt x="652" y="177"/>
                        </a:lnTo>
                        <a:lnTo>
                          <a:pt x="663" y="164"/>
                        </a:lnTo>
                        <a:lnTo>
                          <a:pt x="663" y="156"/>
                        </a:lnTo>
                        <a:lnTo>
                          <a:pt x="656" y="158"/>
                        </a:lnTo>
                        <a:lnTo>
                          <a:pt x="658" y="152"/>
                        </a:lnTo>
                        <a:lnTo>
                          <a:pt x="665" y="152"/>
                        </a:lnTo>
                        <a:lnTo>
                          <a:pt x="669" y="145"/>
                        </a:lnTo>
                        <a:lnTo>
                          <a:pt x="654" y="139"/>
                        </a:lnTo>
                        <a:lnTo>
                          <a:pt x="647" y="139"/>
                        </a:lnTo>
                        <a:lnTo>
                          <a:pt x="616" y="132"/>
                        </a:lnTo>
                        <a:lnTo>
                          <a:pt x="615" y="128"/>
                        </a:lnTo>
                        <a:lnTo>
                          <a:pt x="615" y="128"/>
                        </a:lnTo>
                        <a:lnTo>
                          <a:pt x="630" y="132"/>
                        </a:lnTo>
                        <a:lnTo>
                          <a:pt x="643" y="132"/>
                        </a:lnTo>
                        <a:lnTo>
                          <a:pt x="650" y="130"/>
                        </a:lnTo>
                        <a:lnTo>
                          <a:pt x="654" y="130"/>
                        </a:lnTo>
                        <a:lnTo>
                          <a:pt x="652" y="124"/>
                        </a:lnTo>
                        <a:lnTo>
                          <a:pt x="650" y="117"/>
                        </a:lnTo>
                        <a:lnTo>
                          <a:pt x="658" y="117"/>
                        </a:lnTo>
                        <a:lnTo>
                          <a:pt x="654" y="120"/>
                        </a:lnTo>
                        <a:lnTo>
                          <a:pt x="660" y="128"/>
                        </a:lnTo>
                        <a:lnTo>
                          <a:pt x="667" y="130"/>
                        </a:lnTo>
                        <a:lnTo>
                          <a:pt x="669" y="122"/>
                        </a:lnTo>
                        <a:lnTo>
                          <a:pt x="673" y="128"/>
                        </a:lnTo>
                        <a:lnTo>
                          <a:pt x="679" y="130"/>
                        </a:lnTo>
                        <a:lnTo>
                          <a:pt x="694" y="130"/>
                        </a:lnTo>
                        <a:lnTo>
                          <a:pt x="699" y="124"/>
                        </a:lnTo>
                        <a:lnTo>
                          <a:pt x="709" y="103"/>
                        </a:lnTo>
                        <a:lnTo>
                          <a:pt x="709" y="96"/>
                        </a:lnTo>
                        <a:lnTo>
                          <a:pt x="716" y="98"/>
                        </a:lnTo>
                        <a:lnTo>
                          <a:pt x="722" y="92"/>
                        </a:lnTo>
                        <a:lnTo>
                          <a:pt x="720" y="85"/>
                        </a:lnTo>
                        <a:lnTo>
                          <a:pt x="718" y="71"/>
                        </a:lnTo>
                        <a:lnTo>
                          <a:pt x="714" y="64"/>
                        </a:lnTo>
                        <a:lnTo>
                          <a:pt x="707" y="58"/>
                        </a:lnTo>
                        <a:lnTo>
                          <a:pt x="707" y="62"/>
                        </a:lnTo>
                        <a:lnTo>
                          <a:pt x="707" y="68"/>
                        </a:lnTo>
                        <a:lnTo>
                          <a:pt x="695" y="68"/>
                        </a:lnTo>
                        <a:lnTo>
                          <a:pt x="695" y="75"/>
                        </a:lnTo>
                        <a:lnTo>
                          <a:pt x="697" y="88"/>
                        </a:lnTo>
                        <a:lnTo>
                          <a:pt x="692" y="96"/>
                        </a:lnTo>
                        <a:lnTo>
                          <a:pt x="688" y="92"/>
                        </a:lnTo>
                        <a:lnTo>
                          <a:pt x="694" y="85"/>
                        </a:lnTo>
                        <a:lnTo>
                          <a:pt x="686" y="83"/>
                        </a:lnTo>
                        <a:lnTo>
                          <a:pt x="690" y="75"/>
                        </a:lnTo>
                        <a:lnTo>
                          <a:pt x="690" y="68"/>
                        </a:lnTo>
                        <a:lnTo>
                          <a:pt x="688" y="62"/>
                        </a:lnTo>
                        <a:lnTo>
                          <a:pt x="682" y="60"/>
                        </a:lnTo>
                        <a:lnTo>
                          <a:pt x="671" y="64"/>
                        </a:lnTo>
                        <a:lnTo>
                          <a:pt x="669" y="71"/>
                        </a:lnTo>
                        <a:lnTo>
                          <a:pt x="656" y="68"/>
                        </a:lnTo>
                        <a:lnTo>
                          <a:pt x="648" y="73"/>
                        </a:lnTo>
                        <a:lnTo>
                          <a:pt x="641" y="75"/>
                        </a:lnTo>
                        <a:lnTo>
                          <a:pt x="635" y="77"/>
                        </a:lnTo>
                        <a:lnTo>
                          <a:pt x="633" y="70"/>
                        </a:lnTo>
                        <a:lnTo>
                          <a:pt x="628" y="62"/>
                        </a:lnTo>
                        <a:lnTo>
                          <a:pt x="624" y="56"/>
                        </a:lnTo>
                        <a:lnTo>
                          <a:pt x="622" y="49"/>
                        </a:lnTo>
                        <a:lnTo>
                          <a:pt x="626" y="43"/>
                        </a:lnTo>
                        <a:lnTo>
                          <a:pt x="622" y="38"/>
                        </a:lnTo>
                        <a:lnTo>
                          <a:pt x="626" y="41"/>
                        </a:lnTo>
                        <a:lnTo>
                          <a:pt x="626" y="43"/>
                        </a:lnTo>
                        <a:lnTo>
                          <a:pt x="626" y="45"/>
                        </a:lnTo>
                        <a:lnTo>
                          <a:pt x="626" y="51"/>
                        </a:lnTo>
                        <a:lnTo>
                          <a:pt x="632" y="64"/>
                        </a:lnTo>
                        <a:lnTo>
                          <a:pt x="639" y="64"/>
                        </a:lnTo>
                        <a:lnTo>
                          <a:pt x="647" y="68"/>
                        </a:lnTo>
                        <a:lnTo>
                          <a:pt x="662" y="55"/>
                        </a:lnTo>
                        <a:lnTo>
                          <a:pt x="654" y="49"/>
                        </a:lnTo>
                        <a:lnTo>
                          <a:pt x="662" y="49"/>
                        </a:lnTo>
                        <a:lnTo>
                          <a:pt x="671" y="51"/>
                        </a:lnTo>
                        <a:lnTo>
                          <a:pt x="665" y="45"/>
                        </a:lnTo>
                        <a:lnTo>
                          <a:pt x="673" y="47"/>
                        </a:lnTo>
                        <a:lnTo>
                          <a:pt x="679" y="45"/>
                        </a:lnTo>
                        <a:lnTo>
                          <a:pt x="679" y="40"/>
                        </a:lnTo>
                        <a:lnTo>
                          <a:pt x="673" y="34"/>
                        </a:lnTo>
                        <a:lnTo>
                          <a:pt x="665" y="30"/>
                        </a:lnTo>
                        <a:lnTo>
                          <a:pt x="673" y="30"/>
                        </a:lnTo>
                        <a:lnTo>
                          <a:pt x="686" y="38"/>
                        </a:lnTo>
                        <a:lnTo>
                          <a:pt x="695" y="38"/>
                        </a:lnTo>
                        <a:lnTo>
                          <a:pt x="688" y="32"/>
                        </a:lnTo>
                        <a:lnTo>
                          <a:pt x="684" y="25"/>
                        </a:lnTo>
                        <a:lnTo>
                          <a:pt x="697" y="36"/>
                        </a:lnTo>
                        <a:lnTo>
                          <a:pt x="703" y="45"/>
                        </a:lnTo>
                        <a:lnTo>
                          <a:pt x="703" y="38"/>
                        </a:lnTo>
                        <a:lnTo>
                          <a:pt x="690" y="17"/>
                        </a:lnTo>
                        <a:lnTo>
                          <a:pt x="690" y="15"/>
                        </a:lnTo>
                        <a:lnTo>
                          <a:pt x="682" y="13"/>
                        </a:lnTo>
                        <a:lnTo>
                          <a:pt x="677" y="6"/>
                        </a:lnTo>
                        <a:lnTo>
                          <a:pt x="675" y="0"/>
                        </a:lnTo>
                        <a:lnTo>
                          <a:pt x="592" y="19"/>
                        </a:lnTo>
                        <a:lnTo>
                          <a:pt x="498" y="3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8" name="Freeform 134">
                    <a:extLst>
                      <a:ext uri="{FF2B5EF4-FFF2-40B4-BE49-F238E27FC236}">
                        <a16:creationId xmlns:a16="http://schemas.microsoft.com/office/drawing/2014/main" id="{B9E1554A-F9E8-81E4-5AF3-C3150F68406B}"/>
                      </a:ext>
                    </a:extLst>
                  </p:cNvPr>
                  <p:cNvSpPr>
                    <a:spLocks/>
                  </p:cNvSpPr>
                  <p:nvPr/>
                </p:nvSpPr>
                <p:spPr bwMode="auto">
                  <a:xfrm>
                    <a:off x="4846483" y="2589930"/>
                    <a:ext cx="8646" cy="6976"/>
                  </a:xfrm>
                  <a:custGeom>
                    <a:avLst/>
                    <a:gdLst>
                      <a:gd name="T0" fmla="*/ 7 w 9"/>
                      <a:gd name="T1" fmla="*/ 8 h 8"/>
                      <a:gd name="T2" fmla="*/ 9 w 9"/>
                      <a:gd name="T3" fmla="*/ 0 h 8"/>
                      <a:gd name="T4" fmla="*/ 3 w 9"/>
                      <a:gd name="T5" fmla="*/ 0 h 8"/>
                      <a:gd name="T6" fmla="*/ 0 w 9"/>
                      <a:gd name="T7" fmla="*/ 2 h 8"/>
                      <a:gd name="T8" fmla="*/ 7 w 9"/>
                      <a:gd name="T9" fmla="*/ 8 h 8"/>
                    </a:gdLst>
                    <a:ahLst/>
                    <a:cxnLst>
                      <a:cxn ang="0">
                        <a:pos x="T0" y="T1"/>
                      </a:cxn>
                      <a:cxn ang="0">
                        <a:pos x="T2" y="T3"/>
                      </a:cxn>
                      <a:cxn ang="0">
                        <a:pos x="T4" y="T5"/>
                      </a:cxn>
                      <a:cxn ang="0">
                        <a:pos x="T6" y="T7"/>
                      </a:cxn>
                      <a:cxn ang="0">
                        <a:pos x="T8" y="T9"/>
                      </a:cxn>
                    </a:cxnLst>
                    <a:rect l="0" t="0" r="r" b="b"/>
                    <a:pathLst>
                      <a:path w="9" h="8">
                        <a:moveTo>
                          <a:pt x="7" y="8"/>
                        </a:moveTo>
                        <a:lnTo>
                          <a:pt x="9" y="0"/>
                        </a:lnTo>
                        <a:lnTo>
                          <a:pt x="3" y="0"/>
                        </a:lnTo>
                        <a:lnTo>
                          <a:pt x="0" y="2"/>
                        </a:lnTo>
                        <a:lnTo>
                          <a:pt x="7"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9" name="Freeform 135">
                    <a:extLst>
                      <a:ext uri="{FF2B5EF4-FFF2-40B4-BE49-F238E27FC236}">
                        <a16:creationId xmlns:a16="http://schemas.microsoft.com/office/drawing/2014/main" id="{0814BE75-8EF0-04D3-C679-F0099B6B72BC}"/>
                      </a:ext>
                    </a:extLst>
                  </p:cNvPr>
                  <p:cNvSpPr>
                    <a:spLocks/>
                  </p:cNvSpPr>
                  <p:nvPr/>
                </p:nvSpPr>
                <p:spPr bwMode="auto">
                  <a:xfrm>
                    <a:off x="4846483" y="2589930"/>
                    <a:ext cx="8646" cy="6976"/>
                  </a:xfrm>
                  <a:custGeom>
                    <a:avLst/>
                    <a:gdLst>
                      <a:gd name="T0" fmla="*/ 7 w 9"/>
                      <a:gd name="T1" fmla="*/ 8 h 8"/>
                      <a:gd name="T2" fmla="*/ 9 w 9"/>
                      <a:gd name="T3" fmla="*/ 0 h 8"/>
                      <a:gd name="T4" fmla="*/ 3 w 9"/>
                      <a:gd name="T5" fmla="*/ 0 h 8"/>
                      <a:gd name="T6" fmla="*/ 0 w 9"/>
                      <a:gd name="T7" fmla="*/ 2 h 8"/>
                      <a:gd name="T8" fmla="*/ 7 w 9"/>
                      <a:gd name="T9" fmla="*/ 8 h 8"/>
                    </a:gdLst>
                    <a:ahLst/>
                    <a:cxnLst>
                      <a:cxn ang="0">
                        <a:pos x="T0" y="T1"/>
                      </a:cxn>
                      <a:cxn ang="0">
                        <a:pos x="T2" y="T3"/>
                      </a:cxn>
                      <a:cxn ang="0">
                        <a:pos x="T4" y="T5"/>
                      </a:cxn>
                      <a:cxn ang="0">
                        <a:pos x="T6" y="T7"/>
                      </a:cxn>
                      <a:cxn ang="0">
                        <a:pos x="T8" y="T9"/>
                      </a:cxn>
                    </a:cxnLst>
                    <a:rect l="0" t="0" r="r" b="b"/>
                    <a:pathLst>
                      <a:path w="9" h="8">
                        <a:moveTo>
                          <a:pt x="7" y="8"/>
                        </a:moveTo>
                        <a:lnTo>
                          <a:pt x="9" y="0"/>
                        </a:lnTo>
                        <a:lnTo>
                          <a:pt x="3" y="0"/>
                        </a:lnTo>
                        <a:lnTo>
                          <a:pt x="0" y="2"/>
                        </a:lnTo>
                        <a:lnTo>
                          <a:pt x="7"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0" name="Freeform 136">
                    <a:extLst>
                      <a:ext uri="{FF2B5EF4-FFF2-40B4-BE49-F238E27FC236}">
                        <a16:creationId xmlns:a16="http://schemas.microsoft.com/office/drawing/2014/main" id="{740FDB54-451C-E5DA-F708-EA9C8C0113B8}"/>
                      </a:ext>
                    </a:extLst>
                  </p:cNvPr>
                  <p:cNvSpPr>
                    <a:spLocks/>
                  </p:cNvSpPr>
                  <p:nvPr/>
                </p:nvSpPr>
                <p:spPr bwMode="auto">
                  <a:xfrm>
                    <a:off x="4848404" y="2578593"/>
                    <a:ext cx="8646" cy="11337"/>
                  </a:xfrm>
                  <a:custGeom>
                    <a:avLst/>
                    <a:gdLst>
                      <a:gd name="T0" fmla="*/ 0 w 9"/>
                      <a:gd name="T1" fmla="*/ 0 h 13"/>
                      <a:gd name="T2" fmla="*/ 0 w 9"/>
                      <a:gd name="T3" fmla="*/ 8 h 13"/>
                      <a:gd name="T4" fmla="*/ 1 w 9"/>
                      <a:gd name="T5" fmla="*/ 13 h 13"/>
                      <a:gd name="T6" fmla="*/ 9 w 9"/>
                      <a:gd name="T7" fmla="*/ 13 h 13"/>
                      <a:gd name="T8" fmla="*/ 5 w 9"/>
                      <a:gd name="T9" fmla="*/ 6 h 13"/>
                      <a:gd name="T10" fmla="*/ 0 w 9"/>
                      <a:gd name="T11" fmla="*/ 0 h 13"/>
                    </a:gdLst>
                    <a:ahLst/>
                    <a:cxnLst>
                      <a:cxn ang="0">
                        <a:pos x="T0" y="T1"/>
                      </a:cxn>
                      <a:cxn ang="0">
                        <a:pos x="T2" y="T3"/>
                      </a:cxn>
                      <a:cxn ang="0">
                        <a:pos x="T4" y="T5"/>
                      </a:cxn>
                      <a:cxn ang="0">
                        <a:pos x="T6" y="T7"/>
                      </a:cxn>
                      <a:cxn ang="0">
                        <a:pos x="T8" y="T9"/>
                      </a:cxn>
                      <a:cxn ang="0">
                        <a:pos x="T10" y="T11"/>
                      </a:cxn>
                    </a:cxnLst>
                    <a:rect l="0" t="0" r="r" b="b"/>
                    <a:pathLst>
                      <a:path w="9" h="13">
                        <a:moveTo>
                          <a:pt x="0" y="0"/>
                        </a:moveTo>
                        <a:lnTo>
                          <a:pt x="0" y="8"/>
                        </a:lnTo>
                        <a:lnTo>
                          <a:pt x="1" y="13"/>
                        </a:lnTo>
                        <a:lnTo>
                          <a:pt x="9" y="13"/>
                        </a:lnTo>
                        <a:lnTo>
                          <a:pt x="5" y="6"/>
                        </a:lnTo>
                        <a:lnTo>
                          <a:pt x="0"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1" name="Freeform 137">
                    <a:extLst>
                      <a:ext uri="{FF2B5EF4-FFF2-40B4-BE49-F238E27FC236}">
                        <a16:creationId xmlns:a16="http://schemas.microsoft.com/office/drawing/2014/main" id="{FC029C35-A11F-5ECB-9987-EC3256374A3C}"/>
                      </a:ext>
                    </a:extLst>
                  </p:cNvPr>
                  <p:cNvSpPr>
                    <a:spLocks/>
                  </p:cNvSpPr>
                  <p:nvPr/>
                </p:nvSpPr>
                <p:spPr bwMode="auto">
                  <a:xfrm>
                    <a:off x="4848404" y="2578593"/>
                    <a:ext cx="8646" cy="11337"/>
                  </a:xfrm>
                  <a:custGeom>
                    <a:avLst/>
                    <a:gdLst>
                      <a:gd name="T0" fmla="*/ 0 w 9"/>
                      <a:gd name="T1" fmla="*/ 0 h 13"/>
                      <a:gd name="T2" fmla="*/ 0 w 9"/>
                      <a:gd name="T3" fmla="*/ 8 h 13"/>
                      <a:gd name="T4" fmla="*/ 1 w 9"/>
                      <a:gd name="T5" fmla="*/ 13 h 13"/>
                      <a:gd name="T6" fmla="*/ 9 w 9"/>
                      <a:gd name="T7" fmla="*/ 13 h 13"/>
                      <a:gd name="T8" fmla="*/ 5 w 9"/>
                      <a:gd name="T9" fmla="*/ 6 h 13"/>
                      <a:gd name="T10" fmla="*/ 0 w 9"/>
                      <a:gd name="T11" fmla="*/ 0 h 13"/>
                    </a:gdLst>
                    <a:ahLst/>
                    <a:cxnLst>
                      <a:cxn ang="0">
                        <a:pos x="T0" y="T1"/>
                      </a:cxn>
                      <a:cxn ang="0">
                        <a:pos x="T2" y="T3"/>
                      </a:cxn>
                      <a:cxn ang="0">
                        <a:pos x="T4" y="T5"/>
                      </a:cxn>
                      <a:cxn ang="0">
                        <a:pos x="T6" y="T7"/>
                      </a:cxn>
                      <a:cxn ang="0">
                        <a:pos x="T8" y="T9"/>
                      </a:cxn>
                      <a:cxn ang="0">
                        <a:pos x="T10" y="T11"/>
                      </a:cxn>
                    </a:cxnLst>
                    <a:rect l="0" t="0" r="r" b="b"/>
                    <a:pathLst>
                      <a:path w="9" h="13">
                        <a:moveTo>
                          <a:pt x="0" y="0"/>
                        </a:moveTo>
                        <a:lnTo>
                          <a:pt x="0" y="8"/>
                        </a:lnTo>
                        <a:lnTo>
                          <a:pt x="1" y="13"/>
                        </a:lnTo>
                        <a:lnTo>
                          <a:pt x="9" y="13"/>
                        </a:lnTo>
                        <a:lnTo>
                          <a:pt x="5" y="6"/>
                        </a:lnTo>
                        <a:lnTo>
                          <a:pt x="0"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2" name="Freeform 138">
                    <a:extLst>
                      <a:ext uri="{FF2B5EF4-FFF2-40B4-BE49-F238E27FC236}">
                        <a16:creationId xmlns:a16="http://schemas.microsoft.com/office/drawing/2014/main" id="{017649AC-8149-6726-B350-43A808FA5410}"/>
                      </a:ext>
                    </a:extLst>
                  </p:cNvPr>
                  <p:cNvSpPr>
                    <a:spLocks/>
                  </p:cNvSpPr>
                  <p:nvPr/>
                </p:nvSpPr>
                <p:spPr bwMode="auto">
                  <a:xfrm>
                    <a:off x="4857050" y="2588186"/>
                    <a:ext cx="43231" cy="64531"/>
                  </a:xfrm>
                  <a:custGeom>
                    <a:avLst/>
                    <a:gdLst>
                      <a:gd name="T0" fmla="*/ 13 w 45"/>
                      <a:gd name="T1" fmla="*/ 29 h 74"/>
                      <a:gd name="T2" fmla="*/ 17 w 45"/>
                      <a:gd name="T3" fmla="*/ 34 h 74"/>
                      <a:gd name="T4" fmla="*/ 22 w 45"/>
                      <a:gd name="T5" fmla="*/ 47 h 74"/>
                      <a:gd name="T6" fmla="*/ 30 w 45"/>
                      <a:gd name="T7" fmla="*/ 53 h 74"/>
                      <a:gd name="T8" fmla="*/ 28 w 45"/>
                      <a:gd name="T9" fmla="*/ 57 h 74"/>
                      <a:gd name="T10" fmla="*/ 34 w 45"/>
                      <a:gd name="T11" fmla="*/ 59 h 74"/>
                      <a:gd name="T12" fmla="*/ 41 w 45"/>
                      <a:gd name="T13" fmla="*/ 66 h 74"/>
                      <a:gd name="T14" fmla="*/ 45 w 45"/>
                      <a:gd name="T15" fmla="*/ 74 h 74"/>
                      <a:gd name="T16" fmla="*/ 45 w 45"/>
                      <a:gd name="T17" fmla="*/ 72 h 74"/>
                      <a:gd name="T18" fmla="*/ 41 w 45"/>
                      <a:gd name="T19" fmla="*/ 64 h 74"/>
                      <a:gd name="T20" fmla="*/ 24 w 45"/>
                      <a:gd name="T21" fmla="*/ 44 h 74"/>
                      <a:gd name="T22" fmla="*/ 15 w 45"/>
                      <a:gd name="T23" fmla="*/ 30 h 74"/>
                      <a:gd name="T24" fmla="*/ 4 w 45"/>
                      <a:gd name="T25" fmla="*/ 2 h 74"/>
                      <a:gd name="T26" fmla="*/ 2 w 45"/>
                      <a:gd name="T27" fmla="*/ 0 h 74"/>
                      <a:gd name="T28" fmla="*/ 0 w 45"/>
                      <a:gd name="T29" fmla="*/ 2 h 74"/>
                      <a:gd name="T30" fmla="*/ 13 w 45"/>
                      <a:gd name="T3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 h="74">
                        <a:moveTo>
                          <a:pt x="13" y="29"/>
                        </a:moveTo>
                        <a:lnTo>
                          <a:pt x="17" y="34"/>
                        </a:lnTo>
                        <a:lnTo>
                          <a:pt x="22" y="47"/>
                        </a:lnTo>
                        <a:lnTo>
                          <a:pt x="30" y="53"/>
                        </a:lnTo>
                        <a:lnTo>
                          <a:pt x="28" y="57"/>
                        </a:lnTo>
                        <a:lnTo>
                          <a:pt x="34" y="59"/>
                        </a:lnTo>
                        <a:lnTo>
                          <a:pt x="41" y="66"/>
                        </a:lnTo>
                        <a:lnTo>
                          <a:pt x="45" y="74"/>
                        </a:lnTo>
                        <a:lnTo>
                          <a:pt x="45" y="72"/>
                        </a:lnTo>
                        <a:lnTo>
                          <a:pt x="41" y="64"/>
                        </a:lnTo>
                        <a:lnTo>
                          <a:pt x="24" y="44"/>
                        </a:lnTo>
                        <a:lnTo>
                          <a:pt x="15" y="30"/>
                        </a:lnTo>
                        <a:lnTo>
                          <a:pt x="4" y="2"/>
                        </a:lnTo>
                        <a:lnTo>
                          <a:pt x="2" y="0"/>
                        </a:lnTo>
                        <a:lnTo>
                          <a:pt x="0" y="2"/>
                        </a:lnTo>
                        <a:lnTo>
                          <a:pt x="13" y="2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3" name="Freeform 139">
                    <a:extLst>
                      <a:ext uri="{FF2B5EF4-FFF2-40B4-BE49-F238E27FC236}">
                        <a16:creationId xmlns:a16="http://schemas.microsoft.com/office/drawing/2014/main" id="{6E09DA18-CB9A-5BB9-BF88-55A1235F596B}"/>
                      </a:ext>
                    </a:extLst>
                  </p:cNvPr>
                  <p:cNvSpPr>
                    <a:spLocks/>
                  </p:cNvSpPr>
                  <p:nvPr/>
                </p:nvSpPr>
                <p:spPr bwMode="auto">
                  <a:xfrm>
                    <a:off x="4857050" y="2588186"/>
                    <a:ext cx="43231" cy="64531"/>
                  </a:xfrm>
                  <a:custGeom>
                    <a:avLst/>
                    <a:gdLst>
                      <a:gd name="T0" fmla="*/ 13 w 45"/>
                      <a:gd name="T1" fmla="*/ 29 h 74"/>
                      <a:gd name="T2" fmla="*/ 17 w 45"/>
                      <a:gd name="T3" fmla="*/ 34 h 74"/>
                      <a:gd name="T4" fmla="*/ 22 w 45"/>
                      <a:gd name="T5" fmla="*/ 47 h 74"/>
                      <a:gd name="T6" fmla="*/ 30 w 45"/>
                      <a:gd name="T7" fmla="*/ 53 h 74"/>
                      <a:gd name="T8" fmla="*/ 28 w 45"/>
                      <a:gd name="T9" fmla="*/ 57 h 74"/>
                      <a:gd name="T10" fmla="*/ 34 w 45"/>
                      <a:gd name="T11" fmla="*/ 59 h 74"/>
                      <a:gd name="T12" fmla="*/ 41 w 45"/>
                      <a:gd name="T13" fmla="*/ 66 h 74"/>
                      <a:gd name="T14" fmla="*/ 45 w 45"/>
                      <a:gd name="T15" fmla="*/ 74 h 74"/>
                      <a:gd name="T16" fmla="*/ 45 w 45"/>
                      <a:gd name="T17" fmla="*/ 72 h 74"/>
                      <a:gd name="T18" fmla="*/ 41 w 45"/>
                      <a:gd name="T19" fmla="*/ 64 h 74"/>
                      <a:gd name="T20" fmla="*/ 24 w 45"/>
                      <a:gd name="T21" fmla="*/ 44 h 74"/>
                      <a:gd name="T22" fmla="*/ 15 w 45"/>
                      <a:gd name="T23" fmla="*/ 30 h 74"/>
                      <a:gd name="T24" fmla="*/ 4 w 45"/>
                      <a:gd name="T25" fmla="*/ 2 h 74"/>
                      <a:gd name="T26" fmla="*/ 2 w 45"/>
                      <a:gd name="T27" fmla="*/ 0 h 74"/>
                      <a:gd name="T28" fmla="*/ 0 w 45"/>
                      <a:gd name="T29" fmla="*/ 2 h 74"/>
                      <a:gd name="T30" fmla="*/ 13 w 45"/>
                      <a:gd name="T31"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 h="74">
                        <a:moveTo>
                          <a:pt x="13" y="29"/>
                        </a:moveTo>
                        <a:lnTo>
                          <a:pt x="17" y="34"/>
                        </a:lnTo>
                        <a:lnTo>
                          <a:pt x="22" y="47"/>
                        </a:lnTo>
                        <a:lnTo>
                          <a:pt x="30" y="53"/>
                        </a:lnTo>
                        <a:lnTo>
                          <a:pt x="28" y="57"/>
                        </a:lnTo>
                        <a:lnTo>
                          <a:pt x="34" y="59"/>
                        </a:lnTo>
                        <a:lnTo>
                          <a:pt x="41" y="66"/>
                        </a:lnTo>
                        <a:lnTo>
                          <a:pt x="45" y="74"/>
                        </a:lnTo>
                        <a:lnTo>
                          <a:pt x="45" y="72"/>
                        </a:lnTo>
                        <a:lnTo>
                          <a:pt x="41" y="64"/>
                        </a:lnTo>
                        <a:lnTo>
                          <a:pt x="24" y="44"/>
                        </a:lnTo>
                        <a:lnTo>
                          <a:pt x="15" y="30"/>
                        </a:lnTo>
                        <a:lnTo>
                          <a:pt x="4" y="2"/>
                        </a:lnTo>
                        <a:lnTo>
                          <a:pt x="2" y="0"/>
                        </a:lnTo>
                        <a:lnTo>
                          <a:pt x="0" y="2"/>
                        </a:lnTo>
                        <a:lnTo>
                          <a:pt x="13" y="2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99" name="Group 598">
                  <a:extLst>
                    <a:ext uri="{FF2B5EF4-FFF2-40B4-BE49-F238E27FC236}">
                      <a16:creationId xmlns:a16="http://schemas.microsoft.com/office/drawing/2014/main" id="{64B7429F-DF7F-71F5-6A38-7A457D67FA91}"/>
                    </a:ext>
                  </a:extLst>
                </p:cNvPr>
                <p:cNvGrpSpPr/>
                <p:nvPr/>
              </p:nvGrpSpPr>
              <p:grpSpPr>
                <a:xfrm>
                  <a:off x="4508320" y="2295180"/>
                  <a:ext cx="369866" cy="163944"/>
                  <a:chOff x="4508320" y="2295180"/>
                  <a:chExt cx="369866" cy="163944"/>
                </a:xfrm>
                <a:grpFill/>
              </p:grpSpPr>
              <p:sp>
                <p:nvSpPr>
                  <p:cNvPr id="647" name="Freeform 127">
                    <a:extLst>
                      <a:ext uri="{FF2B5EF4-FFF2-40B4-BE49-F238E27FC236}">
                        <a16:creationId xmlns:a16="http://schemas.microsoft.com/office/drawing/2014/main" id="{F1B00B53-B6D2-6931-B4FD-B078A24FBFEC}"/>
                      </a:ext>
                    </a:extLst>
                  </p:cNvPr>
                  <p:cNvSpPr>
                    <a:spLocks/>
                  </p:cNvSpPr>
                  <p:nvPr/>
                </p:nvSpPr>
                <p:spPr bwMode="auto">
                  <a:xfrm>
                    <a:off x="4508320" y="2295180"/>
                    <a:ext cx="369866" cy="163944"/>
                  </a:xfrm>
                  <a:custGeom>
                    <a:avLst/>
                    <a:gdLst>
                      <a:gd name="T0" fmla="*/ 295 w 385"/>
                      <a:gd name="T1" fmla="*/ 0 h 188"/>
                      <a:gd name="T2" fmla="*/ 10 w 385"/>
                      <a:gd name="T3" fmla="*/ 116 h 188"/>
                      <a:gd name="T4" fmla="*/ 25 w 385"/>
                      <a:gd name="T5" fmla="*/ 96 h 188"/>
                      <a:gd name="T6" fmla="*/ 40 w 385"/>
                      <a:gd name="T7" fmla="*/ 79 h 188"/>
                      <a:gd name="T8" fmla="*/ 57 w 385"/>
                      <a:gd name="T9" fmla="*/ 60 h 188"/>
                      <a:gd name="T10" fmla="*/ 73 w 385"/>
                      <a:gd name="T11" fmla="*/ 67 h 188"/>
                      <a:gd name="T12" fmla="*/ 90 w 385"/>
                      <a:gd name="T13" fmla="*/ 52 h 188"/>
                      <a:gd name="T14" fmla="*/ 107 w 385"/>
                      <a:gd name="T15" fmla="*/ 43 h 188"/>
                      <a:gd name="T16" fmla="*/ 135 w 385"/>
                      <a:gd name="T17" fmla="*/ 49 h 188"/>
                      <a:gd name="T18" fmla="*/ 139 w 385"/>
                      <a:gd name="T19" fmla="*/ 58 h 188"/>
                      <a:gd name="T20" fmla="*/ 149 w 385"/>
                      <a:gd name="T21" fmla="*/ 75 h 188"/>
                      <a:gd name="T22" fmla="*/ 173 w 385"/>
                      <a:gd name="T23" fmla="*/ 86 h 188"/>
                      <a:gd name="T24" fmla="*/ 188 w 385"/>
                      <a:gd name="T25" fmla="*/ 98 h 188"/>
                      <a:gd name="T26" fmla="*/ 207 w 385"/>
                      <a:gd name="T27" fmla="*/ 105 h 188"/>
                      <a:gd name="T28" fmla="*/ 222 w 385"/>
                      <a:gd name="T29" fmla="*/ 113 h 188"/>
                      <a:gd name="T30" fmla="*/ 214 w 385"/>
                      <a:gd name="T31" fmla="*/ 133 h 188"/>
                      <a:gd name="T32" fmla="*/ 207 w 385"/>
                      <a:gd name="T33" fmla="*/ 148 h 188"/>
                      <a:gd name="T34" fmla="*/ 213 w 385"/>
                      <a:gd name="T35" fmla="*/ 169 h 188"/>
                      <a:gd name="T36" fmla="*/ 226 w 385"/>
                      <a:gd name="T37" fmla="*/ 154 h 188"/>
                      <a:gd name="T38" fmla="*/ 243 w 385"/>
                      <a:gd name="T39" fmla="*/ 173 h 188"/>
                      <a:gd name="T40" fmla="*/ 246 w 385"/>
                      <a:gd name="T41" fmla="*/ 169 h 188"/>
                      <a:gd name="T42" fmla="*/ 267 w 385"/>
                      <a:gd name="T43" fmla="*/ 173 h 188"/>
                      <a:gd name="T44" fmla="*/ 282 w 385"/>
                      <a:gd name="T45" fmla="*/ 178 h 188"/>
                      <a:gd name="T46" fmla="*/ 282 w 385"/>
                      <a:gd name="T47" fmla="*/ 165 h 188"/>
                      <a:gd name="T48" fmla="*/ 258 w 385"/>
                      <a:gd name="T49" fmla="*/ 150 h 188"/>
                      <a:gd name="T50" fmla="*/ 248 w 385"/>
                      <a:gd name="T51" fmla="*/ 126 h 188"/>
                      <a:gd name="T52" fmla="*/ 265 w 385"/>
                      <a:gd name="T53" fmla="*/ 152 h 188"/>
                      <a:gd name="T54" fmla="*/ 278 w 385"/>
                      <a:gd name="T55" fmla="*/ 152 h 188"/>
                      <a:gd name="T56" fmla="*/ 258 w 385"/>
                      <a:gd name="T57" fmla="*/ 116 h 188"/>
                      <a:gd name="T58" fmla="*/ 258 w 385"/>
                      <a:gd name="T59" fmla="*/ 90 h 188"/>
                      <a:gd name="T60" fmla="*/ 261 w 385"/>
                      <a:gd name="T61" fmla="*/ 86 h 188"/>
                      <a:gd name="T62" fmla="*/ 258 w 385"/>
                      <a:gd name="T63" fmla="*/ 75 h 188"/>
                      <a:gd name="T64" fmla="*/ 252 w 385"/>
                      <a:gd name="T65" fmla="*/ 64 h 188"/>
                      <a:gd name="T66" fmla="*/ 258 w 385"/>
                      <a:gd name="T67" fmla="*/ 60 h 188"/>
                      <a:gd name="T68" fmla="*/ 260 w 385"/>
                      <a:gd name="T69" fmla="*/ 43 h 188"/>
                      <a:gd name="T70" fmla="*/ 267 w 385"/>
                      <a:gd name="T71" fmla="*/ 36 h 188"/>
                      <a:gd name="T72" fmla="*/ 280 w 385"/>
                      <a:gd name="T73" fmla="*/ 34 h 188"/>
                      <a:gd name="T74" fmla="*/ 282 w 385"/>
                      <a:gd name="T75" fmla="*/ 20 h 188"/>
                      <a:gd name="T76" fmla="*/ 291 w 385"/>
                      <a:gd name="T77" fmla="*/ 20 h 188"/>
                      <a:gd name="T78" fmla="*/ 293 w 385"/>
                      <a:gd name="T79" fmla="*/ 37 h 188"/>
                      <a:gd name="T80" fmla="*/ 275 w 385"/>
                      <a:gd name="T81" fmla="*/ 49 h 188"/>
                      <a:gd name="T82" fmla="*/ 278 w 385"/>
                      <a:gd name="T83" fmla="*/ 71 h 188"/>
                      <a:gd name="T84" fmla="*/ 282 w 385"/>
                      <a:gd name="T85" fmla="*/ 81 h 188"/>
                      <a:gd name="T86" fmla="*/ 269 w 385"/>
                      <a:gd name="T87" fmla="*/ 101 h 188"/>
                      <a:gd name="T88" fmla="*/ 278 w 385"/>
                      <a:gd name="T89" fmla="*/ 88 h 188"/>
                      <a:gd name="T90" fmla="*/ 286 w 385"/>
                      <a:gd name="T91" fmla="*/ 101 h 188"/>
                      <a:gd name="T92" fmla="*/ 276 w 385"/>
                      <a:gd name="T93" fmla="*/ 105 h 188"/>
                      <a:gd name="T94" fmla="*/ 278 w 385"/>
                      <a:gd name="T95" fmla="*/ 113 h 188"/>
                      <a:gd name="T96" fmla="*/ 291 w 385"/>
                      <a:gd name="T97" fmla="*/ 120 h 188"/>
                      <a:gd name="T98" fmla="*/ 303 w 385"/>
                      <a:gd name="T99" fmla="*/ 126 h 188"/>
                      <a:gd name="T100" fmla="*/ 291 w 385"/>
                      <a:gd name="T101" fmla="*/ 128 h 188"/>
                      <a:gd name="T102" fmla="*/ 293 w 385"/>
                      <a:gd name="T103" fmla="*/ 156 h 188"/>
                      <a:gd name="T104" fmla="*/ 305 w 385"/>
                      <a:gd name="T105" fmla="*/ 158 h 188"/>
                      <a:gd name="T106" fmla="*/ 312 w 385"/>
                      <a:gd name="T107" fmla="*/ 146 h 188"/>
                      <a:gd name="T108" fmla="*/ 322 w 385"/>
                      <a:gd name="T109" fmla="*/ 143 h 188"/>
                      <a:gd name="T110" fmla="*/ 320 w 385"/>
                      <a:gd name="T111" fmla="*/ 165 h 188"/>
                      <a:gd name="T112" fmla="*/ 331 w 385"/>
                      <a:gd name="T113" fmla="*/ 173 h 188"/>
                      <a:gd name="T114" fmla="*/ 329 w 385"/>
                      <a:gd name="T115" fmla="*/ 184 h 188"/>
                      <a:gd name="T116" fmla="*/ 350 w 385"/>
                      <a:gd name="T117" fmla="*/ 184 h 188"/>
                      <a:gd name="T118" fmla="*/ 370 w 385"/>
                      <a:gd name="T119" fmla="*/ 165 h 188"/>
                      <a:gd name="T120" fmla="*/ 382 w 385"/>
                      <a:gd name="T121" fmla="*/ 146 h 188"/>
                      <a:gd name="T122" fmla="*/ 382 w 385"/>
                      <a:gd name="T123" fmla="*/ 124 h 188"/>
                      <a:gd name="T124" fmla="*/ 329 w 385"/>
                      <a:gd name="T125" fmla="*/ 12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5" h="188">
                        <a:moveTo>
                          <a:pt x="329" y="126"/>
                        </a:moveTo>
                        <a:lnTo>
                          <a:pt x="318" y="79"/>
                        </a:lnTo>
                        <a:lnTo>
                          <a:pt x="295" y="0"/>
                        </a:lnTo>
                        <a:lnTo>
                          <a:pt x="139" y="34"/>
                        </a:lnTo>
                        <a:lnTo>
                          <a:pt x="0" y="60"/>
                        </a:lnTo>
                        <a:lnTo>
                          <a:pt x="10" y="116"/>
                        </a:lnTo>
                        <a:lnTo>
                          <a:pt x="15" y="109"/>
                        </a:lnTo>
                        <a:lnTo>
                          <a:pt x="21" y="103"/>
                        </a:lnTo>
                        <a:lnTo>
                          <a:pt x="25" y="96"/>
                        </a:lnTo>
                        <a:lnTo>
                          <a:pt x="32" y="88"/>
                        </a:lnTo>
                        <a:lnTo>
                          <a:pt x="34" y="83"/>
                        </a:lnTo>
                        <a:lnTo>
                          <a:pt x="40" y="79"/>
                        </a:lnTo>
                        <a:lnTo>
                          <a:pt x="47" y="81"/>
                        </a:lnTo>
                        <a:lnTo>
                          <a:pt x="57" y="67"/>
                        </a:lnTo>
                        <a:lnTo>
                          <a:pt x="57" y="60"/>
                        </a:lnTo>
                        <a:lnTo>
                          <a:pt x="58" y="60"/>
                        </a:lnTo>
                        <a:lnTo>
                          <a:pt x="66" y="66"/>
                        </a:lnTo>
                        <a:lnTo>
                          <a:pt x="73" y="67"/>
                        </a:lnTo>
                        <a:lnTo>
                          <a:pt x="83" y="66"/>
                        </a:lnTo>
                        <a:lnTo>
                          <a:pt x="85" y="60"/>
                        </a:lnTo>
                        <a:lnTo>
                          <a:pt x="90" y="52"/>
                        </a:lnTo>
                        <a:lnTo>
                          <a:pt x="98" y="52"/>
                        </a:lnTo>
                        <a:lnTo>
                          <a:pt x="102" y="45"/>
                        </a:lnTo>
                        <a:lnTo>
                          <a:pt x="107" y="43"/>
                        </a:lnTo>
                        <a:lnTo>
                          <a:pt x="115" y="45"/>
                        </a:lnTo>
                        <a:lnTo>
                          <a:pt x="120" y="51"/>
                        </a:lnTo>
                        <a:lnTo>
                          <a:pt x="135" y="49"/>
                        </a:lnTo>
                        <a:lnTo>
                          <a:pt x="135" y="49"/>
                        </a:lnTo>
                        <a:lnTo>
                          <a:pt x="134" y="56"/>
                        </a:lnTo>
                        <a:lnTo>
                          <a:pt x="139" y="58"/>
                        </a:lnTo>
                        <a:lnTo>
                          <a:pt x="141" y="66"/>
                        </a:lnTo>
                        <a:lnTo>
                          <a:pt x="147" y="71"/>
                        </a:lnTo>
                        <a:lnTo>
                          <a:pt x="149" y="75"/>
                        </a:lnTo>
                        <a:lnTo>
                          <a:pt x="162" y="75"/>
                        </a:lnTo>
                        <a:lnTo>
                          <a:pt x="169" y="79"/>
                        </a:lnTo>
                        <a:lnTo>
                          <a:pt x="173" y="86"/>
                        </a:lnTo>
                        <a:lnTo>
                          <a:pt x="171" y="92"/>
                        </a:lnTo>
                        <a:lnTo>
                          <a:pt x="179" y="98"/>
                        </a:lnTo>
                        <a:lnTo>
                          <a:pt x="188" y="98"/>
                        </a:lnTo>
                        <a:lnTo>
                          <a:pt x="196" y="99"/>
                        </a:lnTo>
                        <a:lnTo>
                          <a:pt x="199" y="103"/>
                        </a:lnTo>
                        <a:lnTo>
                          <a:pt x="207" y="105"/>
                        </a:lnTo>
                        <a:lnTo>
                          <a:pt x="214" y="101"/>
                        </a:lnTo>
                        <a:lnTo>
                          <a:pt x="222" y="107"/>
                        </a:lnTo>
                        <a:lnTo>
                          <a:pt x="222" y="113"/>
                        </a:lnTo>
                        <a:lnTo>
                          <a:pt x="218" y="118"/>
                        </a:lnTo>
                        <a:lnTo>
                          <a:pt x="220" y="126"/>
                        </a:lnTo>
                        <a:lnTo>
                          <a:pt x="214" y="133"/>
                        </a:lnTo>
                        <a:lnTo>
                          <a:pt x="213" y="141"/>
                        </a:lnTo>
                        <a:lnTo>
                          <a:pt x="209" y="146"/>
                        </a:lnTo>
                        <a:lnTo>
                          <a:pt x="207" y="148"/>
                        </a:lnTo>
                        <a:lnTo>
                          <a:pt x="205" y="154"/>
                        </a:lnTo>
                        <a:lnTo>
                          <a:pt x="207" y="161"/>
                        </a:lnTo>
                        <a:lnTo>
                          <a:pt x="213" y="169"/>
                        </a:lnTo>
                        <a:lnTo>
                          <a:pt x="218" y="161"/>
                        </a:lnTo>
                        <a:lnTo>
                          <a:pt x="218" y="156"/>
                        </a:lnTo>
                        <a:lnTo>
                          <a:pt x="226" y="154"/>
                        </a:lnTo>
                        <a:lnTo>
                          <a:pt x="229" y="161"/>
                        </a:lnTo>
                        <a:lnTo>
                          <a:pt x="235" y="167"/>
                        </a:lnTo>
                        <a:lnTo>
                          <a:pt x="243" y="173"/>
                        </a:lnTo>
                        <a:lnTo>
                          <a:pt x="243" y="165"/>
                        </a:lnTo>
                        <a:lnTo>
                          <a:pt x="243" y="161"/>
                        </a:lnTo>
                        <a:lnTo>
                          <a:pt x="246" y="169"/>
                        </a:lnTo>
                        <a:lnTo>
                          <a:pt x="252" y="175"/>
                        </a:lnTo>
                        <a:lnTo>
                          <a:pt x="260" y="173"/>
                        </a:lnTo>
                        <a:lnTo>
                          <a:pt x="267" y="173"/>
                        </a:lnTo>
                        <a:lnTo>
                          <a:pt x="273" y="180"/>
                        </a:lnTo>
                        <a:lnTo>
                          <a:pt x="275" y="178"/>
                        </a:lnTo>
                        <a:lnTo>
                          <a:pt x="282" y="178"/>
                        </a:lnTo>
                        <a:lnTo>
                          <a:pt x="288" y="184"/>
                        </a:lnTo>
                        <a:lnTo>
                          <a:pt x="290" y="178"/>
                        </a:lnTo>
                        <a:lnTo>
                          <a:pt x="282" y="165"/>
                        </a:lnTo>
                        <a:lnTo>
                          <a:pt x="275" y="161"/>
                        </a:lnTo>
                        <a:lnTo>
                          <a:pt x="267" y="156"/>
                        </a:lnTo>
                        <a:lnTo>
                          <a:pt x="258" y="150"/>
                        </a:lnTo>
                        <a:lnTo>
                          <a:pt x="254" y="145"/>
                        </a:lnTo>
                        <a:lnTo>
                          <a:pt x="248" y="131"/>
                        </a:lnTo>
                        <a:lnTo>
                          <a:pt x="248" y="126"/>
                        </a:lnTo>
                        <a:lnTo>
                          <a:pt x="250" y="133"/>
                        </a:lnTo>
                        <a:lnTo>
                          <a:pt x="258" y="146"/>
                        </a:lnTo>
                        <a:lnTo>
                          <a:pt x="265" y="152"/>
                        </a:lnTo>
                        <a:lnTo>
                          <a:pt x="271" y="154"/>
                        </a:lnTo>
                        <a:lnTo>
                          <a:pt x="275" y="158"/>
                        </a:lnTo>
                        <a:lnTo>
                          <a:pt x="278" y="152"/>
                        </a:lnTo>
                        <a:lnTo>
                          <a:pt x="265" y="139"/>
                        </a:lnTo>
                        <a:lnTo>
                          <a:pt x="261" y="124"/>
                        </a:lnTo>
                        <a:lnTo>
                          <a:pt x="258" y="116"/>
                        </a:lnTo>
                        <a:lnTo>
                          <a:pt x="260" y="111"/>
                        </a:lnTo>
                        <a:lnTo>
                          <a:pt x="258" y="103"/>
                        </a:lnTo>
                        <a:lnTo>
                          <a:pt x="258" y="90"/>
                        </a:lnTo>
                        <a:lnTo>
                          <a:pt x="252" y="86"/>
                        </a:lnTo>
                        <a:lnTo>
                          <a:pt x="254" y="86"/>
                        </a:lnTo>
                        <a:lnTo>
                          <a:pt x="261" y="86"/>
                        </a:lnTo>
                        <a:lnTo>
                          <a:pt x="263" y="86"/>
                        </a:lnTo>
                        <a:lnTo>
                          <a:pt x="258" y="83"/>
                        </a:lnTo>
                        <a:lnTo>
                          <a:pt x="258" y="75"/>
                        </a:lnTo>
                        <a:lnTo>
                          <a:pt x="243" y="66"/>
                        </a:lnTo>
                        <a:lnTo>
                          <a:pt x="248" y="64"/>
                        </a:lnTo>
                        <a:lnTo>
                          <a:pt x="252" y="64"/>
                        </a:lnTo>
                        <a:lnTo>
                          <a:pt x="258" y="64"/>
                        </a:lnTo>
                        <a:lnTo>
                          <a:pt x="252" y="58"/>
                        </a:lnTo>
                        <a:lnTo>
                          <a:pt x="258" y="60"/>
                        </a:lnTo>
                        <a:lnTo>
                          <a:pt x="258" y="51"/>
                        </a:lnTo>
                        <a:lnTo>
                          <a:pt x="258" y="47"/>
                        </a:lnTo>
                        <a:lnTo>
                          <a:pt x="260" y="43"/>
                        </a:lnTo>
                        <a:lnTo>
                          <a:pt x="265" y="51"/>
                        </a:lnTo>
                        <a:lnTo>
                          <a:pt x="265" y="39"/>
                        </a:lnTo>
                        <a:lnTo>
                          <a:pt x="267" y="36"/>
                        </a:lnTo>
                        <a:lnTo>
                          <a:pt x="269" y="43"/>
                        </a:lnTo>
                        <a:lnTo>
                          <a:pt x="275" y="41"/>
                        </a:lnTo>
                        <a:lnTo>
                          <a:pt x="280" y="34"/>
                        </a:lnTo>
                        <a:lnTo>
                          <a:pt x="276" y="26"/>
                        </a:lnTo>
                        <a:lnTo>
                          <a:pt x="276" y="22"/>
                        </a:lnTo>
                        <a:lnTo>
                          <a:pt x="282" y="20"/>
                        </a:lnTo>
                        <a:lnTo>
                          <a:pt x="288" y="19"/>
                        </a:lnTo>
                        <a:lnTo>
                          <a:pt x="286" y="26"/>
                        </a:lnTo>
                        <a:lnTo>
                          <a:pt x="291" y="20"/>
                        </a:lnTo>
                        <a:lnTo>
                          <a:pt x="293" y="22"/>
                        </a:lnTo>
                        <a:lnTo>
                          <a:pt x="284" y="37"/>
                        </a:lnTo>
                        <a:lnTo>
                          <a:pt x="293" y="37"/>
                        </a:lnTo>
                        <a:lnTo>
                          <a:pt x="288" y="41"/>
                        </a:lnTo>
                        <a:lnTo>
                          <a:pt x="280" y="43"/>
                        </a:lnTo>
                        <a:lnTo>
                          <a:pt x="275" y="49"/>
                        </a:lnTo>
                        <a:lnTo>
                          <a:pt x="271" y="69"/>
                        </a:lnTo>
                        <a:lnTo>
                          <a:pt x="276" y="77"/>
                        </a:lnTo>
                        <a:lnTo>
                          <a:pt x="278" y="71"/>
                        </a:lnTo>
                        <a:lnTo>
                          <a:pt x="282" y="71"/>
                        </a:lnTo>
                        <a:lnTo>
                          <a:pt x="282" y="77"/>
                        </a:lnTo>
                        <a:lnTo>
                          <a:pt x="282" y="81"/>
                        </a:lnTo>
                        <a:lnTo>
                          <a:pt x="276" y="86"/>
                        </a:lnTo>
                        <a:lnTo>
                          <a:pt x="269" y="88"/>
                        </a:lnTo>
                        <a:lnTo>
                          <a:pt x="269" y="101"/>
                        </a:lnTo>
                        <a:lnTo>
                          <a:pt x="271" y="96"/>
                        </a:lnTo>
                        <a:lnTo>
                          <a:pt x="276" y="90"/>
                        </a:lnTo>
                        <a:lnTo>
                          <a:pt x="278" y="88"/>
                        </a:lnTo>
                        <a:lnTo>
                          <a:pt x="284" y="96"/>
                        </a:lnTo>
                        <a:lnTo>
                          <a:pt x="290" y="96"/>
                        </a:lnTo>
                        <a:lnTo>
                          <a:pt x="286" y="101"/>
                        </a:lnTo>
                        <a:lnTo>
                          <a:pt x="290" y="109"/>
                        </a:lnTo>
                        <a:lnTo>
                          <a:pt x="282" y="103"/>
                        </a:lnTo>
                        <a:lnTo>
                          <a:pt x="276" y="105"/>
                        </a:lnTo>
                        <a:lnTo>
                          <a:pt x="275" y="113"/>
                        </a:lnTo>
                        <a:lnTo>
                          <a:pt x="278" y="120"/>
                        </a:lnTo>
                        <a:lnTo>
                          <a:pt x="278" y="113"/>
                        </a:lnTo>
                        <a:lnTo>
                          <a:pt x="286" y="111"/>
                        </a:lnTo>
                        <a:lnTo>
                          <a:pt x="290" y="113"/>
                        </a:lnTo>
                        <a:lnTo>
                          <a:pt x="291" y="120"/>
                        </a:lnTo>
                        <a:lnTo>
                          <a:pt x="301" y="122"/>
                        </a:lnTo>
                        <a:lnTo>
                          <a:pt x="307" y="120"/>
                        </a:lnTo>
                        <a:lnTo>
                          <a:pt x="303" y="126"/>
                        </a:lnTo>
                        <a:lnTo>
                          <a:pt x="286" y="124"/>
                        </a:lnTo>
                        <a:lnTo>
                          <a:pt x="284" y="131"/>
                        </a:lnTo>
                        <a:lnTo>
                          <a:pt x="291" y="128"/>
                        </a:lnTo>
                        <a:lnTo>
                          <a:pt x="288" y="141"/>
                        </a:lnTo>
                        <a:lnTo>
                          <a:pt x="288" y="148"/>
                        </a:lnTo>
                        <a:lnTo>
                          <a:pt x="293" y="156"/>
                        </a:lnTo>
                        <a:lnTo>
                          <a:pt x="291" y="148"/>
                        </a:lnTo>
                        <a:lnTo>
                          <a:pt x="299" y="152"/>
                        </a:lnTo>
                        <a:lnTo>
                          <a:pt x="305" y="158"/>
                        </a:lnTo>
                        <a:lnTo>
                          <a:pt x="312" y="160"/>
                        </a:lnTo>
                        <a:lnTo>
                          <a:pt x="310" y="154"/>
                        </a:lnTo>
                        <a:lnTo>
                          <a:pt x="312" y="146"/>
                        </a:lnTo>
                        <a:lnTo>
                          <a:pt x="312" y="154"/>
                        </a:lnTo>
                        <a:lnTo>
                          <a:pt x="316" y="156"/>
                        </a:lnTo>
                        <a:lnTo>
                          <a:pt x="322" y="143"/>
                        </a:lnTo>
                        <a:lnTo>
                          <a:pt x="322" y="156"/>
                        </a:lnTo>
                        <a:lnTo>
                          <a:pt x="325" y="158"/>
                        </a:lnTo>
                        <a:lnTo>
                          <a:pt x="320" y="165"/>
                        </a:lnTo>
                        <a:lnTo>
                          <a:pt x="322" y="171"/>
                        </a:lnTo>
                        <a:lnTo>
                          <a:pt x="327" y="167"/>
                        </a:lnTo>
                        <a:lnTo>
                          <a:pt x="331" y="173"/>
                        </a:lnTo>
                        <a:lnTo>
                          <a:pt x="337" y="169"/>
                        </a:lnTo>
                        <a:lnTo>
                          <a:pt x="335" y="177"/>
                        </a:lnTo>
                        <a:lnTo>
                          <a:pt x="329" y="184"/>
                        </a:lnTo>
                        <a:lnTo>
                          <a:pt x="329" y="188"/>
                        </a:lnTo>
                        <a:lnTo>
                          <a:pt x="344" y="184"/>
                        </a:lnTo>
                        <a:lnTo>
                          <a:pt x="350" y="184"/>
                        </a:lnTo>
                        <a:lnTo>
                          <a:pt x="355" y="177"/>
                        </a:lnTo>
                        <a:lnTo>
                          <a:pt x="370" y="171"/>
                        </a:lnTo>
                        <a:lnTo>
                          <a:pt x="370" y="165"/>
                        </a:lnTo>
                        <a:lnTo>
                          <a:pt x="374" y="158"/>
                        </a:lnTo>
                        <a:lnTo>
                          <a:pt x="378" y="145"/>
                        </a:lnTo>
                        <a:lnTo>
                          <a:pt x="382" y="146"/>
                        </a:lnTo>
                        <a:lnTo>
                          <a:pt x="385" y="133"/>
                        </a:lnTo>
                        <a:lnTo>
                          <a:pt x="378" y="126"/>
                        </a:lnTo>
                        <a:lnTo>
                          <a:pt x="382" y="124"/>
                        </a:lnTo>
                        <a:lnTo>
                          <a:pt x="384" y="122"/>
                        </a:lnTo>
                        <a:lnTo>
                          <a:pt x="335" y="133"/>
                        </a:lnTo>
                        <a:lnTo>
                          <a:pt x="329" y="12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8" name="Freeform 128">
                    <a:extLst>
                      <a:ext uri="{FF2B5EF4-FFF2-40B4-BE49-F238E27FC236}">
                        <a16:creationId xmlns:a16="http://schemas.microsoft.com/office/drawing/2014/main" id="{D43791CC-4C2D-88CE-AAC5-EAF75BD13C7A}"/>
                      </a:ext>
                    </a:extLst>
                  </p:cNvPr>
                  <p:cNvSpPr>
                    <a:spLocks/>
                  </p:cNvSpPr>
                  <p:nvPr/>
                </p:nvSpPr>
                <p:spPr bwMode="auto">
                  <a:xfrm>
                    <a:off x="4707183" y="2383256"/>
                    <a:ext cx="14410" cy="14825"/>
                  </a:xfrm>
                  <a:custGeom>
                    <a:avLst/>
                    <a:gdLst>
                      <a:gd name="T0" fmla="*/ 15 w 15"/>
                      <a:gd name="T1" fmla="*/ 6 h 17"/>
                      <a:gd name="T2" fmla="*/ 7 w 15"/>
                      <a:gd name="T3" fmla="*/ 0 h 17"/>
                      <a:gd name="T4" fmla="*/ 0 w 15"/>
                      <a:gd name="T5" fmla="*/ 4 h 17"/>
                      <a:gd name="T6" fmla="*/ 6 w 15"/>
                      <a:gd name="T7" fmla="*/ 8 h 17"/>
                      <a:gd name="T8" fmla="*/ 9 w 15"/>
                      <a:gd name="T9" fmla="*/ 12 h 17"/>
                      <a:gd name="T10" fmla="*/ 11 w 15"/>
                      <a:gd name="T11" fmla="*/ 17 h 17"/>
                      <a:gd name="T12" fmla="*/ 15 w 15"/>
                      <a:gd name="T13" fmla="*/ 12 h 17"/>
                      <a:gd name="T14" fmla="*/ 15 w 15"/>
                      <a:gd name="T15" fmla="*/ 6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7">
                        <a:moveTo>
                          <a:pt x="15" y="6"/>
                        </a:moveTo>
                        <a:lnTo>
                          <a:pt x="7" y="0"/>
                        </a:lnTo>
                        <a:lnTo>
                          <a:pt x="0" y="4"/>
                        </a:lnTo>
                        <a:lnTo>
                          <a:pt x="6" y="8"/>
                        </a:lnTo>
                        <a:lnTo>
                          <a:pt x="9" y="12"/>
                        </a:lnTo>
                        <a:lnTo>
                          <a:pt x="11" y="17"/>
                        </a:lnTo>
                        <a:lnTo>
                          <a:pt x="15" y="12"/>
                        </a:lnTo>
                        <a:lnTo>
                          <a:pt x="15"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9" name="Freeform 129">
                    <a:extLst>
                      <a:ext uri="{FF2B5EF4-FFF2-40B4-BE49-F238E27FC236}">
                        <a16:creationId xmlns:a16="http://schemas.microsoft.com/office/drawing/2014/main" id="{440FCDC0-5E4B-0C29-F8F1-9CE4C9FE2F34}"/>
                      </a:ext>
                    </a:extLst>
                  </p:cNvPr>
                  <p:cNvSpPr>
                    <a:spLocks/>
                  </p:cNvSpPr>
                  <p:nvPr/>
                </p:nvSpPr>
                <p:spPr bwMode="auto">
                  <a:xfrm>
                    <a:off x="4707183" y="2383256"/>
                    <a:ext cx="14410" cy="14825"/>
                  </a:xfrm>
                  <a:custGeom>
                    <a:avLst/>
                    <a:gdLst>
                      <a:gd name="T0" fmla="*/ 15 w 15"/>
                      <a:gd name="T1" fmla="*/ 6 h 17"/>
                      <a:gd name="T2" fmla="*/ 7 w 15"/>
                      <a:gd name="T3" fmla="*/ 0 h 17"/>
                      <a:gd name="T4" fmla="*/ 0 w 15"/>
                      <a:gd name="T5" fmla="*/ 4 h 17"/>
                      <a:gd name="T6" fmla="*/ 6 w 15"/>
                      <a:gd name="T7" fmla="*/ 8 h 17"/>
                      <a:gd name="T8" fmla="*/ 9 w 15"/>
                      <a:gd name="T9" fmla="*/ 12 h 17"/>
                      <a:gd name="T10" fmla="*/ 11 w 15"/>
                      <a:gd name="T11" fmla="*/ 17 h 17"/>
                      <a:gd name="T12" fmla="*/ 15 w 15"/>
                      <a:gd name="T13" fmla="*/ 12 h 17"/>
                      <a:gd name="T14" fmla="*/ 15 w 15"/>
                      <a:gd name="T15" fmla="*/ 6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7">
                        <a:moveTo>
                          <a:pt x="15" y="6"/>
                        </a:moveTo>
                        <a:lnTo>
                          <a:pt x="7" y="0"/>
                        </a:lnTo>
                        <a:lnTo>
                          <a:pt x="0" y="4"/>
                        </a:lnTo>
                        <a:lnTo>
                          <a:pt x="6" y="8"/>
                        </a:lnTo>
                        <a:lnTo>
                          <a:pt x="9" y="12"/>
                        </a:lnTo>
                        <a:lnTo>
                          <a:pt x="11" y="17"/>
                        </a:lnTo>
                        <a:lnTo>
                          <a:pt x="15" y="12"/>
                        </a:lnTo>
                        <a:lnTo>
                          <a:pt x="15"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0" name="Freeform 140">
                    <a:extLst>
                      <a:ext uri="{FF2B5EF4-FFF2-40B4-BE49-F238E27FC236}">
                        <a16:creationId xmlns:a16="http://schemas.microsoft.com/office/drawing/2014/main" id="{9602FEBC-A046-68F5-A05E-F0BE838649A9}"/>
                      </a:ext>
                    </a:extLst>
                  </p:cNvPr>
                  <p:cNvSpPr>
                    <a:spLocks/>
                  </p:cNvSpPr>
                  <p:nvPr/>
                </p:nvSpPr>
                <p:spPr bwMode="auto">
                  <a:xfrm>
                    <a:off x="4865697" y="2440811"/>
                    <a:ext cx="9607" cy="18313"/>
                  </a:xfrm>
                  <a:custGeom>
                    <a:avLst/>
                    <a:gdLst>
                      <a:gd name="T0" fmla="*/ 4 w 10"/>
                      <a:gd name="T1" fmla="*/ 8 h 21"/>
                      <a:gd name="T2" fmla="*/ 4 w 10"/>
                      <a:gd name="T3" fmla="*/ 15 h 21"/>
                      <a:gd name="T4" fmla="*/ 0 w 10"/>
                      <a:gd name="T5" fmla="*/ 21 h 21"/>
                      <a:gd name="T6" fmla="*/ 6 w 10"/>
                      <a:gd name="T7" fmla="*/ 15 h 21"/>
                      <a:gd name="T8" fmla="*/ 10 w 10"/>
                      <a:gd name="T9" fmla="*/ 0 h 21"/>
                      <a:gd name="T10" fmla="*/ 8 w 10"/>
                      <a:gd name="T11" fmla="*/ 2 h 21"/>
                      <a:gd name="T12" fmla="*/ 4 w 10"/>
                      <a:gd name="T13" fmla="*/ 8 h 21"/>
                    </a:gdLst>
                    <a:ahLst/>
                    <a:cxnLst>
                      <a:cxn ang="0">
                        <a:pos x="T0" y="T1"/>
                      </a:cxn>
                      <a:cxn ang="0">
                        <a:pos x="T2" y="T3"/>
                      </a:cxn>
                      <a:cxn ang="0">
                        <a:pos x="T4" y="T5"/>
                      </a:cxn>
                      <a:cxn ang="0">
                        <a:pos x="T6" y="T7"/>
                      </a:cxn>
                      <a:cxn ang="0">
                        <a:pos x="T8" y="T9"/>
                      </a:cxn>
                      <a:cxn ang="0">
                        <a:pos x="T10" y="T11"/>
                      </a:cxn>
                      <a:cxn ang="0">
                        <a:pos x="T12" y="T13"/>
                      </a:cxn>
                    </a:cxnLst>
                    <a:rect l="0" t="0" r="r" b="b"/>
                    <a:pathLst>
                      <a:path w="10" h="21">
                        <a:moveTo>
                          <a:pt x="4" y="8"/>
                        </a:moveTo>
                        <a:lnTo>
                          <a:pt x="4" y="15"/>
                        </a:lnTo>
                        <a:lnTo>
                          <a:pt x="0" y="21"/>
                        </a:lnTo>
                        <a:lnTo>
                          <a:pt x="6" y="15"/>
                        </a:lnTo>
                        <a:lnTo>
                          <a:pt x="10" y="0"/>
                        </a:lnTo>
                        <a:lnTo>
                          <a:pt x="8" y="2"/>
                        </a:lnTo>
                        <a:lnTo>
                          <a:pt x="4"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1" name="Freeform 141">
                    <a:extLst>
                      <a:ext uri="{FF2B5EF4-FFF2-40B4-BE49-F238E27FC236}">
                        <a16:creationId xmlns:a16="http://schemas.microsoft.com/office/drawing/2014/main" id="{A6B1CA86-190B-81D1-5831-8980318A1FF1}"/>
                      </a:ext>
                    </a:extLst>
                  </p:cNvPr>
                  <p:cNvSpPr>
                    <a:spLocks/>
                  </p:cNvSpPr>
                  <p:nvPr/>
                </p:nvSpPr>
                <p:spPr bwMode="auto">
                  <a:xfrm>
                    <a:off x="4865697" y="2440811"/>
                    <a:ext cx="9607" cy="18313"/>
                  </a:xfrm>
                  <a:custGeom>
                    <a:avLst/>
                    <a:gdLst>
                      <a:gd name="T0" fmla="*/ 4 w 10"/>
                      <a:gd name="T1" fmla="*/ 8 h 21"/>
                      <a:gd name="T2" fmla="*/ 4 w 10"/>
                      <a:gd name="T3" fmla="*/ 15 h 21"/>
                      <a:gd name="T4" fmla="*/ 0 w 10"/>
                      <a:gd name="T5" fmla="*/ 21 h 21"/>
                      <a:gd name="T6" fmla="*/ 6 w 10"/>
                      <a:gd name="T7" fmla="*/ 15 h 21"/>
                      <a:gd name="T8" fmla="*/ 10 w 10"/>
                      <a:gd name="T9" fmla="*/ 0 h 21"/>
                      <a:gd name="T10" fmla="*/ 8 w 10"/>
                      <a:gd name="T11" fmla="*/ 2 h 21"/>
                      <a:gd name="T12" fmla="*/ 4 w 10"/>
                      <a:gd name="T13" fmla="*/ 8 h 21"/>
                    </a:gdLst>
                    <a:ahLst/>
                    <a:cxnLst>
                      <a:cxn ang="0">
                        <a:pos x="T0" y="T1"/>
                      </a:cxn>
                      <a:cxn ang="0">
                        <a:pos x="T2" y="T3"/>
                      </a:cxn>
                      <a:cxn ang="0">
                        <a:pos x="T4" y="T5"/>
                      </a:cxn>
                      <a:cxn ang="0">
                        <a:pos x="T6" y="T7"/>
                      </a:cxn>
                      <a:cxn ang="0">
                        <a:pos x="T8" y="T9"/>
                      </a:cxn>
                      <a:cxn ang="0">
                        <a:pos x="T10" y="T11"/>
                      </a:cxn>
                      <a:cxn ang="0">
                        <a:pos x="T12" y="T13"/>
                      </a:cxn>
                    </a:cxnLst>
                    <a:rect l="0" t="0" r="r" b="b"/>
                    <a:pathLst>
                      <a:path w="10" h="21">
                        <a:moveTo>
                          <a:pt x="4" y="8"/>
                        </a:moveTo>
                        <a:lnTo>
                          <a:pt x="4" y="15"/>
                        </a:lnTo>
                        <a:lnTo>
                          <a:pt x="0" y="21"/>
                        </a:lnTo>
                        <a:lnTo>
                          <a:pt x="6" y="15"/>
                        </a:lnTo>
                        <a:lnTo>
                          <a:pt x="10" y="0"/>
                        </a:lnTo>
                        <a:lnTo>
                          <a:pt x="8" y="2"/>
                        </a:lnTo>
                        <a:lnTo>
                          <a:pt x="4"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2" name="Freeform 142">
                    <a:extLst>
                      <a:ext uri="{FF2B5EF4-FFF2-40B4-BE49-F238E27FC236}">
                        <a16:creationId xmlns:a16="http://schemas.microsoft.com/office/drawing/2014/main" id="{38C008D2-EDEE-8476-5302-F0F75F6E288C}"/>
                      </a:ext>
                    </a:extLst>
                  </p:cNvPr>
                  <p:cNvSpPr>
                    <a:spLocks/>
                  </p:cNvSpPr>
                  <p:nvPr/>
                </p:nvSpPr>
                <p:spPr bwMode="auto">
                  <a:xfrm>
                    <a:off x="4873382" y="2416393"/>
                    <a:ext cx="4803" cy="26161"/>
                  </a:xfrm>
                  <a:custGeom>
                    <a:avLst/>
                    <a:gdLst>
                      <a:gd name="T0" fmla="*/ 0 w 5"/>
                      <a:gd name="T1" fmla="*/ 30 h 30"/>
                      <a:gd name="T2" fmla="*/ 2 w 5"/>
                      <a:gd name="T3" fmla="*/ 28 h 30"/>
                      <a:gd name="T4" fmla="*/ 4 w 5"/>
                      <a:gd name="T5" fmla="*/ 21 h 30"/>
                      <a:gd name="T6" fmla="*/ 5 w 5"/>
                      <a:gd name="T7" fmla="*/ 0 h 30"/>
                      <a:gd name="T8" fmla="*/ 4 w 5"/>
                      <a:gd name="T9" fmla="*/ 7 h 30"/>
                      <a:gd name="T10" fmla="*/ 0 w 5"/>
                      <a:gd name="T11" fmla="*/ 30 h 30"/>
                    </a:gdLst>
                    <a:ahLst/>
                    <a:cxnLst>
                      <a:cxn ang="0">
                        <a:pos x="T0" y="T1"/>
                      </a:cxn>
                      <a:cxn ang="0">
                        <a:pos x="T2" y="T3"/>
                      </a:cxn>
                      <a:cxn ang="0">
                        <a:pos x="T4" y="T5"/>
                      </a:cxn>
                      <a:cxn ang="0">
                        <a:pos x="T6" y="T7"/>
                      </a:cxn>
                      <a:cxn ang="0">
                        <a:pos x="T8" y="T9"/>
                      </a:cxn>
                      <a:cxn ang="0">
                        <a:pos x="T10" y="T11"/>
                      </a:cxn>
                    </a:cxnLst>
                    <a:rect l="0" t="0" r="r" b="b"/>
                    <a:pathLst>
                      <a:path w="5" h="30">
                        <a:moveTo>
                          <a:pt x="0" y="30"/>
                        </a:moveTo>
                        <a:lnTo>
                          <a:pt x="2" y="28"/>
                        </a:lnTo>
                        <a:lnTo>
                          <a:pt x="4" y="21"/>
                        </a:lnTo>
                        <a:lnTo>
                          <a:pt x="5" y="0"/>
                        </a:lnTo>
                        <a:lnTo>
                          <a:pt x="4" y="7"/>
                        </a:lnTo>
                        <a:lnTo>
                          <a:pt x="0" y="3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3" name="Freeform 143">
                    <a:extLst>
                      <a:ext uri="{FF2B5EF4-FFF2-40B4-BE49-F238E27FC236}">
                        <a16:creationId xmlns:a16="http://schemas.microsoft.com/office/drawing/2014/main" id="{E60987FB-309D-5628-921B-3DD93219AB28}"/>
                      </a:ext>
                    </a:extLst>
                  </p:cNvPr>
                  <p:cNvSpPr>
                    <a:spLocks/>
                  </p:cNvSpPr>
                  <p:nvPr/>
                </p:nvSpPr>
                <p:spPr bwMode="auto">
                  <a:xfrm>
                    <a:off x="4873382" y="2416393"/>
                    <a:ext cx="4803" cy="26161"/>
                  </a:xfrm>
                  <a:custGeom>
                    <a:avLst/>
                    <a:gdLst>
                      <a:gd name="T0" fmla="*/ 0 w 5"/>
                      <a:gd name="T1" fmla="*/ 30 h 30"/>
                      <a:gd name="T2" fmla="*/ 2 w 5"/>
                      <a:gd name="T3" fmla="*/ 28 h 30"/>
                      <a:gd name="T4" fmla="*/ 4 w 5"/>
                      <a:gd name="T5" fmla="*/ 21 h 30"/>
                      <a:gd name="T6" fmla="*/ 5 w 5"/>
                      <a:gd name="T7" fmla="*/ 0 h 30"/>
                      <a:gd name="T8" fmla="*/ 4 w 5"/>
                      <a:gd name="T9" fmla="*/ 7 h 30"/>
                      <a:gd name="T10" fmla="*/ 0 w 5"/>
                      <a:gd name="T11" fmla="*/ 30 h 30"/>
                    </a:gdLst>
                    <a:ahLst/>
                    <a:cxnLst>
                      <a:cxn ang="0">
                        <a:pos x="T0" y="T1"/>
                      </a:cxn>
                      <a:cxn ang="0">
                        <a:pos x="T2" y="T3"/>
                      </a:cxn>
                      <a:cxn ang="0">
                        <a:pos x="T4" y="T5"/>
                      </a:cxn>
                      <a:cxn ang="0">
                        <a:pos x="T6" y="T7"/>
                      </a:cxn>
                      <a:cxn ang="0">
                        <a:pos x="T8" y="T9"/>
                      </a:cxn>
                      <a:cxn ang="0">
                        <a:pos x="T10" y="T11"/>
                      </a:cxn>
                    </a:cxnLst>
                    <a:rect l="0" t="0" r="r" b="b"/>
                    <a:pathLst>
                      <a:path w="5" h="30">
                        <a:moveTo>
                          <a:pt x="0" y="30"/>
                        </a:moveTo>
                        <a:lnTo>
                          <a:pt x="2" y="28"/>
                        </a:lnTo>
                        <a:lnTo>
                          <a:pt x="4" y="21"/>
                        </a:lnTo>
                        <a:lnTo>
                          <a:pt x="5" y="0"/>
                        </a:lnTo>
                        <a:lnTo>
                          <a:pt x="4" y="7"/>
                        </a:lnTo>
                        <a:lnTo>
                          <a:pt x="0" y="3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00" name="Freeform 145">
                  <a:extLst>
                    <a:ext uri="{FF2B5EF4-FFF2-40B4-BE49-F238E27FC236}">
                      <a16:creationId xmlns:a16="http://schemas.microsoft.com/office/drawing/2014/main" id="{F6EA1200-7EEB-056E-288B-7EE33E9E7ED3}"/>
                    </a:ext>
                  </a:extLst>
                </p:cNvPr>
                <p:cNvSpPr>
                  <a:spLocks/>
                </p:cNvSpPr>
                <p:nvPr/>
              </p:nvSpPr>
              <p:spPr bwMode="auto">
                <a:xfrm>
                  <a:off x="4910849" y="2017871"/>
                  <a:ext cx="141221" cy="124702"/>
                </a:xfrm>
                <a:custGeom>
                  <a:avLst/>
                  <a:gdLst>
                    <a:gd name="T0" fmla="*/ 145 w 147"/>
                    <a:gd name="T1" fmla="*/ 68 h 143"/>
                    <a:gd name="T2" fmla="*/ 147 w 147"/>
                    <a:gd name="T3" fmla="*/ 62 h 143"/>
                    <a:gd name="T4" fmla="*/ 145 w 147"/>
                    <a:gd name="T5" fmla="*/ 55 h 143"/>
                    <a:gd name="T6" fmla="*/ 130 w 147"/>
                    <a:gd name="T7" fmla="*/ 0 h 143"/>
                    <a:gd name="T8" fmla="*/ 126 w 147"/>
                    <a:gd name="T9" fmla="*/ 0 h 143"/>
                    <a:gd name="T10" fmla="*/ 117 w 147"/>
                    <a:gd name="T11" fmla="*/ 2 h 143"/>
                    <a:gd name="T12" fmla="*/ 77 w 147"/>
                    <a:gd name="T13" fmla="*/ 11 h 143"/>
                    <a:gd name="T14" fmla="*/ 70 w 147"/>
                    <a:gd name="T15" fmla="*/ 15 h 143"/>
                    <a:gd name="T16" fmla="*/ 66 w 147"/>
                    <a:gd name="T17" fmla="*/ 15 h 143"/>
                    <a:gd name="T18" fmla="*/ 53 w 147"/>
                    <a:gd name="T19" fmla="*/ 19 h 143"/>
                    <a:gd name="T20" fmla="*/ 45 w 147"/>
                    <a:gd name="T21" fmla="*/ 19 h 143"/>
                    <a:gd name="T22" fmla="*/ 0 w 147"/>
                    <a:gd name="T23" fmla="*/ 30 h 143"/>
                    <a:gd name="T24" fmla="*/ 13 w 147"/>
                    <a:gd name="T25" fmla="*/ 107 h 143"/>
                    <a:gd name="T26" fmla="*/ 19 w 147"/>
                    <a:gd name="T27" fmla="*/ 115 h 143"/>
                    <a:gd name="T28" fmla="*/ 19 w 147"/>
                    <a:gd name="T29" fmla="*/ 120 h 143"/>
                    <a:gd name="T30" fmla="*/ 8 w 147"/>
                    <a:gd name="T31" fmla="*/ 132 h 143"/>
                    <a:gd name="T32" fmla="*/ 8 w 147"/>
                    <a:gd name="T33" fmla="*/ 135 h 143"/>
                    <a:gd name="T34" fmla="*/ 13 w 147"/>
                    <a:gd name="T35" fmla="*/ 143 h 143"/>
                    <a:gd name="T36" fmla="*/ 21 w 147"/>
                    <a:gd name="T37" fmla="*/ 139 h 143"/>
                    <a:gd name="T38" fmla="*/ 34 w 147"/>
                    <a:gd name="T39" fmla="*/ 126 h 143"/>
                    <a:gd name="T40" fmla="*/ 42 w 147"/>
                    <a:gd name="T41" fmla="*/ 122 h 143"/>
                    <a:gd name="T42" fmla="*/ 45 w 147"/>
                    <a:gd name="T43" fmla="*/ 115 h 143"/>
                    <a:gd name="T44" fmla="*/ 49 w 147"/>
                    <a:gd name="T45" fmla="*/ 117 h 143"/>
                    <a:gd name="T46" fmla="*/ 60 w 147"/>
                    <a:gd name="T47" fmla="*/ 103 h 143"/>
                    <a:gd name="T48" fmla="*/ 68 w 147"/>
                    <a:gd name="T49" fmla="*/ 102 h 143"/>
                    <a:gd name="T50" fmla="*/ 74 w 147"/>
                    <a:gd name="T51" fmla="*/ 98 h 143"/>
                    <a:gd name="T52" fmla="*/ 81 w 147"/>
                    <a:gd name="T53" fmla="*/ 98 h 143"/>
                    <a:gd name="T54" fmla="*/ 85 w 147"/>
                    <a:gd name="T55" fmla="*/ 94 h 143"/>
                    <a:gd name="T56" fmla="*/ 106 w 147"/>
                    <a:gd name="T57" fmla="*/ 90 h 143"/>
                    <a:gd name="T58" fmla="*/ 106 w 147"/>
                    <a:gd name="T59" fmla="*/ 85 h 143"/>
                    <a:gd name="T60" fmla="*/ 104 w 147"/>
                    <a:gd name="T61" fmla="*/ 81 h 143"/>
                    <a:gd name="T62" fmla="*/ 107 w 147"/>
                    <a:gd name="T63" fmla="*/ 81 h 143"/>
                    <a:gd name="T64" fmla="*/ 107 w 147"/>
                    <a:gd name="T65" fmla="*/ 85 h 143"/>
                    <a:gd name="T66" fmla="*/ 115 w 147"/>
                    <a:gd name="T67" fmla="*/ 85 h 143"/>
                    <a:gd name="T68" fmla="*/ 128 w 147"/>
                    <a:gd name="T69" fmla="*/ 77 h 143"/>
                    <a:gd name="T70" fmla="*/ 141 w 147"/>
                    <a:gd name="T71" fmla="*/ 72 h 143"/>
                    <a:gd name="T72" fmla="*/ 147 w 147"/>
                    <a:gd name="T73" fmla="*/ 73 h 143"/>
                    <a:gd name="T74" fmla="*/ 145 w 147"/>
                    <a:gd name="T75" fmla="*/ 70 h 143"/>
                    <a:gd name="T76" fmla="*/ 145 w 147"/>
                    <a:gd name="T77" fmla="*/ 68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7" h="143">
                      <a:moveTo>
                        <a:pt x="145" y="68"/>
                      </a:moveTo>
                      <a:lnTo>
                        <a:pt x="147" y="62"/>
                      </a:lnTo>
                      <a:lnTo>
                        <a:pt x="145" y="55"/>
                      </a:lnTo>
                      <a:lnTo>
                        <a:pt x="130" y="0"/>
                      </a:lnTo>
                      <a:lnTo>
                        <a:pt x="126" y="0"/>
                      </a:lnTo>
                      <a:lnTo>
                        <a:pt x="117" y="2"/>
                      </a:lnTo>
                      <a:lnTo>
                        <a:pt x="77" y="11"/>
                      </a:lnTo>
                      <a:lnTo>
                        <a:pt x="70" y="15"/>
                      </a:lnTo>
                      <a:lnTo>
                        <a:pt x="66" y="15"/>
                      </a:lnTo>
                      <a:lnTo>
                        <a:pt x="53" y="19"/>
                      </a:lnTo>
                      <a:lnTo>
                        <a:pt x="45" y="19"/>
                      </a:lnTo>
                      <a:lnTo>
                        <a:pt x="0" y="30"/>
                      </a:lnTo>
                      <a:lnTo>
                        <a:pt x="13" y="107"/>
                      </a:lnTo>
                      <a:lnTo>
                        <a:pt x="19" y="115"/>
                      </a:lnTo>
                      <a:lnTo>
                        <a:pt x="19" y="120"/>
                      </a:lnTo>
                      <a:lnTo>
                        <a:pt x="8" y="132"/>
                      </a:lnTo>
                      <a:lnTo>
                        <a:pt x="8" y="135"/>
                      </a:lnTo>
                      <a:lnTo>
                        <a:pt x="13" y="143"/>
                      </a:lnTo>
                      <a:lnTo>
                        <a:pt x="21" y="139"/>
                      </a:lnTo>
                      <a:lnTo>
                        <a:pt x="34" y="126"/>
                      </a:lnTo>
                      <a:lnTo>
                        <a:pt x="42" y="122"/>
                      </a:lnTo>
                      <a:lnTo>
                        <a:pt x="45" y="115"/>
                      </a:lnTo>
                      <a:lnTo>
                        <a:pt x="49" y="117"/>
                      </a:lnTo>
                      <a:lnTo>
                        <a:pt x="60" y="103"/>
                      </a:lnTo>
                      <a:lnTo>
                        <a:pt x="68" y="102"/>
                      </a:lnTo>
                      <a:lnTo>
                        <a:pt x="74" y="98"/>
                      </a:lnTo>
                      <a:lnTo>
                        <a:pt x="81" y="98"/>
                      </a:lnTo>
                      <a:lnTo>
                        <a:pt x="85" y="94"/>
                      </a:lnTo>
                      <a:lnTo>
                        <a:pt x="106" y="90"/>
                      </a:lnTo>
                      <a:lnTo>
                        <a:pt x="106" y="85"/>
                      </a:lnTo>
                      <a:lnTo>
                        <a:pt x="104" y="81"/>
                      </a:lnTo>
                      <a:lnTo>
                        <a:pt x="107" y="81"/>
                      </a:lnTo>
                      <a:lnTo>
                        <a:pt x="107" y="85"/>
                      </a:lnTo>
                      <a:lnTo>
                        <a:pt x="115" y="85"/>
                      </a:lnTo>
                      <a:lnTo>
                        <a:pt x="128" y="77"/>
                      </a:lnTo>
                      <a:lnTo>
                        <a:pt x="141" y="72"/>
                      </a:lnTo>
                      <a:lnTo>
                        <a:pt x="147" y="73"/>
                      </a:lnTo>
                      <a:lnTo>
                        <a:pt x="145" y="70"/>
                      </a:lnTo>
                      <a:lnTo>
                        <a:pt x="145" y="6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1" name="Freeform 146">
                  <a:extLst>
                    <a:ext uri="{FF2B5EF4-FFF2-40B4-BE49-F238E27FC236}">
                      <a16:creationId xmlns:a16="http://schemas.microsoft.com/office/drawing/2014/main" id="{C8961700-6C0B-5087-F36B-028730048579}"/>
                    </a:ext>
                  </a:extLst>
                </p:cNvPr>
                <p:cNvSpPr>
                  <a:spLocks/>
                </p:cNvSpPr>
                <p:nvPr/>
              </p:nvSpPr>
              <p:spPr bwMode="auto">
                <a:xfrm>
                  <a:off x="4951198" y="1706552"/>
                  <a:ext cx="137379" cy="258996"/>
                </a:xfrm>
                <a:custGeom>
                  <a:avLst/>
                  <a:gdLst>
                    <a:gd name="T0" fmla="*/ 129 w 143"/>
                    <a:gd name="T1" fmla="*/ 216 h 297"/>
                    <a:gd name="T2" fmla="*/ 127 w 143"/>
                    <a:gd name="T3" fmla="*/ 209 h 297"/>
                    <a:gd name="T4" fmla="*/ 120 w 143"/>
                    <a:gd name="T5" fmla="*/ 205 h 297"/>
                    <a:gd name="T6" fmla="*/ 114 w 143"/>
                    <a:gd name="T7" fmla="*/ 199 h 297"/>
                    <a:gd name="T8" fmla="*/ 111 w 143"/>
                    <a:gd name="T9" fmla="*/ 194 h 297"/>
                    <a:gd name="T10" fmla="*/ 109 w 143"/>
                    <a:gd name="T11" fmla="*/ 186 h 297"/>
                    <a:gd name="T12" fmla="*/ 109 w 143"/>
                    <a:gd name="T13" fmla="*/ 178 h 297"/>
                    <a:gd name="T14" fmla="*/ 101 w 143"/>
                    <a:gd name="T15" fmla="*/ 158 h 297"/>
                    <a:gd name="T16" fmla="*/ 50 w 143"/>
                    <a:gd name="T17" fmla="*/ 4 h 297"/>
                    <a:gd name="T18" fmla="*/ 49 w 143"/>
                    <a:gd name="T19" fmla="*/ 0 h 297"/>
                    <a:gd name="T20" fmla="*/ 41 w 143"/>
                    <a:gd name="T21" fmla="*/ 7 h 297"/>
                    <a:gd name="T22" fmla="*/ 35 w 143"/>
                    <a:gd name="T23" fmla="*/ 6 h 297"/>
                    <a:gd name="T24" fmla="*/ 28 w 143"/>
                    <a:gd name="T25" fmla="*/ 11 h 297"/>
                    <a:gd name="T26" fmla="*/ 28 w 143"/>
                    <a:gd name="T27" fmla="*/ 17 h 297"/>
                    <a:gd name="T28" fmla="*/ 26 w 143"/>
                    <a:gd name="T29" fmla="*/ 32 h 297"/>
                    <a:gd name="T30" fmla="*/ 26 w 143"/>
                    <a:gd name="T31" fmla="*/ 37 h 297"/>
                    <a:gd name="T32" fmla="*/ 26 w 143"/>
                    <a:gd name="T33" fmla="*/ 39 h 297"/>
                    <a:gd name="T34" fmla="*/ 24 w 143"/>
                    <a:gd name="T35" fmla="*/ 41 h 297"/>
                    <a:gd name="T36" fmla="*/ 28 w 143"/>
                    <a:gd name="T37" fmla="*/ 53 h 297"/>
                    <a:gd name="T38" fmla="*/ 24 w 143"/>
                    <a:gd name="T39" fmla="*/ 66 h 297"/>
                    <a:gd name="T40" fmla="*/ 26 w 143"/>
                    <a:gd name="T41" fmla="*/ 73 h 297"/>
                    <a:gd name="T42" fmla="*/ 32 w 143"/>
                    <a:gd name="T43" fmla="*/ 79 h 297"/>
                    <a:gd name="T44" fmla="*/ 34 w 143"/>
                    <a:gd name="T45" fmla="*/ 86 h 297"/>
                    <a:gd name="T46" fmla="*/ 34 w 143"/>
                    <a:gd name="T47" fmla="*/ 92 h 297"/>
                    <a:gd name="T48" fmla="*/ 28 w 143"/>
                    <a:gd name="T49" fmla="*/ 103 h 297"/>
                    <a:gd name="T50" fmla="*/ 17 w 143"/>
                    <a:gd name="T51" fmla="*/ 116 h 297"/>
                    <a:gd name="T52" fmla="*/ 13 w 143"/>
                    <a:gd name="T53" fmla="*/ 116 h 297"/>
                    <a:gd name="T54" fmla="*/ 7 w 143"/>
                    <a:gd name="T55" fmla="*/ 124 h 297"/>
                    <a:gd name="T56" fmla="*/ 7 w 143"/>
                    <a:gd name="T57" fmla="*/ 130 h 297"/>
                    <a:gd name="T58" fmla="*/ 11 w 143"/>
                    <a:gd name="T59" fmla="*/ 145 h 297"/>
                    <a:gd name="T60" fmla="*/ 9 w 143"/>
                    <a:gd name="T61" fmla="*/ 156 h 297"/>
                    <a:gd name="T62" fmla="*/ 11 w 143"/>
                    <a:gd name="T63" fmla="*/ 163 h 297"/>
                    <a:gd name="T64" fmla="*/ 7 w 143"/>
                    <a:gd name="T65" fmla="*/ 171 h 297"/>
                    <a:gd name="T66" fmla="*/ 7 w 143"/>
                    <a:gd name="T67" fmla="*/ 178 h 297"/>
                    <a:gd name="T68" fmla="*/ 5 w 143"/>
                    <a:gd name="T69" fmla="*/ 184 h 297"/>
                    <a:gd name="T70" fmla="*/ 2 w 143"/>
                    <a:gd name="T71" fmla="*/ 192 h 297"/>
                    <a:gd name="T72" fmla="*/ 3 w 143"/>
                    <a:gd name="T73" fmla="*/ 203 h 297"/>
                    <a:gd name="T74" fmla="*/ 0 w 143"/>
                    <a:gd name="T75" fmla="*/ 209 h 297"/>
                    <a:gd name="T76" fmla="*/ 5 w 143"/>
                    <a:gd name="T77" fmla="*/ 233 h 297"/>
                    <a:gd name="T78" fmla="*/ 5 w 143"/>
                    <a:gd name="T79" fmla="*/ 246 h 297"/>
                    <a:gd name="T80" fmla="*/ 11 w 143"/>
                    <a:gd name="T81" fmla="*/ 267 h 297"/>
                    <a:gd name="T82" fmla="*/ 7 w 143"/>
                    <a:gd name="T83" fmla="*/ 274 h 297"/>
                    <a:gd name="T84" fmla="*/ 7 w 143"/>
                    <a:gd name="T85" fmla="*/ 282 h 297"/>
                    <a:gd name="T86" fmla="*/ 11 w 143"/>
                    <a:gd name="T87" fmla="*/ 289 h 297"/>
                    <a:gd name="T88" fmla="*/ 17 w 143"/>
                    <a:gd name="T89" fmla="*/ 297 h 297"/>
                    <a:gd name="T90" fmla="*/ 105 w 143"/>
                    <a:gd name="T91" fmla="*/ 276 h 297"/>
                    <a:gd name="T92" fmla="*/ 114 w 143"/>
                    <a:gd name="T93" fmla="*/ 265 h 297"/>
                    <a:gd name="T94" fmla="*/ 118 w 143"/>
                    <a:gd name="T95" fmla="*/ 259 h 297"/>
                    <a:gd name="T96" fmla="*/ 120 w 143"/>
                    <a:gd name="T97" fmla="*/ 259 h 297"/>
                    <a:gd name="T98" fmla="*/ 124 w 143"/>
                    <a:gd name="T99" fmla="*/ 252 h 297"/>
                    <a:gd name="T100" fmla="*/ 131 w 143"/>
                    <a:gd name="T101" fmla="*/ 248 h 297"/>
                    <a:gd name="T102" fmla="*/ 135 w 143"/>
                    <a:gd name="T103" fmla="*/ 246 h 297"/>
                    <a:gd name="T104" fmla="*/ 139 w 143"/>
                    <a:gd name="T105" fmla="*/ 246 h 297"/>
                    <a:gd name="T106" fmla="*/ 139 w 143"/>
                    <a:gd name="T107" fmla="*/ 241 h 297"/>
                    <a:gd name="T108" fmla="*/ 143 w 143"/>
                    <a:gd name="T109" fmla="*/ 225 h 297"/>
                    <a:gd name="T110" fmla="*/ 139 w 143"/>
                    <a:gd name="T111" fmla="*/ 224 h 297"/>
                    <a:gd name="T112" fmla="*/ 135 w 143"/>
                    <a:gd name="T113" fmla="*/ 222 h 297"/>
                    <a:gd name="T114" fmla="*/ 129 w 143"/>
                    <a:gd name="T115" fmla="*/ 216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3" h="297">
                      <a:moveTo>
                        <a:pt x="129" y="216"/>
                      </a:moveTo>
                      <a:lnTo>
                        <a:pt x="127" y="209"/>
                      </a:lnTo>
                      <a:lnTo>
                        <a:pt x="120" y="205"/>
                      </a:lnTo>
                      <a:lnTo>
                        <a:pt x="114" y="199"/>
                      </a:lnTo>
                      <a:lnTo>
                        <a:pt x="111" y="194"/>
                      </a:lnTo>
                      <a:lnTo>
                        <a:pt x="109" y="186"/>
                      </a:lnTo>
                      <a:lnTo>
                        <a:pt x="109" y="178"/>
                      </a:lnTo>
                      <a:lnTo>
                        <a:pt x="101" y="158"/>
                      </a:lnTo>
                      <a:lnTo>
                        <a:pt x="50" y="4"/>
                      </a:lnTo>
                      <a:lnTo>
                        <a:pt x="49" y="0"/>
                      </a:lnTo>
                      <a:lnTo>
                        <a:pt x="41" y="7"/>
                      </a:lnTo>
                      <a:lnTo>
                        <a:pt x="35" y="6"/>
                      </a:lnTo>
                      <a:lnTo>
                        <a:pt x="28" y="11"/>
                      </a:lnTo>
                      <a:lnTo>
                        <a:pt x="28" y="17"/>
                      </a:lnTo>
                      <a:lnTo>
                        <a:pt x="26" y="32"/>
                      </a:lnTo>
                      <a:lnTo>
                        <a:pt x="26" y="37"/>
                      </a:lnTo>
                      <a:lnTo>
                        <a:pt x="26" y="39"/>
                      </a:lnTo>
                      <a:lnTo>
                        <a:pt x="24" y="41"/>
                      </a:lnTo>
                      <a:lnTo>
                        <a:pt x="28" y="53"/>
                      </a:lnTo>
                      <a:lnTo>
                        <a:pt x="24" y="66"/>
                      </a:lnTo>
                      <a:lnTo>
                        <a:pt x="26" y="73"/>
                      </a:lnTo>
                      <a:lnTo>
                        <a:pt x="32" y="79"/>
                      </a:lnTo>
                      <a:lnTo>
                        <a:pt x="34" y="86"/>
                      </a:lnTo>
                      <a:lnTo>
                        <a:pt x="34" y="92"/>
                      </a:lnTo>
                      <a:lnTo>
                        <a:pt x="28" y="103"/>
                      </a:lnTo>
                      <a:lnTo>
                        <a:pt x="17" y="116"/>
                      </a:lnTo>
                      <a:lnTo>
                        <a:pt x="13" y="116"/>
                      </a:lnTo>
                      <a:lnTo>
                        <a:pt x="7" y="124"/>
                      </a:lnTo>
                      <a:lnTo>
                        <a:pt x="7" y="130"/>
                      </a:lnTo>
                      <a:lnTo>
                        <a:pt x="11" y="145"/>
                      </a:lnTo>
                      <a:lnTo>
                        <a:pt x="9" y="156"/>
                      </a:lnTo>
                      <a:lnTo>
                        <a:pt x="11" y="163"/>
                      </a:lnTo>
                      <a:lnTo>
                        <a:pt x="7" y="171"/>
                      </a:lnTo>
                      <a:lnTo>
                        <a:pt x="7" y="178"/>
                      </a:lnTo>
                      <a:lnTo>
                        <a:pt x="5" y="184"/>
                      </a:lnTo>
                      <a:lnTo>
                        <a:pt x="2" y="192"/>
                      </a:lnTo>
                      <a:lnTo>
                        <a:pt x="3" y="203"/>
                      </a:lnTo>
                      <a:lnTo>
                        <a:pt x="0" y="209"/>
                      </a:lnTo>
                      <a:lnTo>
                        <a:pt x="5" y="233"/>
                      </a:lnTo>
                      <a:lnTo>
                        <a:pt x="5" y="246"/>
                      </a:lnTo>
                      <a:lnTo>
                        <a:pt x="11" y="267"/>
                      </a:lnTo>
                      <a:lnTo>
                        <a:pt x="7" y="274"/>
                      </a:lnTo>
                      <a:lnTo>
                        <a:pt x="7" y="282"/>
                      </a:lnTo>
                      <a:lnTo>
                        <a:pt x="11" y="289"/>
                      </a:lnTo>
                      <a:lnTo>
                        <a:pt x="17" y="297"/>
                      </a:lnTo>
                      <a:lnTo>
                        <a:pt x="105" y="276"/>
                      </a:lnTo>
                      <a:lnTo>
                        <a:pt x="114" y="265"/>
                      </a:lnTo>
                      <a:lnTo>
                        <a:pt x="118" y="259"/>
                      </a:lnTo>
                      <a:lnTo>
                        <a:pt x="120" y="259"/>
                      </a:lnTo>
                      <a:lnTo>
                        <a:pt x="124" y="252"/>
                      </a:lnTo>
                      <a:lnTo>
                        <a:pt x="131" y="248"/>
                      </a:lnTo>
                      <a:lnTo>
                        <a:pt x="135" y="246"/>
                      </a:lnTo>
                      <a:lnTo>
                        <a:pt x="139" y="246"/>
                      </a:lnTo>
                      <a:lnTo>
                        <a:pt x="139" y="241"/>
                      </a:lnTo>
                      <a:lnTo>
                        <a:pt x="143" y="225"/>
                      </a:lnTo>
                      <a:lnTo>
                        <a:pt x="139" y="224"/>
                      </a:lnTo>
                      <a:lnTo>
                        <a:pt x="135" y="222"/>
                      </a:lnTo>
                      <a:lnTo>
                        <a:pt x="129" y="21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2" name="Freeform 148">
                  <a:extLst>
                    <a:ext uri="{FF2B5EF4-FFF2-40B4-BE49-F238E27FC236}">
                      <a16:creationId xmlns:a16="http://schemas.microsoft.com/office/drawing/2014/main" id="{03FEEBAA-1C4A-97AC-3564-5C3989CCA059}"/>
                    </a:ext>
                  </a:extLst>
                </p:cNvPr>
                <p:cNvSpPr>
                  <a:spLocks/>
                </p:cNvSpPr>
                <p:nvPr/>
              </p:nvSpPr>
              <p:spPr bwMode="auto">
                <a:xfrm>
                  <a:off x="5035739" y="2011767"/>
                  <a:ext cx="43231" cy="69763"/>
                </a:xfrm>
                <a:custGeom>
                  <a:avLst/>
                  <a:gdLst>
                    <a:gd name="T0" fmla="*/ 41 w 45"/>
                    <a:gd name="T1" fmla="*/ 18 h 80"/>
                    <a:gd name="T2" fmla="*/ 39 w 45"/>
                    <a:gd name="T3" fmla="*/ 13 h 80"/>
                    <a:gd name="T4" fmla="*/ 36 w 45"/>
                    <a:gd name="T5" fmla="*/ 11 h 80"/>
                    <a:gd name="T6" fmla="*/ 34 w 45"/>
                    <a:gd name="T7" fmla="*/ 5 h 80"/>
                    <a:gd name="T8" fmla="*/ 26 w 45"/>
                    <a:gd name="T9" fmla="*/ 0 h 80"/>
                    <a:gd name="T10" fmla="*/ 0 w 45"/>
                    <a:gd name="T11" fmla="*/ 7 h 80"/>
                    <a:gd name="T12" fmla="*/ 15 w 45"/>
                    <a:gd name="T13" fmla="*/ 62 h 80"/>
                    <a:gd name="T14" fmla="*/ 17 w 45"/>
                    <a:gd name="T15" fmla="*/ 69 h 80"/>
                    <a:gd name="T16" fmla="*/ 15 w 45"/>
                    <a:gd name="T17" fmla="*/ 75 h 80"/>
                    <a:gd name="T18" fmla="*/ 15 w 45"/>
                    <a:gd name="T19" fmla="*/ 77 h 80"/>
                    <a:gd name="T20" fmla="*/ 17 w 45"/>
                    <a:gd name="T21" fmla="*/ 80 h 80"/>
                    <a:gd name="T22" fmla="*/ 23 w 45"/>
                    <a:gd name="T23" fmla="*/ 77 h 80"/>
                    <a:gd name="T24" fmla="*/ 43 w 45"/>
                    <a:gd name="T25" fmla="*/ 63 h 80"/>
                    <a:gd name="T26" fmla="*/ 43 w 45"/>
                    <a:gd name="T27" fmla="*/ 56 h 80"/>
                    <a:gd name="T28" fmla="*/ 41 w 45"/>
                    <a:gd name="T29" fmla="*/ 48 h 80"/>
                    <a:gd name="T30" fmla="*/ 41 w 45"/>
                    <a:gd name="T31" fmla="*/ 41 h 80"/>
                    <a:gd name="T32" fmla="*/ 36 w 45"/>
                    <a:gd name="T33" fmla="*/ 33 h 80"/>
                    <a:gd name="T34" fmla="*/ 39 w 45"/>
                    <a:gd name="T35" fmla="*/ 28 h 80"/>
                    <a:gd name="T36" fmla="*/ 38 w 45"/>
                    <a:gd name="T37" fmla="*/ 20 h 80"/>
                    <a:gd name="T38" fmla="*/ 43 w 45"/>
                    <a:gd name="T39" fmla="*/ 28 h 80"/>
                    <a:gd name="T40" fmla="*/ 45 w 45"/>
                    <a:gd name="T41" fmla="*/ 24 h 80"/>
                    <a:gd name="T42" fmla="*/ 45 w 45"/>
                    <a:gd name="T43" fmla="*/ 22 h 80"/>
                    <a:gd name="T44" fmla="*/ 41 w 45"/>
                    <a:gd name="T45"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 h="80">
                      <a:moveTo>
                        <a:pt x="41" y="18"/>
                      </a:moveTo>
                      <a:lnTo>
                        <a:pt x="39" y="13"/>
                      </a:lnTo>
                      <a:lnTo>
                        <a:pt x="36" y="11"/>
                      </a:lnTo>
                      <a:lnTo>
                        <a:pt x="34" y="5"/>
                      </a:lnTo>
                      <a:lnTo>
                        <a:pt x="26" y="0"/>
                      </a:lnTo>
                      <a:lnTo>
                        <a:pt x="0" y="7"/>
                      </a:lnTo>
                      <a:lnTo>
                        <a:pt x="15" y="62"/>
                      </a:lnTo>
                      <a:lnTo>
                        <a:pt x="17" y="69"/>
                      </a:lnTo>
                      <a:lnTo>
                        <a:pt x="15" y="75"/>
                      </a:lnTo>
                      <a:lnTo>
                        <a:pt x="15" y="77"/>
                      </a:lnTo>
                      <a:lnTo>
                        <a:pt x="17" y="80"/>
                      </a:lnTo>
                      <a:lnTo>
                        <a:pt x="23" y="77"/>
                      </a:lnTo>
                      <a:lnTo>
                        <a:pt x="43" y="63"/>
                      </a:lnTo>
                      <a:lnTo>
                        <a:pt x="43" y="56"/>
                      </a:lnTo>
                      <a:lnTo>
                        <a:pt x="41" y="48"/>
                      </a:lnTo>
                      <a:lnTo>
                        <a:pt x="41" y="41"/>
                      </a:lnTo>
                      <a:lnTo>
                        <a:pt x="36" y="33"/>
                      </a:lnTo>
                      <a:lnTo>
                        <a:pt x="39" y="28"/>
                      </a:lnTo>
                      <a:lnTo>
                        <a:pt x="38" y="20"/>
                      </a:lnTo>
                      <a:lnTo>
                        <a:pt x="43" y="28"/>
                      </a:lnTo>
                      <a:lnTo>
                        <a:pt x="45" y="24"/>
                      </a:lnTo>
                      <a:lnTo>
                        <a:pt x="45" y="22"/>
                      </a:lnTo>
                      <a:lnTo>
                        <a:pt x="41" y="1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3" name="Freeform 149">
                  <a:extLst>
                    <a:ext uri="{FF2B5EF4-FFF2-40B4-BE49-F238E27FC236}">
                      <a16:creationId xmlns:a16="http://schemas.microsoft.com/office/drawing/2014/main" id="{42C7EEC4-1193-99B4-433B-3F3759CC0020}"/>
                    </a:ext>
                  </a:extLst>
                </p:cNvPr>
                <p:cNvSpPr>
                  <a:spLocks/>
                </p:cNvSpPr>
                <p:nvPr/>
              </p:nvSpPr>
              <p:spPr bwMode="auto">
                <a:xfrm>
                  <a:off x="5078970" y="2032696"/>
                  <a:ext cx="5764" cy="6976"/>
                </a:xfrm>
                <a:custGeom>
                  <a:avLst/>
                  <a:gdLst>
                    <a:gd name="T0" fmla="*/ 2 w 6"/>
                    <a:gd name="T1" fmla="*/ 8 h 8"/>
                    <a:gd name="T2" fmla="*/ 6 w 6"/>
                    <a:gd name="T3" fmla="*/ 4 h 8"/>
                    <a:gd name="T4" fmla="*/ 0 w 6"/>
                    <a:gd name="T5" fmla="*/ 0 h 8"/>
                    <a:gd name="T6" fmla="*/ 2 w 6"/>
                    <a:gd name="T7" fmla="*/ 8 h 8"/>
                  </a:gdLst>
                  <a:ahLst/>
                  <a:cxnLst>
                    <a:cxn ang="0">
                      <a:pos x="T0" y="T1"/>
                    </a:cxn>
                    <a:cxn ang="0">
                      <a:pos x="T2" y="T3"/>
                    </a:cxn>
                    <a:cxn ang="0">
                      <a:pos x="T4" y="T5"/>
                    </a:cxn>
                    <a:cxn ang="0">
                      <a:pos x="T6" y="T7"/>
                    </a:cxn>
                  </a:cxnLst>
                  <a:rect l="0" t="0" r="r" b="b"/>
                  <a:pathLst>
                    <a:path w="6" h="8">
                      <a:moveTo>
                        <a:pt x="2" y="8"/>
                      </a:moveTo>
                      <a:lnTo>
                        <a:pt x="6" y="4"/>
                      </a:lnTo>
                      <a:lnTo>
                        <a:pt x="0" y="0"/>
                      </a:lnTo>
                      <a:lnTo>
                        <a:pt x="2"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4" name="Freeform 150">
                  <a:extLst>
                    <a:ext uri="{FF2B5EF4-FFF2-40B4-BE49-F238E27FC236}">
                      <a16:creationId xmlns:a16="http://schemas.microsoft.com/office/drawing/2014/main" id="{A9F2CBAD-B371-F568-8F1D-DC9FD6A4F0F8}"/>
                    </a:ext>
                  </a:extLst>
                </p:cNvPr>
                <p:cNvSpPr>
                  <a:spLocks/>
                </p:cNvSpPr>
                <p:nvPr/>
              </p:nvSpPr>
              <p:spPr bwMode="auto">
                <a:xfrm>
                  <a:off x="5078970" y="2032696"/>
                  <a:ext cx="5764" cy="6976"/>
                </a:xfrm>
                <a:custGeom>
                  <a:avLst/>
                  <a:gdLst>
                    <a:gd name="T0" fmla="*/ 2 w 6"/>
                    <a:gd name="T1" fmla="*/ 8 h 8"/>
                    <a:gd name="T2" fmla="*/ 6 w 6"/>
                    <a:gd name="T3" fmla="*/ 4 h 8"/>
                    <a:gd name="T4" fmla="*/ 0 w 6"/>
                    <a:gd name="T5" fmla="*/ 0 h 8"/>
                    <a:gd name="T6" fmla="*/ 2 w 6"/>
                    <a:gd name="T7" fmla="*/ 8 h 8"/>
                  </a:gdLst>
                  <a:ahLst/>
                  <a:cxnLst>
                    <a:cxn ang="0">
                      <a:pos x="T0" y="T1"/>
                    </a:cxn>
                    <a:cxn ang="0">
                      <a:pos x="T2" y="T3"/>
                    </a:cxn>
                    <a:cxn ang="0">
                      <a:pos x="T4" y="T5"/>
                    </a:cxn>
                    <a:cxn ang="0">
                      <a:pos x="T6" y="T7"/>
                    </a:cxn>
                  </a:cxnLst>
                  <a:rect l="0" t="0" r="r" b="b"/>
                  <a:pathLst>
                    <a:path w="6" h="8">
                      <a:moveTo>
                        <a:pt x="2" y="8"/>
                      </a:moveTo>
                      <a:lnTo>
                        <a:pt x="6" y="4"/>
                      </a:lnTo>
                      <a:lnTo>
                        <a:pt x="0" y="0"/>
                      </a:lnTo>
                      <a:lnTo>
                        <a:pt x="2"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5" name="Freeform 151">
                  <a:extLst>
                    <a:ext uri="{FF2B5EF4-FFF2-40B4-BE49-F238E27FC236}">
                      <a16:creationId xmlns:a16="http://schemas.microsoft.com/office/drawing/2014/main" id="{DF6B4EA3-2F7F-D87E-9F68-5BC500B96015}"/>
                    </a:ext>
                  </a:extLst>
                </p:cNvPr>
                <p:cNvSpPr>
                  <a:spLocks/>
                </p:cNvSpPr>
                <p:nvPr/>
              </p:nvSpPr>
              <p:spPr bwMode="auto">
                <a:xfrm>
                  <a:off x="5084734" y="2025719"/>
                  <a:ext cx="6725" cy="12209"/>
                </a:xfrm>
                <a:custGeom>
                  <a:avLst/>
                  <a:gdLst>
                    <a:gd name="T0" fmla="*/ 7 w 7"/>
                    <a:gd name="T1" fmla="*/ 0 h 14"/>
                    <a:gd name="T2" fmla="*/ 5 w 7"/>
                    <a:gd name="T3" fmla="*/ 6 h 14"/>
                    <a:gd name="T4" fmla="*/ 0 w 7"/>
                    <a:gd name="T5" fmla="*/ 12 h 14"/>
                    <a:gd name="T6" fmla="*/ 5 w 7"/>
                    <a:gd name="T7" fmla="*/ 14 h 14"/>
                    <a:gd name="T8" fmla="*/ 7 w 7"/>
                    <a:gd name="T9" fmla="*/ 8 h 14"/>
                    <a:gd name="T10" fmla="*/ 7 w 7"/>
                    <a:gd name="T11" fmla="*/ 0 h 14"/>
                  </a:gdLst>
                  <a:ahLst/>
                  <a:cxnLst>
                    <a:cxn ang="0">
                      <a:pos x="T0" y="T1"/>
                    </a:cxn>
                    <a:cxn ang="0">
                      <a:pos x="T2" y="T3"/>
                    </a:cxn>
                    <a:cxn ang="0">
                      <a:pos x="T4" y="T5"/>
                    </a:cxn>
                    <a:cxn ang="0">
                      <a:pos x="T6" y="T7"/>
                    </a:cxn>
                    <a:cxn ang="0">
                      <a:pos x="T8" y="T9"/>
                    </a:cxn>
                    <a:cxn ang="0">
                      <a:pos x="T10" y="T11"/>
                    </a:cxn>
                  </a:cxnLst>
                  <a:rect l="0" t="0" r="r" b="b"/>
                  <a:pathLst>
                    <a:path w="7" h="14">
                      <a:moveTo>
                        <a:pt x="7" y="0"/>
                      </a:moveTo>
                      <a:lnTo>
                        <a:pt x="5" y="6"/>
                      </a:lnTo>
                      <a:lnTo>
                        <a:pt x="0" y="12"/>
                      </a:lnTo>
                      <a:lnTo>
                        <a:pt x="5" y="14"/>
                      </a:lnTo>
                      <a:lnTo>
                        <a:pt x="7" y="8"/>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6" name="Freeform 152">
                  <a:extLst>
                    <a:ext uri="{FF2B5EF4-FFF2-40B4-BE49-F238E27FC236}">
                      <a16:creationId xmlns:a16="http://schemas.microsoft.com/office/drawing/2014/main" id="{049EE813-D737-F721-2DD5-794743F79CA9}"/>
                    </a:ext>
                  </a:extLst>
                </p:cNvPr>
                <p:cNvSpPr>
                  <a:spLocks/>
                </p:cNvSpPr>
                <p:nvPr/>
              </p:nvSpPr>
              <p:spPr bwMode="auto">
                <a:xfrm>
                  <a:off x="5084734" y="2025719"/>
                  <a:ext cx="6725" cy="12209"/>
                </a:xfrm>
                <a:custGeom>
                  <a:avLst/>
                  <a:gdLst>
                    <a:gd name="T0" fmla="*/ 7 w 7"/>
                    <a:gd name="T1" fmla="*/ 0 h 14"/>
                    <a:gd name="T2" fmla="*/ 5 w 7"/>
                    <a:gd name="T3" fmla="*/ 6 h 14"/>
                    <a:gd name="T4" fmla="*/ 0 w 7"/>
                    <a:gd name="T5" fmla="*/ 12 h 14"/>
                    <a:gd name="T6" fmla="*/ 5 w 7"/>
                    <a:gd name="T7" fmla="*/ 14 h 14"/>
                    <a:gd name="T8" fmla="*/ 7 w 7"/>
                    <a:gd name="T9" fmla="*/ 8 h 14"/>
                    <a:gd name="T10" fmla="*/ 7 w 7"/>
                    <a:gd name="T11" fmla="*/ 0 h 14"/>
                  </a:gdLst>
                  <a:ahLst/>
                  <a:cxnLst>
                    <a:cxn ang="0">
                      <a:pos x="T0" y="T1"/>
                    </a:cxn>
                    <a:cxn ang="0">
                      <a:pos x="T2" y="T3"/>
                    </a:cxn>
                    <a:cxn ang="0">
                      <a:pos x="T4" y="T5"/>
                    </a:cxn>
                    <a:cxn ang="0">
                      <a:pos x="T6" y="T7"/>
                    </a:cxn>
                    <a:cxn ang="0">
                      <a:pos x="T8" y="T9"/>
                    </a:cxn>
                    <a:cxn ang="0">
                      <a:pos x="T10" y="T11"/>
                    </a:cxn>
                  </a:cxnLst>
                  <a:rect l="0" t="0" r="r" b="b"/>
                  <a:pathLst>
                    <a:path w="7" h="14">
                      <a:moveTo>
                        <a:pt x="7" y="0"/>
                      </a:moveTo>
                      <a:lnTo>
                        <a:pt x="5" y="6"/>
                      </a:lnTo>
                      <a:lnTo>
                        <a:pt x="0" y="12"/>
                      </a:lnTo>
                      <a:lnTo>
                        <a:pt x="5" y="14"/>
                      </a:lnTo>
                      <a:lnTo>
                        <a:pt x="7" y="8"/>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7" name="Freeform 153">
                  <a:extLst>
                    <a:ext uri="{FF2B5EF4-FFF2-40B4-BE49-F238E27FC236}">
                      <a16:creationId xmlns:a16="http://schemas.microsoft.com/office/drawing/2014/main" id="{CE35FE15-36AA-F956-8A5F-624FBC232112}"/>
                    </a:ext>
                  </a:extLst>
                </p:cNvPr>
                <p:cNvSpPr>
                  <a:spLocks/>
                </p:cNvSpPr>
                <p:nvPr/>
              </p:nvSpPr>
              <p:spPr bwMode="auto">
                <a:xfrm>
                  <a:off x="5089537" y="2037928"/>
                  <a:ext cx="9607" cy="19185"/>
                </a:xfrm>
                <a:custGeom>
                  <a:avLst/>
                  <a:gdLst>
                    <a:gd name="T0" fmla="*/ 6 w 10"/>
                    <a:gd name="T1" fmla="*/ 2 h 22"/>
                    <a:gd name="T2" fmla="*/ 0 w 10"/>
                    <a:gd name="T3" fmla="*/ 0 h 22"/>
                    <a:gd name="T4" fmla="*/ 2 w 10"/>
                    <a:gd name="T5" fmla="*/ 15 h 22"/>
                    <a:gd name="T6" fmla="*/ 6 w 10"/>
                    <a:gd name="T7" fmla="*/ 22 h 22"/>
                    <a:gd name="T8" fmla="*/ 10 w 10"/>
                    <a:gd name="T9" fmla="*/ 17 h 22"/>
                    <a:gd name="T10" fmla="*/ 10 w 10"/>
                    <a:gd name="T11" fmla="*/ 13 h 22"/>
                    <a:gd name="T12" fmla="*/ 6 w 10"/>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10" h="22">
                      <a:moveTo>
                        <a:pt x="6" y="2"/>
                      </a:moveTo>
                      <a:lnTo>
                        <a:pt x="0" y="0"/>
                      </a:lnTo>
                      <a:lnTo>
                        <a:pt x="2" y="15"/>
                      </a:lnTo>
                      <a:lnTo>
                        <a:pt x="6" y="22"/>
                      </a:lnTo>
                      <a:lnTo>
                        <a:pt x="10" y="17"/>
                      </a:lnTo>
                      <a:lnTo>
                        <a:pt x="10" y="13"/>
                      </a:lnTo>
                      <a:lnTo>
                        <a:pt x="6"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8" name="Freeform 154">
                  <a:extLst>
                    <a:ext uri="{FF2B5EF4-FFF2-40B4-BE49-F238E27FC236}">
                      <a16:creationId xmlns:a16="http://schemas.microsoft.com/office/drawing/2014/main" id="{DA8B6A20-F03F-FB95-9D25-1CBA85914D79}"/>
                    </a:ext>
                  </a:extLst>
                </p:cNvPr>
                <p:cNvSpPr>
                  <a:spLocks/>
                </p:cNvSpPr>
                <p:nvPr/>
              </p:nvSpPr>
              <p:spPr bwMode="auto">
                <a:xfrm>
                  <a:off x="5089537" y="2037928"/>
                  <a:ext cx="9607" cy="19185"/>
                </a:xfrm>
                <a:custGeom>
                  <a:avLst/>
                  <a:gdLst>
                    <a:gd name="T0" fmla="*/ 6 w 10"/>
                    <a:gd name="T1" fmla="*/ 2 h 22"/>
                    <a:gd name="T2" fmla="*/ 0 w 10"/>
                    <a:gd name="T3" fmla="*/ 0 h 22"/>
                    <a:gd name="T4" fmla="*/ 2 w 10"/>
                    <a:gd name="T5" fmla="*/ 15 h 22"/>
                    <a:gd name="T6" fmla="*/ 6 w 10"/>
                    <a:gd name="T7" fmla="*/ 22 h 22"/>
                    <a:gd name="T8" fmla="*/ 10 w 10"/>
                    <a:gd name="T9" fmla="*/ 17 h 22"/>
                    <a:gd name="T10" fmla="*/ 10 w 10"/>
                    <a:gd name="T11" fmla="*/ 13 h 22"/>
                    <a:gd name="T12" fmla="*/ 6 w 10"/>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10" h="22">
                      <a:moveTo>
                        <a:pt x="6" y="2"/>
                      </a:moveTo>
                      <a:lnTo>
                        <a:pt x="0" y="0"/>
                      </a:lnTo>
                      <a:lnTo>
                        <a:pt x="2" y="15"/>
                      </a:lnTo>
                      <a:lnTo>
                        <a:pt x="6" y="22"/>
                      </a:lnTo>
                      <a:lnTo>
                        <a:pt x="10" y="17"/>
                      </a:lnTo>
                      <a:lnTo>
                        <a:pt x="10" y="13"/>
                      </a:lnTo>
                      <a:lnTo>
                        <a:pt x="6"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609" name="Group 608">
                  <a:extLst>
                    <a:ext uri="{FF2B5EF4-FFF2-40B4-BE49-F238E27FC236}">
                      <a16:creationId xmlns:a16="http://schemas.microsoft.com/office/drawing/2014/main" id="{A70F0365-7A38-6568-9887-96838CAFCB67}"/>
                    </a:ext>
                  </a:extLst>
                </p:cNvPr>
                <p:cNvGrpSpPr/>
                <p:nvPr/>
              </p:nvGrpSpPr>
              <p:grpSpPr>
                <a:xfrm>
                  <a:off x="1028701" y="1983861"/>
                  <a:ext cx="665758" cy="1012439"/>
                  <a:chOff x="1028701" y="1983861"/>
                  <a:chExt cx="665758" cy="1012439"/>
                </a:xfrm>
                <a:grpFill/>
              </p:grpSpPr>
              <p:sp>
                <p:nvSpPr>
                  <p:cNvPr id="631" name="Freeform 14">
                    <a:extLst>
                      <a:ext uri="{FF2B5EF4-FFF2-40B4-BE49-F238E27FC236}">
                        <a16:creationId xmlns:a16="http://schemas.microsoft.com/office/drawing/2014/main" id="{C112DC60-4576-DA67-E84B-72E77AFECD10}"/>
                      </a:ext>
                    </a:extLst>
                  </p:cNvPr>
                  <p:cNvSpPr>
                    <a:spLocks/>
                  </p:cNvSpPr>
                  <p:nvPr/>
                </p:nvSpPr>
                <p:spPr bwMode="auto">
                  <a:xfrm>
                    <a:off x="1028701" y="1983861"/>
                    <a:ext cx="665758" cy="1012439"/>
                  </a:xfrm>
                  <a:custGeom>
                    <a:avLst/>
                    <a:gdLst>
                      <a:gd name="T0" fmla="*/ 628 w 693"/>
                      <a:gd name="T1" fmla="*/ 1156 h 1161"/>
                      <a:gd name="T2" fmla="*/ 628 w 693"/>
                      <a:gd name="T3" fmla="*/ 1129 h 1161"/>
                      <a:gd name="T4" fmla="*/ 624 w 693"/>
                      <a:gd name="T5" fmla="*/ 1105 h 1161"/>
                      <a:gd name="T6" fmla="*/ 643 w 693"/>
                      <a:gd name="T7" fmla="*/ 1071 h 1161"/>
                      <a:gd name="T8" fmla="*/ 654 w 693"/>
                      <a:gd name="T9" fmla="*/ 1030 h 1161"/>
                      <a:gd name="T10" fmla="*/ 693 w 693"/>
                      <a:gd name="T11" fmla="*/ 1000 h 1161"/>
                      <a:gd name="T12" fmla="*/ 673 w 693"/>
                      <a:gd name="T13" fmla="*/ 964 h 1161"/>
                      <a:gd name="T14" fmla="*/ 661 w 693"/>
                      <a:gd name="T15" fmla="*/ 926 h 1161"/>
                      <a:gd name="T16" fmla="*/ 325 w 693"/>
                      <a:gd name="T17" fmla="*/ 327 h 1161"/>
                      <a:gd name="T18" fmla="*/ 62 w 693"/>
                      <a:gd name="T19" fmla="*/ 0 h 1161"/>
                      <a:gd name="T20" fmla="*/ 58 w 693"/>
                      <a:gd name="T21" fmla="*/ 35 h 1161"/>
                      <a:gd name="T22" fmla="*/ 39 w 693"/>
                      <a:gd name="T23" fmla="*/ 94 h 1161"/>
                      <a:gd name="T24" fmla="*/ 30 w 693"/>
                      <a:gd name="T25" fmla="*/ 120 h 1161"/>
                      <a:gd name="T26" fmla="*/ 13 w 693"/>
                      <a:gd name="T27" fmla="*/ 137 h 1161"/>
                      <a:gd name="T28" fmla="*/ 0 w 693"/>
                      <a:gd name="T29" fmla="*/ 176 h 1161"/>
                      <a:gd name="T30" fmla="*/ 24 w 693"/>
                      <a:gd name="T31" fmla="*/ 233 h 1161"/>
                      <a:gd name="T32" fmla="*/ 24 w 693"/>
                      <a:gd name="T33" fmla="*/ 261 h 1161"/>
                      <a:gd name="T34" fmla="*/ 13 w 693"/>
                      <a:gd name="T35" fmla="*/ 319 h 1161"/>
                      <a:gd name="T36" fmla="*/ 30 w 693"/>
                      <a:gd name="T37" fmla="*/ 374 h 1161"/>
                      <a:gd name="T38" fmla="*/ 45 w 693"/>
                      <a:gd name="T39" fmla="*/ 402 h 1161"/>
                      <a:gd name="T40" fmla="*/ 52 w 693"/>
                      <a:gd name="T41" fmla="*/ 421 h 1161"/>
                      <a:gd name="T42" fmla="*/ 43 w 693"/>
                      <a:gd name="T43" fmla="*/ 436 h 1161"/>
                      <a:gd name="T44" fmla="*/ 56 w 693"/>
                      <a:gd name="T45" fmla="*/ 453 h 1161"/>
                      <a:gd name="T46" fmla="*/ 81 w 693"/>
                      <a:gd name="T47" fmla="*/ 468 h 1161"/>
                      <a:gd name="T48" fmla="*/ 84 w 693"/>
                      <a:gd name="T49" fmla="*/ 441 h 1161"/>
                      <a:gd name="T50" fmla="*/ 111 w 693"/>
                      <a:gd name="T51" fmla="*/ 455 h 1161"/>
                      <a:gd name="T52" fmla="*/ 143 w 693"/>
                      <a:gd name="T53" fmla="*/ 460 h 1161"/>
                      <a:gd name="T54" fmla="*/ 146 w 693"/>
                      <a:gd name="T55" fmla="*/ 464 h 1161"/>
                      <a:gd name="T56" fmla="*/ 165 w 693"/>
                      <a:gd name="T57" fmla="*/ 473 h 1161"/>
                      <a:gd name="T58" fmla="*/ 120 w 693"/>
                      <a:gd name="T59" fmla="*/ 456 h 1161"/>
                      <a:gd name="T60" fmla="*/ 90 w 693"/>
                      <a:gd name="T61" fmla="*/ 455 h 1161"/>
                      <a:gd name="T62" fmla="*/ 92 w 693"/>
                      <a:gd name="T63" fmla="*/ 483 h 1161"/>
                      <a:gd name="T64" fmla="*/ 103 w 693"/>
                      <a:gd name="T65" fmla="*/ 518 h 1161"/>
                      <a:gd name="T66" fmla="*/ 79 w 693"/>
                      <a:gd name="T67" fmla="*/ 498 h 1161"/>
                      <a:gd name="T68" fmla="*/ 82 w 693"/>
                      <a:gd name="T69" fmla="*/ 475 h 1161"/>
                      <a:gd name="T70" fmla="*/ 66 w 693"/>
                      <a:gd name="T71" fmla="*/ 502 h 1161"/>
                      <a:gd name="T72" fmla="*/ 66 w 693"/>
                      <a:gd name="T73" fmla="*/ 534 h 1161"/>
                      <a:gd name="T74" fmla="*/ 86 w 693"/>
                      <a:gd name="T75" fmla="*/ 573 h 1161"/>
                      <a:gd name="T76" fmla="*/ 101 w 693"/>
                      <a:gd name="T77" fmla="*/ 601 h 1161"/>
                      <a:gd name="T78" fmla="*/ 82 w 693"/>
                      <a:gd name="T79" fmla="*/ 643 h 1161"/>
                      <a:gd name="T80" fmla="*/ 105 w 693"/>
                      <a:gd name="T81" fmla="*/ 684 h 1161"/>
                      <a:gd name="T82" fmla="*/ 118 w 693"/>
                      <a:gd name="T83" fmla="*/ 725 h 1161"/>
                      <a:gd name="T84" fmla="*/ 144 w 693"/>
                      <a:gd name="T85" fmla="*/ 767 h 1161"/>
                      <a:gd name="T86" fmla="*/ 150 w 693"/>
                      <a:gd name="T87" fmla="*/ 787 h 1161"/>
                      <a:gd name="T88" fmla="*/ 148 w 693"/>
                      <a:gd name="T89" fmla="*/ 825 h 1161"/>
                      <a:gd name="T90" fmla="*/ 141 w 693"/>
                      <a:gd name="T91" fmla="*/ 853 h 1161"/>
                      <a:gd name="T92" fmla="*/ 176 w 693"/>
                      <a:gd name="T93" fmla="*/ 872 h 1161"/>
                      <a:gd name="T94" fmla="*/ 210 w 693"/>
                      <a:gd name="T95" fmla="*/ 889 h 1161"/>
                      <a:gd name="T96" fmla="*/ 248 w 693"/>
                      <a:gd name="T97" fmla="*/ 911 h 1161"/>
                      <a:gd name="T98" fmla="*/ 306 w 693"/>
                      <a:gd name="T99" fmla="*/ 951 h 1161"/>
                      <a:gd name="T100" fmla="*/ 312 w 693"/>
                      <a:gd name="T101" fmla="*/ 979 h 1161"/>
                      <a:gd name="T102" fmla="*/ 329 w 693"/>
                      <a:gd name="T103" fmla="*/ 987 h 1161"/>
                      <a:gd name="T104" fmla="*/ 355 w 693"/>
                      <a:gd name="T105" fmla="*/ 1015 h 1161"/>
                      <a:gd name="T106" fmla="*/ 391 w 693"/>
                      <a:gd name="T107" fmla="*/ 1086 h 1161"/>
                      <a:gd name="T108" fmla="*/ 389 w 693"/>
                      <a:gd name="T109" fmla="*/ 1116 h 1161"/>
                      <a:gd name="T110" fmla="*/ 393 w 693"/>
                      <a:gd name="T111" fmla="*/ 1128 h 1161"/>
                      <a:gd name="T112" fmla="*/ 613 w 693"/>
                      <a:gd name="T113" fmla="*/ 1160 h 1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93" h="1161">
                        <a:moveTo>
                          <a:pt x="616" y="1160"/>
                        </a:moveTo>
                        <a:lnTo>
                          <a:pt x="620" y="1161"/>
                        </a:lnTo>
                        <a:lnTo>
                          <a:pt x="626" y="1161"/>
                        </a:lnTo>
                        <a:lnTo>
                          <a:pt x="628" y="1156"/>
                        </a:lnTo>
                        <a:lnTo>
                          <a:pt x="635" y="1150"/>
                        </a:lnTo>
                        <a:lnTo>
                          <a:pt x="635" y="1139"/>
                        </a:lnTo>
                        <a:lnTo>
                          <a:pt x="635" y="1133"/>
                        </a:lnTo>
                        <a:lnTo>
                          <a:pt x="628" y="1129"/>
                        </a:lnTo>
                        <a:lnTo>
                          <a:pt x="620" y="1126"/>
                        </a:lnTo>
                        <a:lnTo>
                          <a:pt x="620" y="1120"/>
                        </a:lnTo>
                        <a:lnTo>
                          <a:pt x="622" y="1113"/>
                        </a:lnTo>
                        <a:lnTo>
                          <a:pt x="624" y="1105"/>
                        </a:lnTo>
                        <a:lnTo>
                          <a:pt x="620" y="1097"/>
                        </a:lnTo>
                        <a:lnTo>
                          <a:pt x="624" y="1092"/>
                        </a:lnTo>
                        <a:lnTo>
                          <a:pt x="631" y="1086"/>
                        </a:lnTo>
                        <a:lnTo>
                          <a:pt x="643" y="1071"/>
                        </a:lnTo>
                        <a:lnTo>
                          <a:pt x="646" y="1062"/>
                        </a:lnTo>
                        <a:lnTo>
                          <a:pt x="650" y="1056"/>
                        </a:lnTo>
                        <a:lnTo>
                          <a:pt x="650" y="1043"/>
                        </a:lnTo>
                        <a:lnTo>
                          <a:pt x="654" y="1030"/>
                        </a:lnTo>
                        <a:lnTo>
                          <a:pt x="660" y="1026"/>
                        </a:lnTo>
                        <a:lnTo>
                          <a:pt x="663" y="1020"/>
                        </a:lnTo>
                        <a:lnTo>
                          <a:pt x="686" y="1007"/>
                        </a:lnTo>
                        <a:lnTo>
                          <a:pt x="693" y="1000"/>
                        </a:lnTo>
                        <a:lnTo>
                          <a:pt x="688" y="994"/>
                        </a:lnTo>
                        <a:lnTo>
                          <a:pt x="675" y="979"/>
                        </a:lnTo>
                        <a:lnTo>
                          <a:pt x="676" y="972"/>
                        </a:lnTo>
                        <a:lnTo>
                          <a:pt x="673" y="964"/>
                        </a:lnTo>
                        <a:lnTo>
                          <a:pt x="673" y="958"/>
                        </a:lnTo>
                        <a:lnTo>
                          <a:pt x="669" y="949"/>
                        </a:lnTo>
                        <a:lnTo>
                          <a:pt x="661" y="934"/>
                        </a:lnTo>
                        <a:lnTo>
                          <a:pt x="661" y="926"/>
                        </a:lnTo>
                        <a:lnTo>
                          <a:pt x="663" y="921"/>
                        </a:lnTo>
                        <a:lnTo>
                          <a:pt x="556" y="765"/>
                        </a:lnTo>
                        <a:lnTo>
                          <a:pt x="306" y="398"/>
                        </a:lnTo>
                        <a:lnTo>
                          <a:pt x="325" y="327"/>
                        </a:lnTo>
                        <a:lnTo>
                          <a:pt x="383" y="84"/>
                        </a:lnTo>
                        <a:lnTo>
                          <a:pt x="238" y="47"/>
                        </a:lnTo>
                        <a:lnTo>
                          <a:pt x="66" y="0"/>
                        </a:lnTo>
                        <a:lnTo>
                          <a:pt x="62" y="0"/>
                        </a:lnTo>
                        <a:lnTo>
                          <a:pt x="58" y="13"/>
                        </a:lnTo>
                        <a:lnTo>
                          <a:pt x="54" y="20"/>
                        </a:lnTo>
                        <a:lnTo>
                          <a:pt x="58" y="28"/>
                        </a:lnTo>
                        <a:lnTo>
                          <a:pt x="58" y="35"/>
                        </a:lnTo>
                        <a:lnTo>
                          <a:pt x="58" y="48"/>
                        </a:lnTo>
                        <a:lnTo>
                          <a:pt x="58" y="50"/>
                        </a:lnTo>
                        <a:lnTo>
                          <a:pt x="56" y="64"/>
                        </a:lnTo>
                        <a:lnTo>
                          <a:pt x="39" y="94"/>
                        </a:lnTo>
                        <a:lnTo>
                          <a:pt x="41" y="99"/>
                        </a:lnTo>
                        <a:lnTo>
                          <a:pt x="37" y="107"/>
                        </a:lnTo>
                        <a:lnTo>
                          <a:pt x="34" y="112"/>
                        </a:lnTo>
                        <a:lnTo>
                          <a:pt x="30" y="120"/>
                        </a:lnTo>
                        <a:lnTo>
                          <a:pt x="32" y="122"/>
                        </a:lnTo>
                        <a:lnTo>
                          <a:pt x="24" y="127"/>
                        </a:lnTo>
                        <a:lnTo>
                          <a:pt x="19" y="131"/>
                        </a:lnTo>
                        <a:lnTo>
                          <a:pt x="13" y="137"/>
                        </a:lnTo>
                        <a:lnTo>
                          <a:pt x="7" y="144"/>
                        </a:lnTo>
                        <a:lnTo>
                          <a:pt x="2" y="158"/>
                        </a:lnTo>
                        <a:lnTo>
                          <a:pt x="2" y="169"/>
                        </a:lnTo>
                        <a:lnTo>
                          <a:pt x="0" y="176"/>
                        </a:lnTo>
                        <a:lnTo>
                          <a:pt x="13" y="197"/>
                        </a:lnTo>
                        <a:lnTo>
                          <a:pt x="13" y="205"/>
                        </a:lnTo>
                        <a:lnTo>
                          <a:pt x="19" y="210"/>
                        </a:lnTo>
                        <a:lnTo>
                          <a:pt x="24" y="233"/>
                        </a:lnTo>
                        <a:lnTo>
                          <a:pt x="24" y="238"/>
                        </a:lnTo>
                        <a:lnTo>
                          <a:pt x="26" y="246"/>
                        </a:lnTo>
                        <a:lnTo>
                          <a:pt x="24" y="252"/>
                        </a:lnTo>
                        <a:lnTo>
                          <a:pt x="24" y="261"/>
                        </a:lnTo>
                        <a:lnTo>
                          <a:pt x="20" y="268"/>
                        </a:lnTo>
                        <a:lnTo>
                          <a:pt x="13" y="282"/>
                        </a:lnTo>
                        <a:lnTo>
                          <a:pt x="15" y="308"/>
                        </a:lnTo>
                        <a:lnTo>
                          <a:pt x="13" y="319"/>
                        </a:lnTo>
                        <a:lnTo>
                          <a:pt x="7" y="327"/>
                        </a:lnTo>
                        <a:lnTo>
                          <a:pt x="13" y="340"/>
                        </a:lnTo>
                        <a:lnTo>
                          <a:pt x="22" y="353"/>
                        </a:lnTo>
                        <a:lnTo>
                          <a:pt x="30" y="374"/>
                        </a:lnTo>
                        <a:lnTo>
                          <a:pt x="34" y="381"/>
                        </a:lnTo>
                        <a:lnTo>
                          <a:pt x="39" y="389"/>
                        </a:lnTo>
                        <a:lnTo>
                          <a:pt x="43" y="394"/>
                        </a:lnTo>
                        <a:lnTo>
                          <a:pt x="45" y="402"/>
                        </a:lnTo>
                        <a:lnTo>
                          <a:pt x="43" y="409"/>
                        </a:lnTo>
                        <a:lnTo>
                          <a:pt x="45" y="406"/>
                        </a:lnTo>
                        <a:lnTo>
                          <a:pt x="45" y="408"/>
                        </a:lnTo>
                        <a:lnTo>
                          <a:pt x="52" y="421"/>
                        </a:lnTo>
                        <a:lnTo>
                          <a:pt x="54" y="434"/>
                        </a:lnTo>
                        <a:lnTo>
                          <a:pt x="49" y="421"/>
                        </a:lnTo>
                        <a:lnTo>
                          <a:pt x="47" y="428"/>
                        </a:lnTo>
                        <a:lnTo>
                          <a:pt x="43" y="436"/>
                        </a:lnTo>
                        <a:lnTo>
                          <a:pt x="41" y="443"/>
                        </a:lnTo>
                        <a:lnTo>
                          <a:pt x="47" y="438"/>
                        </a:lnTo>
                        <a:lnTo>
                          <a:pt x="54" y="445"/>
                        </a:lnTo>
                        <a:lnTo>
                          <a:pt x="56" y="453"/>
                        </a:lnTo>
                        <a:lnTo>
                          <a:pt x="64" y="456"/>
                        </a:lnTo>
                        <a:lnTo>
                          <a:pt x="67" y="464"/>
                        </a:lnTo>
                        <a:lnTo>
                          <a:pt x="75" y="471"/>
                        </a:lnTo>
                        <a:lnTo>
                          <a:pt x="81" y="468"/>
                        </a:lnTo>
                        <a:lnTo>
                          <a:pt x="77" y="460"/>
                        </a:lnTo>
                        <a:lnTo>
                          <a:pt x="82" y="455"/>
                        </a:lnTo>
                        <a:lnTo>
                          <a:pt x="81" y="447"/>
                        </a:lnTo>
                        <a:lnTo>
                          <a:pt x="84" y="441"/>
                        </a:lnTo>
                        <a:lnTo>
                          <a:pt x="92" y="438"/>
                        </a:lnTo>
                        <a:lnTo>
                          <a:pt x="99" y="443"/>
                        </a:lnTo>
                        <a:lnTo>
                          <a:pt x="103" y="451"/>
                        </a:lnTo>
                        <a:lnTo>
                          <a:pt x="111" y="455"/>
                        </a:lnTo>
                        <a:lnTo>
                          <a:pt x="116" y="453"/>
                        </a:lnTo>
                        <a:lnTo>
                          <a:pt x="124" y="453"/>
                        </a:lnTo>
                        <a:lnTo>
                          <a:pt x="129" y="458"/>
                        </a:lnTo>
                        <a:lnTo>
                          <a:pt x="143" y="460"/>
                        </a:lnTo>
                        <a:lnTo>
                          <a:pt x="148" y="455"/>
                        </a:lnTo>
                        <a:lnTo>
                          <a:pt x="146" y="458"/>
                        </a:lnTo>
                        <a:lnTo>
                          <a:pt x="141" y="464"/>
                        </a:lnTo>
                        <a:lnTo>
                          <a:pt x="146" y="464"/>
                        </a:lnTo>
                        <a:lnTo>
                          <a:pt x="154" y="460"/>
                        </a:lnTo>
                        <a:lnTo>
                          <a:pt x="156" y="460"/>
                        </a:lnTo>
                        <a:lnTo>
                          <a:pt x="161" y="468"/>
                        </a:lnTo>
                        <a:lnTo>
                          <a:pt x="165" y="473"/>
                        </a:lnTo>
                        <a:lnTo>
                          <a:pt x="165" y="475"/>
                        </a:lnTo>
                        <a:lnTo>
                          <a:pt x="156" y="460"/>
                        </a:lnTo>
                        <a:lnTo>
                          <a:pt x="141" y="466"/>
                        </a:lnTo>
                        <a:lnTo>
                          <a:pt x="120" y="456"/>
                        </a:lnTo>
                        <a:lnTo>
                          <a:pt x="111" y="456"/>
                        </a:lnTo>
                        <a:lnTo>
                          <a:pt x="103" y="453"/>
                        </a:lnTo>
                        <a:lnTo>
                          <a:pt x="97" y="455"/>
                        </a:lnTo>
                        <a:lnTo>
                          <a:pt x="90" y="455"/>
                        </a:lnTo>
                        <a:lnTo>
                          <a:pt x="86" y="462"/>
                        </a:lnTo>
                        <a:lnTo>
                          <a:pt x="92" y="468"/>
                        </a:lnTo>
                        <a:lnTo>
                          <a:pt x="90" y="475"/>
                        </a:lnTo>
                        <a:lnTo>
                          <a:pt x="92" y="483"/>
                        </a:lnTo>
                        <a:lnTo>
                          <a:pt x="96" y="485"/>
                        </a:lnTo>
                        <a:lnTo>
                          <a:pt x="97" y="498"/>
                        </a:lnTo>
                        <a:lnTo>
                          <a:pt x="97" y="511"/>
                        </a:lnTo>
                        <a:lnTo>
                          <a:pt x="103" y="518"/>
                        </a:lnTo>
                        <a:lnTo>
                          <a:pt x="97" y="517"/>
                        </a:lnTo>
                        <a:lnTo>
                          <a:pt x="90" y="509"/>
                        </a:lnTo>
                        <a:lnTo>
                          <a:pt x="86" y="502"/>
                        </a:lnTo>
                        <a:lnTo>
                          <a:pt x="79" y="498"/>
                        </a:lnTo>
                        <a:lnTo>
                          <a:pt x="81" y="490"/>
                        </a:lnTo>
                        <a:lnTo>
                          <a:pt x="84" y="485"/>
                        </a:lnTo>
                        <a:lnTo>
                          <a:pt x="82" y="477"/>
                        </a:lnTo>
                        <a:lnTo>
                          <a:pt x="82" y="475"/>
                        </a:lnTo>
                        <a:lnTo>
                          <a:pt x="75" y="475"/>
                        </a:lnTo>
                        <a:lnTo>
                          <a:pt x="71" y="481"/>
                        </a:lnTo>
                        <a:lnTo>
                          <a:pt x="71" y="487"/>
                        </a:lnTo>
                        <a:lnTo>
                          <a:pt x="66" y="502"/>
                        </a:lnTo>
                        <a:lnTo>
                          <a:pt x="69" y="507"/>
                        </a:lnTo>
                        <a:lnTo>
                          <a:pt x="69" y="522"/>
                        </a:lnTo>
                        <a:lnTo>
                          <a:pt x="67" y="528"/>
                        </a:lnTo>
                        <a:lnTo>
                          <a:pt x="66" y="534"/>
                        </a:lnTo>
                        <a:lnTo>
                          <a:pt x="66" y="539"/>
                        </a:lnTo>
                        <a:lnTo>
                          <a:pt x="67" y="547"/>
                        </a:lnTo>
                        <a:lnTo>
                          <a:pt x="79" y="567"/>
                        </a:lnTo>
                        <a:lnTo>
                          <a:pt x="86" y="573"/>
                        </a:lnTo>
                        <a:lnTo>
                          <a:pt x="99" y="573"/>
                        </a:lnTo>
                        <a:lnTo>
                          <a:pt x="103" y="588"/>
                        </a:lnTo>
                        <a:lnTo>
                          <a:pt x="103" y="603"/>
                        </a:lnTo>
                        <a:lnTo>
                          <a:pt x="101" y="601"/>
                        </a:lnTo>
                        <a:lnTo>
                          <a:pt x="97" y="607"/>
                        </a:lnTo>
                        <a:lnTo>
                          <a:pt x="84" y="614"/>
                        </a:lnTo>
                        <a:lnTo>
                          <a:pt x="84" y="629"/>
                        </a:lnTo>
                        <a:lnTo>
                          <a:pt x="82" y="643"/>
                        </a:lnTo>
                        <a:lnTo>
                          <a:pt x="86" y="650"/>
                        </a:lnTo>
                        <a:lnTo>
                          <a:pt x="97" y="663"/>
                        </a:lnTo>
                        <a:lnTo>
                          <a:pt x="99" y="678"/>
                        </a:lnTo>
                        <a:lnTo>
                          <a:pt x="105" y="684"/>
                        </a:lnTo>
                        <a:lnTo>
                          <a:pt x="107" y="697"/>
                        </a:lnTo>
                        <a:lnTo>
                          <a:pt x="114" y="710"/>
                        </a:lnTo>
                        <a:lnTo>
                          <a:pt x="114" y="718"/>
                        </a:lnTo>
                        <a:lnTo>
                          <a:pt x="118" y="725"/>
                        </a:lnTo>
                        <a:lnTo>
                          <a:pt x="126" y="733"/>
                        </a:lnTo>
                        <a:lnTo>
                          <a:pt x="129" y="746"/>
                        </a:lnTo>
                        <a:lnTo>
                          <a:pt x="143" y="759"/>
                        </a:lnTo>
                        <a:lnTo>
                          <a:pt x="144" y="767"/>
                        </a:lnTo>
                        <a:lnTo>
                          <a:pt x="139" y="770"/>
                        </a:lnTo>
                        <a:lnTo>
                          <a:pt x="137" y="778"/>
                        </a:lnTo>
                        <a:lnTo>
                          <a:pt x="143" y="785"/>
                        </a:lnTo>
                        <a:lnTo>
                          <a:pt x="150" y="787"/>
                        </a:lnTo>
                        <a:lnTo>
                          <a:pt x="156" y="795"/>
                        </a:lnTo>
                        <a:lnTo>
                          <a:pt x="156" y="802"/>
                        </a:lnTo>
                        <a:lnTo>
                          <a:pt x="148" y="812"/>
                        </a:lnTo>
                        <a:lnTo>
                          <a:pt x="148" y="825"/>
                        </a:lnTo>
                        <a:lnTo>
                          <a:pt x="144" y="832"/>
                        </a:lnTo>
                        <a:lnTo>
                          <a:pt x="146" y="840"/>
                        </a:lnTo>
                        <a:lnTo>
                          <a:pt x="141" y="847"/>
                        </a:lnTo>
                        <a:lnTo>
                          <a:pt x="141" y="853"/>
                        </a:lnTo>
                        <a:lnTo>
                          <a:pt x="146" y="855"/>
                        </a:lnTo>
                        <a:lnTo>
                          <a:pt x="150" y="862"/>
                        </a:lnTo>
                        <a:lnTo>
                          <a:pt x="156" y="870"/>
                        </a:lnTo>
                        <a:lnTo>
                          <a:pt x="176" y="872"/>
                        </a:lnTo>
                        <a:lnTo>
                          <a:pt x="184" y="876"/>
                        </a:lnTo>
                        <a:lnTo>
                          <a:pt x="191" y="876"/>
                        </a:lnTo>
                        <a:lnTo>
                          <a:pt x="205" y="885"/>
                        </a:lnTo>
                        <a:lnTo>
                          <a:pt x="210" y="889"/>
                        </a:lnTo>
                        <a:lnTo>
                          <a:pt x="225" y="889"/>
                        </a:lnTo>
                        <a:lnTo>
                          <a:pt x="237" y="898"/>
                        </a:lnTo>
                        <a:lnTo>
                          <a:pt x="240" y="906"/>
                        </a:lnTo>
                        <a:lnTo>
                          <a:pt x="248" y="911"/>
                        </a:lnTo>
                        <a:lnTo>
                          <a:pt x="250" y="925"/>
                        </a:lnTo>
                        <a:lnTo>
                          <a:pt x="265" y="938"/>
                        </a:lnTo>
                        <a:lnTo>
                          <a:pt x="278" y="945"/>
                        </a:lnTo>
                        <a:lnTo>
                          <a:pt x="306" y="951"/>
                        </a:lnTo>
                        <a:lnTo>
                          <a:pt x="308" y="953"/>
                        </a:lnTo>
                        <a:lnTo>
                          <a:pt x="312" y="966"/>
                        </a:lnTo>
                        <a:lnTo>
                          <a:pt x="314" y="973"/>
                        </a:lnTo>
                        <a:lnTo>
                          <a:pt x="312" y="979"/>
                        </a:lnTo>
                        <a:lnTo>
                          <a:pt x="312" y="987"/>
                        </a:lnTo>
                        <a:lnTo>
                          <a:pt x="319" y="990"/>
                        </a:lnTo>
                        <a:lnTo>
                          <a:pt x="323" y="985"/>
                        </a:lnTo>
                        <a:lnTo>
                          <a:pt x="329" y="987"/>
                        </a:lnTo>
                        <a:lnTo>
                          <a:pt x="336" y="990"/>
                        </a:lnTo>
                        <a:lnTo>
                          <a:pt x="344" y="1002"/>
                        </a:lnTo>
                        <a:lnTo>
                          <a:pt x="348" y="1009"/>
                        </a:lnTo>
                        <a:lnTo>
                          <a:pt x="355" y="1015"/>
                        </a:lnTo>
                        <a:lnTo>
                          <a:pt x="378" y="1043"/>
                        </a:lnTo>
                        <a:lnTo>
                          <a:pt x="385" y="1058"/>
                        </a:lnTo>
                        <a:lnTo>
                          <a:pt x="389" y="1073"/>
                        </a:lnTo>
                        <a:lnTo>
                          <a:pt x="391" y="1086"/>
                        </a:lnTo>
                        <a:lnTo>
                          <a:pt x="389" y="1101"/>
                        </a:lnTo>
                        <a:lnTo>
                          <a:pt x="387" y="1114"/>
                        </a:lnTo>
                        <a:lnTo>
                          <a:pt x="387" y="1122"/>
                        </a:lnTo>
                        <a:lnTo>
                          <a:pt x="389" y="1116"/>
                        </a:lnTo>
                        <a:lnTo>
                          <a:pt x="394" y="1120"/>
                        </a:lnTo>
                        <a:lnTo>
                          <a:pt x="393" y="1128"/>
                        </a:lnTo>
                        <a:lnTo>
                          <a:pt x="389" y="1120"/>
                        </a:lnTo>
                        <a:lnTo>
                          <a:pt x="393" y="1128"/>
                        </a:lnTo>
                        <a:lnTo>
                          <a:pt x="394" y="1137"/>
                        </a:lnTo>
                        <a:lnTo>
                          <a:pt x="398" y="1139"/>
                        </a:lnTo>
                        <a:lnTo>
                          <a:pt x="611" y="1160"/>
                        </a:lnTo>
                        <a:lnTo>
                          <a:pt x="613" y="1160"/>
                        </a:lnTo>
                        <a:lnTo>
                          <a:pt x="616" y="116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2" name="Freeform 309">
                    <a:extLst>
                      <a:ext uri="{FF2B5EF4-FFF2-40B4-BE49-F238E27FC236}">
                        <a16:creationId xmlns:a16="http://schemas.microsoft.com/office/drawing/2014/main" id="{035BDE55-90D7-0BF6-20DD-EE7D87298BF1}"/>
                      </a:ext>
                    </a:extLst>
                  </p:cNvPr>
                  <p:cNvSpPr>
                    <a:spLocks/>
                  </p:cNvSpPr>
                  <p:nvPr/>
                </p:nvSpPr>
                <p:spPr bwMode="auto">
                  <a:xfrm>
                    <a:off x="1182411" y="2787011"/>
                    <a:ext cx="17292" cy="9592"/>
                  </a:xfrm>
                  <a:custGeom>
                    <a:avLst/>
                    <a:gdLst>
                      <a:gd name="T0" fmla="*/ 7 w 18"/>
                      <a:gd name="T1" fmla="*/ 0 h 11"/>
                      <a:gd name="T2" fmla="*/ 0 w 18"/>
                      <a:gd name="T3" fmla="*/ 4 h 11"/>
                      <a:gd name="T4" fmla="*/ 3 w 18"/>
                      <a:gd name="T5" fmla="*/ 9 h 11"/>
                      <a:gd name="T6" fmla="*/ 11 w 18"/>
                      <a:gd name="T7" fmla="*/ 11 h 11"/>
                      <a:gd name="T8" fmla="*/ 18 w 18"/>
                      <a:gd name="T9" fmla="*/ 11 h 11"/>
                      <a:gd name="T10" fmla="*/ 18 w 18"/>
                      <a:gd name="T11" fmla="*/ 5 h 11"/>
                      <a:gd name="T12" fmla="*/ 15 w 18"/>
                      <a:gd name="T13" fmla="*/ 0 h 11"/>
                      <a:gd name="T14" fmla="*/ 7 w 18"/>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1">
                        <a:moveTo>
                          <a:pt x="7" y="0"/>
                        </a:moveTo>
                        <a:lnTo>
                          <a:pt x="0" y="4"/>
                        </a:lnTo>
                        <a:lnTo>
                          <a:pt x="3" y="9"/>
                        </a:lnTo>
                        <a:lnTo>
                          <a:pt x="11" y="11"/>
                        </a:lnTo>
                        <a:lnTo>
                          <a:pt x="18" y="11"/>
                        </a:lnTo>
                        <a:lnTo>
                          <a:pt x="18" y="5"/>
                        </a:lnTo>
                        <a:lnTo>
                          <a:pt x="15" y="0"/>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3" name="Freeform 310">
                    <a:extLst>
                      <a:ext uri="{FF2B5EF4-FFF2-40B4-BE49-F238E27FC236}">
                        <a16:creationId xmlns:a16="http://schemas.microsoft.com/office/drawing/2014/main" id="{C59B9C45-838E-2234-7A24-E2CDA4C147CF}"/>
                      </a:ext>
                    </a:extLst>
                  </p:cNvPr>
                  <p:cNvSpPr>
                    <a:spLocks/>
                  </p:cNvSpPr>
                  <p:nvPr/>
                </p:nvSpPr>
                <p:spPr bwMode="auto">
                  <a:xfrm>
                    <a:off x="1182411" y="2787011"/>
                    <a:ext cx="17292" cy="9592"/>
                  </a:xfrm>
                  <a:custGeom>
                    <a:avLst/>
                    <a:gdLst>
                      <a:gd name="T0" fmla="*/ 7 w 18"/>
                      <a:gd name="T1" fmla="*/ 0 h 11"/>
                      <a:gd name="T2" fmla="*/ 0 w 18"/>
                      <a:gd name="T3" fmla="*/ 4 h 11"/>
                      <a:gd name="T4" fmla="*/ 3 w 18"/>
                      <a:gd name="T5" fmla="*/ 9 h 11"/>
                      <a:gd name="T6" fmla="*/ 11 w 18"/>
                      <a:gd name="T7" fmla="*/ 11 h 11"/>
                      <a:gd name="T8" fmla="*/ 18 w 18"/>
                      <a:gd name="T9" fmla="*/ 11 h 11"/>
                      <a:gd name="T10" fmla="*/ 18 w 18"/>
                      <a:gd name="T11" fmla="*/ 5 h 11"/>
                      <a:gd name="T12" fmla="*/ 15 w 18"/>
                      <a:gd name="T13" fmla="*/ 0 h 11"/>
                      <a:gd name="T14" fmla="*/ 7 w 18"/>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1">
                        <a:moveTo>
                          <a:pt x="7" y="0"/>
                        </a:moveTo>
                        <a:lnTo>
                          <a:pt x="0" y="4"/>
                        </a:lnTo>
                        <a:lnTo>
                          <a:pt x="3" y="9"/>
                        </a:lnTo>
                        <a:lnTo>
                          <a:pt x="11" y="11"/>
                        </a:lnTo>
                        <a:lnTo>
                          <a:pt x="18" y="11"/>
                        </a:lnTo>
                        <a:lnTo>
                          <a:pt x="18" y="5"/>
                        </a:lnTo>
                        <a:lnTo>
                          <a:pt x="15" y="0"/>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4" name="Freeform 311">
                    <a:extLst>
                      <a:ext uri="{FF2B5EF4-FFF2-40B4-BE49-F238E27FC236}">
                        <a16:creationId xmlns:a16="http://schemas.microsoft.com/office/drawing/2014/main" id="{EBD1F550-6087-14C5-C2D8-AA8001989862}"/>
                      </a:ext>
                    </a:extLst>
                  </p:cNvPr>
                  <p:cNvSpPr>
                    <a:spLocks/>
                  </p:cNvSpPr>
                  <p:nvPr/>
                </p:nvSpPr>
                <p:spPr bwMode="auto">
                  <a:xfrm>
                    <a:off x="1182411" y="2787011"/>
                    <a:ext cx="17292" cy="9592"/>
                  </a:xfrm>
                  <a:custGeom>
                    <a:avLst/>
                    <a:gdLst>
                      <a:gd name="T0" fmla="*/ 7 w 18"/>
                      <a:gd name="T1" fmla="*/ 0 h 11"/>
                      <a:gd name="T2" fmla="*/ 0 w 18"/>
                      <a:gd name="T3" fmla="*/ 4 h 11"/>
                      <a:gd name="T4" fmla="*/ 3 w 18"/>
                      <a:gd name="T5" fmla="*/ 9 h 11"/>
                      <a:gd name="T6" fmla="*/ 11 w 18"/>
                      <a:gd name="T7" fmla="*/ 11 h 11"/>
                      <a:gd name="T8" fmla="*/ 18 w 18"/>
                      <a:gd name="T9" fmla="*/ 11 h 11"/>
                      <a:gd name="T10" fmla="*/ 18 w 18"/>
                      <a:gd name="T11" fmla="*/ 5 h 11"/>
                      <a:gd name="T12" fmla="*/ 15 w 18"/>
                      <a:gd name="T13" fmla="*/ 0 h 11"/>
                      <a:gd name="T14" fmla="*/ 7 w 18"/>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1">
                        <a:moveTo>
                          <a:pt x="7" y="0"/>
                        </a:moveTo>
                        <a:lnTo>
                          <a:pt x="0" y="4"/>
                        </a:lnTo>
                        <a:lnTo>
                          <a:pt x="3" y="9"/>
                        </a:lnTo>
                        <a:lnTo>
                          <a:pt x="11" y="11"/>
                        </a:lnTo>
                        <a:lnTo>
                          <a:pt x="18" y="11"/>
                        </a:lnTo>
                        <a:lnTo>
                          <a:pt x="18" y="5"/>
                        </a:lnTo>
                        <a:lnTo>
                          <a:pt x="15" y="0"/>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5" name="Freeform 312">
                    <a:extLst>
                      <a:ext uri="{FF2B5EF4-FFF2-40B4-BE49-F238E27FC236}">
                        <a16:creationId xmlns:a16="http://schemas.microsoft.com/office/drawing/2014/main" id="{40313C70-01A4-C58E-341E-14A5391F48E8}"/>
                      </a:ext>
                    </a:extLst>
                  </p:cNvPr>
                  <p:cNvSpPr>
                    <a:spLocks/>
                  </p:cNvSpPr>
                  <p:nvPr/>
                </p:nvSpPr>
                <p:spPr bwMode="auto">
                  <a:xfrm>
                    <a:off x="1212192" y="2785267"/>
                    <a:ext cx="27860" cy="13081"/>
                  </a:xfrm>
                  <a:custGeom>
                    <a:avLst/>
                    <a:gdLst>
                      <a:gd name="T0" fmla="*/ 8 w 29"/>
                      <a:gd name="T1" fmla="*/ 6 h 15"/>
                      <a:gd name="T2" fmla="*/ 0 w 29"/>
                      <a:gd name="T3" fmla="*/ 0 h 15"/>
                      <a:gd name="T4" fmla="*/ 0 w 29"/>
                      <a:gd name="T5" fmla="*/ 6 h 15"/>
                      <a:gd name="T6" fmla="*/ 0 w 29"/>
                      <a:gd name="T7" fmla="*/ 13 h 15"/>
                      <a:gd name="T8" fmla="*/ 8 w 29"/>
                      <a:gd name="T9" fmla="*/ 15 h 15"/>
                      <a:gd name="T10" fmla="*/ 21 w 29"/>
                      <a:gd name="T11" fmla="*/ 15 h 15"/>
                      <a:gd name="T12" fmla="*/ 29 w 29"/>
                      <a:gd name="T13" fmla="*/ 11 h 15"/>
                      <a:gd name="T14" fmla="*/ 21 w 29"/>
                      <a:gd name="T15" fmla="*/ 11 h 15"/>
                      <a:gd name="T16" fmla="*/ 8 w 29"/>
                      <a:gd name="T17"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5">
                        <a:moveTo>
                          <a:pt x="8" y="6"/>
                        </a:moveTo>
                        <a:lnTo>
                          <a:pt x="0" y="0"/>
                        </a:lnTo>
                        <a:lnTo>
                          <a:pt x="0" y="6"/>
                        </a:lnTo>
                        <a:lnTo>
                          <a:pt x="0" y="13"/>
                        </a:lnTo>
                        <a:lnTo>
                          <a:pt x="8" y="15"/>
                        </a:lnTo>
                        <a:lnTo>
                          <a:pt x="21" y="15"/>
                        </a:lnTo>
                        <a:lnTo>
                          <a:pt x="29" y="11"/>
                        </a:lnTo>
                        <a:lnTo>
                          <a:pt x="21" y="11"/>
                        </a:lnTo>
                        <a:lnTo>
                          <a:pt x="8"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6" name="Freeform 313">
                    <a:extLst>
                      <a:ext uri="{FF2B5EF4-FFF2-40B4-BE49-F238E27FC236}">
                        <a16:creationId xmlns:a16="http://schemas.microsoft.com/office/drawing/2014/main" id="{91A50435-51A9-6503-FEDC-337305A65F1E}"/>
                      </a:ext>
                    </a:extLst>
                  </p:cNvPr>
                  <p:cNvSpPr>
                    <a:spLocks/>
                  </p:cNvSpPr>
                  <p:nvPr/>
                </p:nvSpPr>
                <p:spPr bwMode="auto">
                  <a:xfrm>
                    <a:off x="1212192" y="2785267"/>
                    <a:ext cx="27860" cy="13081"/>
                  </a:xfrm>
                  <a:custGeom>
                    <a:avLst/>
                    <a:gdLst>
                      <a:gd name="T0" fmla="*/ 8 w 29"/>
                      <a:gd name="T1" fmla="*/ 6 h 15"/>
                      <a:gd name="T2" fmla="*/ 0 w 29"/>
                      <a:gd name="T3" fmla="*/ 0 h 15"/>
                      <a:gd name="T4" fmla="*/ 0 w 29"/>
                      <a:gd name="T5" fmla="*/ 6 h 15"/>
                      <a:gd name="T6" fmla="*/ 0 w 29"/>
                      <a:gd name="T7" fmla="*/ 13 h 15"/>
                      <a:gd name="T8" fmla="*/ 8 w 29"/>
                      <a:gd name="T9" fmla="*/ 15 h 15"/>
                      <a:gd name="T10" fmla="*/ 21 w 29"/>
                      <a:gd name="T11" fmla="*/ 15 h 15"/>
                      <a:gd name="T12" fmla="*/ 29 w 29"/>
                      <a:gd name="T13" fmla="*/ 11 h 15"/>
                      <a:gd name="T14" fmla="*/ 21 w 29"/>
                      <a:gd name="T15" fmla="*/ 11 h 15"/>
                      <a:gd name="T16" fmla="*/ 8 w 29"/>
                      <a:gd name="T17"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5">
                        <a:moveTo>
                          <a:pt x="8" y="6"/>
                        </a:moveTo>
                        <a:lnTo>
                          <a:pt x="0" y="0"/>
                        </a:lnTo>
                        <a:lnTo>
                          <a:pt x="0" y="6"/>
                        </a:lnTo>
                        <a:lnTo>
                          <a:pt x="0" y="13"/>
                        </a:lnTo>
                        <a:lnTo>
                          <a:pt x="8" y="15"/>
                        </a:lnTo>
                        <a:lnTo>
                          <a:pt x="21" y="15"/>
                        </a:lnTo>
                        <a:lnTo>
                          <a:pt x="29" y="11"/>
                        </a:lnTo>
                        <a:lnTo>
                          <a:pt x="21" y="11"/>
                        </a:lnTo>
                        <a:lnTo>
                          <a:pt x="8"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7" name="Freeform 314">
                    <a:extLst>
                      <a:ext uri="{FF2B5EF4-FFF2-40B4-BE49-F238E27FC236}">
                        <a16:creationId xmlns:a16="http://schemas.microsoft.com/office/drawing/2014/main" id="{6108D132-6BB9-E846-F5AF-D50F1176FD3F}"/>
                      </a:ext>
                    </a:extLst>
                  </p:cNvPr>
                  <p:cNvSpPr>
                    <a:spLocks/>
                  </p:cNvSpPr>
                  <p:nvPr/>
                </p:nvSpPr>
                <p:spPr bwMode="auto">
                  <a:xfrm>
                    <a:off x="1212192" y="2785267"/>
                    <a:ext cx="27860" cy="13081"/>
                  </a:xfrm>
                  <a:custGeom>
                    <a:avLst/>
                    <a:gdLst>
                      <a:gd name="T0" fmla="*/ 8 w 29"/>
                      <a:gd name="T1" fmla="*/ 6 h 15"/>
                      <a:gd name="T2" fmla="*/ 0 w 29"/>
                      <a:gd name="T3" fmla="*/ 0 h 15"/>
                      <a:gd name="T4" fmla="*/ 0 w 29"/>
                      <a:gd name="T5" fmla="*/ 6 h 15"/>
                      <a:gd name="T6" fmla="*/ 0 w 29"/>
                      <a:gd name="T7" fmla="*/ 13 h 15"/>
                      <a:gd name="T8" fmla="*/ 8 w 29"/>
                      <a:gd name="T9" fmla="*/ 15 h 15"/>
                      <a:gd name="T10" fmla="*/ 21 w 29"/>
                      <a:gd name="T11" fmla="*/ 15 h 15"/>
                      <a:gd name="T12" fmla="*/ 29 w 29"/>
                      <a:gd name="T13" fmla="*/ 11 h 15"/>
                      <a:gd name="T14" fmla="*/ 21 w 29"/>
                      <a:gd name="T15" fmla="*/ 11 h 15"/>
                      <a:gd name="T16" fmla="*/ 8 w 29"/>
                      <a:gd name="T17"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5">
                        <a:moveTo>
                          <a:pt x="8" y="6"/>
                        </a:moveTo>
                        <a:lnTo>
                          <a:pt x="0" y="0"/>
                        </a:lnTo>
                        <a:lnTo>
                          <a:pt x="0" y="6"/>
                        </a:lnTo>
                        <a:lnTo>
                          <a:pt x="0" y="13"/>
                        </a:lnTo>
                        <a:lnTo>
                          <a:pt x="8" y="15"/>
                        </a:lnTo>
                        <a:lnTo>
                          <a:pt x="21" y="15"/>
                        </a:lnTo>
                        <a:lnTo>
                          <a:pt x="29" y="11"/>
                        </a:lnTo>
                        <a:lnTo>
                          <a:pt x="21" y="11"/>
                        </a:lnTo>
                        <a:lnTo>
                          <a:pt x="8" y="6"/>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8" name="Freeform 315">
                    <a:extLst>
                      <a:ext uri="{FF2B5EF4-FFF2-40B4-BE49-F238E27FC236}">
                        <a16:creationId xmlns:a16="http://schemas.microsoft.com/office/drawing/2014/main" id="{0DAE0F6D-6D64-C2B0-0B89-EE3D242BC65A}"/>
                      </a:ext>
                    </a:extLst>
                  </p:cNvPr>
                  <p:cNvSpPr>
                    <a:spLocks/>
                  </p:cNvSpPr>
                  <p:nvPr/>
                </p:nvSpPr>
                <p:spPr bwMode="auto">
                  <a:xfrm>
                    <a:off x="1217957" y="2865495"/>
                    <a:ext cx="10568" cy="6976"/>
                  </a:xfrm>
                  <a:custGeom>
                    <a:avLst/>
                    <a:gdLst>
                      <a:gd name="T0" fmla="*/ 0 w 11"/>
                      <a:gd name="T1" fmla="*/ 0 h 8"/>
                      <a:gd name="T2" fmla="*/ 6 w 11"/>
                      <a:gd name="T3" fmla="*/ 8 h 8"/>
                      <a:gd name="T4" fmla="*/ 11 w 11"/>
                      <a:gd name="T5" fmla="*/ 8 h 8"/>
                      <a:gd name="T6" fmla="*/ 8 w 11"/>
                      <a:gd name="T7" fmla="*/ 2 h 8"/>
                      <a:gd name="T8" fmla="*/ 0 w 11"/>
                      <a:gd name="T9" fmla="*/ 0 h 8"/>
                    </a:gdLst>
                    <a:ahLst/>
                    <a:cxnLst>
                      <a:cxn ang="0">
                        <a:pos x="T0" y="T1"/>
                      </a:cxn>
                      <a:cxn ang="0">
                        <a:pos x="T2" y="T3"/>
                      </a:cxn>
                      <a:cxn ang="0">
                        <a:pos x="T4" y="T5"/>
                      </a:cxn>
                      <a:cxn ang="0">
                        <a:pos x="T6" y="T7"/>
                      </a:cxn>
                      <a:cxn ang="0">
                        <a:pos x="T8" y="T9"/>
                      </a:cxn>
                    </a:cxnLst>
                    <a:rect l="0" t="0" r="r" b="b"/>
                    <a:pathLst>
                      <a:path w="11" h="8">
                        <a:moveTo>
                          <a:pt x="0" y="0"/>
                        </a:moveTo>
                        <a:lnTo>
                          <a:pt x="6" y="8"/>
                        </a:lnTo>
                        <a:lnTo>
                          <a:pt x="11" y="8"/>
                        </a:lnTo>
                        <a:lnTo>
                          <a:pt x="8" y="2"/>
                        </a:lnTo>
                        <a:lnTo>
                          <a:pt x="0"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9" name="Freeform 316">
                    <a:extLst>
                      <a:ext uri="{FF2B5EF4-FFF2-40B4-BE49-F238E27FC236}">
                        <a16:creationId xmlns:a16="http://schemas.microsoft.com/office/drawing/2014/main" id="{ADF61907-7AA7-40B2-1DE0-4091D4797738}"/>
                      </a:ext>
                    </a:extLst>
                  </p:cNvPr>
                  <p:cNvSpPr>
                    <a:spLocks/>
                  </p:cNvSpPr>
                  <p:nvPr/>
                </p:nvSpPr>
                <p:spPr bwMode="auto">
                  <a:xfrm>
                    <a:off x="1217957" y="2865495"/>
                    <a:ext cx="10568" cy="6976"/>
                  </a:xfrm>
                  <a:custGeom>
                    <a:avLst/>
                    <a:gdLst>
                      <a:gd name="T0" fmla="*/ 0 w 11"/>
                      <a:gd name="T1" fmla="*/ 0 h 8"/>
                      <a:gd name="T2" fmla="*/ 6 w 11"/>
                      <a:gd name="T3" fmla="*/ 8 h 8"/>
                      <a:gd name="T4" fmla="*/ 11 w 11"/>
                      <a:gd name="T5" fmla="*/ 8 h 8"/>
                      <a:gd name="T6" fmla="*/ 8 w 11"/>
                      <a:gd name="T7" fmla="*/ 2 h 8"/>
                      <a:gd name="T8" fmla="*/ 0 w 11"/>
                      <a:gd name="T9" fmla="*/ 0 h 8"/>
                    </a:gdLst>
                    <a:ahLst/>
                    <a:cxnLst>
                      <a:cxn ang="0">
                        <a:pos x="T0" y="T1"/>
                      </a:cxn>
                      <a:cxn ang="0">
                        <a:pos x="T2" y="T3"/>
                      </a:cxn>
                      <a:cxn ang="0">
                        <a:pos x="T4" y="T5"/>
                      </a:cxn>
                      <a:cxn ang="0">
                        <a:pos x="T6" y="T7"/>
                      </a:cxn>
                      <a:cxn ang="0">
                        <a:pos x="T8" y="T9"/>
                      </a:cxn>
                    </a:cxnLst>
                    <a:rect l="0" t="0" r="r" b="b"/>
                    <a:pathLst>
                      <a:path w="11" h="8">
                        <a:moveTo>
                          <a:pt x="0" y="0"/>
                        </a:moveTo>
                        <a:lnTo>
                          <a:pt x="6" y="8"/>
                        </a:lnTo>
                        <a:lnTo>
                          <a:pt x="11" y="8"/>
                        </a:lnTo>
                        <a:lnTo>
                          <a:pt x="8" y="2"/>
                        </a:lnTo>
                        <a:lnTo>
                          <a:pt x="0"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0" name="Freeform 317">
                    <a:extLst>
                      <a:ext uri="{FF2B5EF4-FFF2-40B4-BE49-F238E27FC236}">
                        <a16:creationId xmlns:a16="http://schemas.microsoft.com/office/drawing/2014/main" id="{1B355448-8A72-A778-7AFE-FCB14BEBE4FF}"/>
                      </a:ext>
                    </a:extLst>
                  </p:cNvPr>
                  <p:cNvSpPr>
                    <a:spLocks/>
                  </p:cNvSpPr>
                  <p:nvPr/>
                </p:nvSpPr>
                <p:spPr bwMode="auto">
                  <a:xfrm>
                    <a:off x="1217957" y="2865495"/>
                    <a:ext cx="10568" cy="6976"/>
                  </a:xfrm>
                  <a:custGeom>
                    <a:avLst/>
                    <a:gdLst>
                      <a:gd name="T0" fmla="*/ 0 w 11"/>
                      <a:gd name="T1" fmla="*/ 0 h 8"/>
                      <a:gd name="T2" fmla="*/ 6 w 11"/>
                      <a:gd name="T3" fmla="*/ 8 h 8"/>
                      <a:gd name="T4" fmla="*/ 11 w 11"/>
                      <a:gd name="T5" fmla="*/ 8 h 8"/>
                      <a:gd name="T6" fmla="*/ 8 w 11"/>
                      <a:gd name="T7" fmla="*/ 2 h 8"/>
                      <a:gd name="T8" fmla="*/ 0 w 11"/>
                      <a:gd name="T9" fmla="*/ 0 h 8"/>
                    </a:gdLst>
                    <a:ahLst/>
                    <a:cxnLst>
                      <a:cxn ang="0">
                        <a:pos x="T0" y="T1"/>
                      </a:cxn>
                      <a:cxn ang="0">
                        <a:pos x="T2" y="T3"/>
                      </a:cxn>
                      <a:cxn ang="0">
                        <a:pos x="T4" y="T5"/>
                      </a:cxn>
                      <a:cxn ang="0">
                        <a:pos x="T6" y="T7"/>
                      </a:cxn>
                      <a:cxn ang="0">
                        <a:pos x="T8" y="T9"/>
                      </a:cxn>
                    </a:cxnLst>
                    <a:rect l="0" t="0" r="r" b="b"/>
                    <a:pathLst>
                      <a:path w="11" h="8">
                        <a:moveTo>
                          <a:pt x="0" y="0"/>
                        </a:moveTo>
                        <a:lnTo>
                          <a:pt x="6" y="8"/>
                        </a:lnTo>
                        <a:lnTo>
                          <a:pt x="11" y="8"/>
                        </a:lnTo>
                        <a:lnTo>
                          <a:pt x="8" y="2"/>
                        </a:lnTo>
                        <a:lnTo>
                          <a:pt x="0"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1" name="Freeform 318">
                    <a:extLst>
                      <a:ext uri="{FF2B5EF4-FFF2-40B4-BE49-F238E27FC236}">
                        <a16:creationId xmlns:a16="http://schemas.microsoft.com/office/drawing/2014/main" id="{C8AABB68-47A8-AEAD-95AD-F637DCECB732}"/>
                      </a:ext>
                    </a:extLst>
                  </p:cNvPr>
                  <p:cNvSpPr>
                    <a:spLocks/>
                  </p:cNvSpPr>
                  <p:nvPr/>
                </p:nvSpPr>
                <p:spPr bwMode="auto">
                  <a:xfrm>
                    <a:off x="1293851" y="2902993"/>
                    <a:ext cx="16332" cy="24417"/>
                  </a:xfrm>
                  <a:custGeom>
                    <a:avLst/>
                    <a:gdLst>
                      <a:gd name="T0" fmla="*/ 4 w 17"/>
                      <a:gd name="T1" fmla="*/ 8 h 28"/>
                      <a:gd name="T2" fmla="*/ 0 w 17"/>
                      <a:gd name="T3" fmla="*/ 0 h 28"/>
                      <a:gd name="T4" fmla="*/ 2 w 17"/>
                      <a:gd name="T5" fmla="*/ 8 h 28"/>
                      <a:gd name="T6" fmla="*/ 4 w 17"/>
                      <a:gd name="T7" fmla="*/ 23 h 28"/>
                      <a:gd name="T8" fmla="*/ 11 w 17"/>
                      <a:gd name="T9" fmla="*/ 28 h 28"/>
                      <a:gd name="T10" fmla="*/ 17 w 17"/>
                      <a:gd name="T11" fmla="*/ 28 h 28"/>
                      <a:gd name="T12" fmla="*/ 8 w 17"/>
                      <a:gd name="T13" fmla="*/ 15 h 28"/>
                      <a:gd name="T14" fmla="*/ 4 w 17"/>
                      <a:gd name="T15" fmla="*/ 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8">
                        <a:moveTo>
                          <a:pt x="4" y="8"/>
                        </a:moveTo>
                        <a:lnTo>
                          <a:pt x="0" y="0"/>
                        </a:lnTo>
                        <a:lnTo>
                          <a:pt x="2" y="8"/>
                        </a:lnTo>
                        <a:lnTo>
                          <a:pt x="4" y="23"/>
                        </a:lnTo>
                        <a:lnTo>
                          <a:pt x="11" y="28"/>
                        </a:lnTo>
                        <a:lnTo>
                          <a:pt x="17" y="28"/>
                        </a:lnTo>
                        <a:lnTo>
                          <a:pt x="8" y="15"/>
                        </a:lnTo>
                        <a:lnTo>
                          <a:pt x="4"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2" name="Freeform 319">
                    <a:extLst>
                      <a:ext uri="{FF2B5EF4-FFF2-40B4-BE49-F238E27FC236}">
                        <a16:creationId xmlns:a16="http://schemas.microsoft.com/office/drawing/2014/main" id="{F8088CBD-4325-7E84-DF47-239FF398B4CD}"/>
                      </a:ext>
                    </a:extLst>
                  </p:cNvPr>
                  <p:cNvSpPr>
                    <a:spLocks/>
                  </p:cNvSpPr>
                  <p:nvPr/>
                </p:nvSpPr>
                <p:spPr bwMode="auto">
                  <a:xfrm>
                    <a:off x="1293851" y="2902993"/>
                    <a:ext cx="16332" cy="24417"/>
                  </a:xfrm>
                  <a:custGeom>
                    <a:avLst/>
                    <a:gdLst>
                      <a:gd name="T0" fmla="*/ 4 w 17"/>
                      <a:gd name="T1" fmla="*/ 8 h 28"/>
                      <a:gd name="T2" fmla="*/ 0 w 17"/>
                      <a:gd name="T3" fmla="*/ 0 h 28"/>
                      <a:gd name="T4" fmla="*/ 2 w 17"/>
                      <a:gd name="T5" fmla="*/ 8 h 28"/>
                      <a:gd name="T6" fmla="*/ 4 w 17"/>
                      <a:gd name="T7" fmla="*/ 23 h 28"/>
                      <a:gd name="T8" fmla="*/ 11 w 17"/>
                      <a:gd name="T9" fmla="*/ 28 h 28"/>
                      <a:gd name="T10" fmla="*/ 17 w 17"/>
                      <a:gd name="T11" fmla="*/ 28 h 28"/>
                      <a:gd name="T12" fmla="*/ 8 w 17"/>
                      <a:gd name="T13" fmla="*/ 15 h 28"/>
                      <a:gd name="T14" fmla="*/ 4 w 17"/>
                      <a:gd name="T15" fmla="*/ 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8">
                        <a:moveTo>
                          <a:pt x="4" y="8"/>
                        </a:moveTo>
                        <a:lnTo>
                          <a:pt x="0" y="0"/>
                        </a:lnTo>
                        <a:lnTo>
                          <a:pt x="2" y="8"/>
                        </a:lnTo>
                        <a:lnTo>
                          <a:pt x="4" y="23"/>
                        </a:lnTo>
                        <a:lnTo>
                          <a:pt x="11" y="28"/>
                        </a:lnTo>
                        <a:lnTo>
                          <a:pt x="17" y="28"/>
                        </a:lnTo>
                        <a:lnTo>
                          <a:pt x="8" y="15"/>
                        </a:lnTo>
                        <a:lnTo>
                          <a:pt x="4"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3" name="Freeform 320">
                    <a:extLst>
                      <a:ext uri="{FF2B5EF4-FFF2-40B4-BE49-F238E27FC236}">
                        <a16:creationId xmlns:a16="http://schemas.microsoft.com/office/drawing/2014/main" id="{E215000E-E0F1-E8D3-9A2D-17E19BB6A5E5}"/>
                      </a:ext>
                    </a:extLst>
                  </p:cNvPr>
                  <p:cNvSpPr>
                    <a:spLocks/>
                  </p:cNvSpPr>
                  <p:nvPr/>
                </p:nvSpPr>
                <p:spPr bwMode="auto">
                  <a:xfrm>
                    <a:off x="1293851" y="2902993"/>
                    <a:ext cx="16332" cy="24417"/>
                  </a:xfrm>
                  <a:custGeom>
                    <a:avLst/>
                    <a:gdLst>
                      <a:gd name="T0" fmla="*/ 4 w 17"/>
                      <a:gd name="T1" fmla="*/ 8 h 28"/>
                      <a:gd name="T2" fmla="*/ 0 w 17"/>
                      <a:gd name="T3" fmla="*/ 0 h 28"/>
                      <a:gd name="T4" fmla="*/ 2 w 17"/>
                      <a:gd name="T5" fmla="*/ 8 h 28"/>
                      <a:gd name="T6" fmla="*/ 4 w 17"/>
                      <a:gd name="T7" fmla="*/ 23 h 28"/>
                      <a:gd name="T8" fmla="*/ 11 w 17"/>
                      <a:gd name="T9" fmla="*/ 28 h 28"/>
                      <a:gd name="T10" fmla="*/ 17 w 17"/>
                      <a:gd name="T11" fmla="*/ 28 h 28"/>
                      <a:gd name="T12" fmla="*/ 8 w 17"/>
                      <a:gd name="T13" fmla="*/ 15 h 28"/>
                      <a:gd name="T14" fmla="*/ 4 w 17"/>
                      <a:gd name="T15" fmla="*/ 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28">
                        <a:moveTo>
                          <a:pt x="4" y="8"/>
                        </a:moveTo>
                        <a:lnTo>
                          <a:pt x="0" y="0"/>
                        </a:lnTo>
                        <a:lnTo>
                          <a:pt x="2" y="8"/>
                        </a:lnTo>
                        <a:lnTo>
                          <a:pt x="4" y="23"/>
                        </a:lnTo>
                        <a:lnTo>
                          <a:pt x="11" y="28"/>
                        </a:lnTo>
                        <a:lnTo>
                          <a:pt x="17" y="28"/>
                        </a:lnTo>
                        <a:lnTo>
                          <a:pt x="8" y="15"/>
                        </a:lnTo>
                        <a:lnTo>
                          <a:pt x="4" y="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4" name="Freeform 321">
                    <a:extLst>
                      <a:ext uri="{FF2B5EF4-FFF2-40B4-BE49-F238E27FC236}">
                        <a16:creationId xmlns:a16="http://schemas.microsoft.com/office/drawing/2014/main" id="{B04BBE50-FE2A-6910-369D-6B3B2F0F947A}"/>
                      </a:ext>
                    </a:extLst>
                  </p:cNvPr>
                  <p:cNvSpPr>
                    <a:spLocks/>
                  </p:cNvSpPr>
                  <p:nvPr/>
                </p:nvSpPr>
                <p:spPr bwMode="auto">
                  <a:xfrm>
                    <a:off x="1304419" y="2862007"/>
                    <a:ext cx="22096" cy="20057"/>
                  </a:xfrm>
                  <a:custGeom>
                    <a:avLst/>
                    <a:gdLst>
                      <a:gd name="T0" fmla="*/ 14 w 23"/>
                      <a:gd name="T1" fmla="*/ 10 h 23"/>
                      <a:gd name="T2" fmla="*/ 8 w 23"/>
                      <a:gd name="T3" fmla="*/ 4 h 23"/>
                      <a:gd name="T4" fmla="*/ 0 w 23"/>
                      <a:gd name="T5" fmla="*/ 0 h 23"/>
                      <a:gd name="T6" fmla="*/ 6 w 23"/>
                      <a:gd name="T7" fmla="*/ 8 h 23"/>
                      <a:gd name="T8" fmla="*/ 14 w 23"/>
                      <a:gd name="T9" fmla="*/ 21 h 23"/>
                      <a:gd name="T10" fmla="*/ 23 w 23"/>
                      <a:gd name="T11" fmla="*/ 23 h 23"/>
                      <a:gd name="T12" fmla="*/ 21 w 23"/>
                      <a:gd name="T13" fmla="*/ 15 h 23"/>
                      <a:gd name="T14" fmla="*/ 14 w 23"/>
                      <a:gd name="T15" fmla="*/ 1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3">
                        <a:moveTo>
                          <a:pt x="14" y="10"/>
                        </a:moveTo>
                        <a:lnTo>
                          <a:pt x="8" y="4"/>
                        </a:lnTo>
                        <a:lnTo>
                          <a:pt x="0" y="0"/>
                        </a:lnTo>
                        <a:lnTo>
                          <a:pt x="6" y="8"/>
                        </a:lnTo>
                        <a:lnTo>
                          <a:pt x="14" y="21"/>
                        </a:lnTo>
                        <a:lnTo>
                          <a:pt x="23" y="23"/>
                        </a:lnTo>
                        <a:lnTo>
                          <a:pt x="21" y="15"/>
                        </a:lnTo>
                        <a:lnTo>
                          <a:pt x="14" y="1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5" name="Freeform 322">
                    <a:extLst>
                      <a:ext uri="{FF2B5EF4-FFF2-40B4-BE49-F238E27FC236}">
                        <a16:creationId xmlns:a16="http://schemas.microsoft.com/office/drawing/2014/main" id="{864C439B-9E14-3C2E-AB99-B934D4C648CD}"/>
                      </a:ext>
                    </a:extLst>
                  </p:cNvPr>
                  <p:cNvSpPr>
                    <a:spLocks/>
                  </p:cNvSpPr>
                  <p:nvPr/>
                </p:nvSpPr>
                <p:spPr bwMode="auto">
                  <a:xfrm>
                    <a:off x="1304419" y="2862007"/>
                    <a:ext cx="22096" cy="20057"/>
                  </a:xfrm>
                  <a:custGeom>
                    <a:avLst/>
                    <a:gdLst>
                      <a:gd name="T0" fmla="*/ 14 w 23"/>
                      <a:gd name="T1" fmla="*/ 10 h 23"/>
                      <a:gd name="T2" fmla="*/ 8 w 23"/>
                      <a:gd name="T3" fmla="*/ 4 h 23"/>
                      <a:gd name="T4" fmla="*/ 0 w 23"/>
                      <a:gd name="T5" fmla="*/ 0 h 23"/>
                      <a:gd name="T6" fmla="*/ 6 w 23"/>
                      <a:gd name="T7" fmla="*/ 8 h 23"/>
                      <a:gd name="T8" fmla="*/ 14 w 23"/>
                      <a:gd name="T9" fmla="*/ 21 h 23"/>
                      <a:gd name="T10" fmla="*/ 23 w 23"/>
                      <a:gd name="T11" fmla="*/ 23 h 23"/>
                      <a:gd name="T12" fmla="*/ 21 w 23"/>
                      <a:gd name="T13" fmla="*/ 15 h 23"/>
                      <a:gd name="T14" fmla="*/ 14 w 23"/>
                      <a:gd name="T15" fmla="*/ 1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3">
                        <a:moveTo>
                          <a:pt x="14" y="10"/>
                        </a:moveTo>
                        <a:lnTo>
                          <a:pt x="8" y="4"/>
                        </a:lnTo>
                        <a:lnTo>
                          <a:pt x="0" y="0"/>
                        </a:lnTo>
                        <a:lnTo>
                          <a:pt x="6" y="8"/>
                        </a:lnTo>
                        <a:lnTo>
                          <a:pt x="14" y="21"/>
                        </a:lnTo>
                        <a:lnTo>
                          <a:pt x="23" y="23"/>
                        </a:lnTo>
                        <a:lnTo>
                          <a:pt x="21" y="15"/>
                        </a:lnTo>
                        <a:lnTo>
                          <a:pt x="14" y="1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6" name="Freeform 323">
                    <a:extLst>
                      <a:ext uri="{FF2B5EF4-FFF2-40B4-BE49-F238E27FC236}">
                        <a16:creationId xmlns:a16="http://schemas.microsoft.com/office/drawing/2014/main" id="{4511D959-548F-E0E6-9D29-E1B913AB542B}"/>
                      </a:ext>
                    </a:extLst>
                  </p:cNvPr>
                  <p:cNvSpPr>
                    <a:spLocks/>
                  </p:cNvSpPr>
                  <p:nvPr/>
                </p:nvSpPr>
                <p:spPr bwMode="auto">
                  <a:xfrm>
                    <a:off x="1304419" y="2862007"/>
                    <a:ext cx="22096" cy="20057"/>
                  </a:xfrm>
                  <a:custGeom>
                    <a:avLst/>
                    <a:gdLst>
                      <a:gd name="T0" fmla="*/ 14 w 23"/>
                      <a:gd name="T1" fmla="*/ 10 h 23"/>
                      <a:gd name="T2" fmla="*/ 8 w 23"/>
                      <a:gd name="T3" fmla="*/ 4 h 23"/>
                      <a:gd name="T4" fmla="*/ 0 w 23"/>
                      <a:gd name="T5" fmla="*/ 0 h 23"/>
                      <a:gd name="T6" fmla="*/ 6 w 23"/>
                      <a:gd name="T7" fmla="*/ 8 h 23"/>
                      <a:gd name="T8" fmla="*/ 14 w 23"/>
                      <a:gd name="T9" fmla="*/ 21 h 23"/>
                      <a:gd name="T10" fmla="*/ 23 w 23"/>
                      <a:gd name="T11" fmla="*/ 23 h 23"/>
                      <a:gd name="T12" fmla="*/ 21 w 23"/>
                      <a:gd name="T13" fmla="*/ 15 h 23"/>
                      <a:gd name="T14" fmla="*/ 14 w 23"/>
                      <a:gd name="T15" fmla="*/ 1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3">
                        <a:moveTo>
                          <a:pt x="14" y="10"/>
                        </a:moveTo>
                        <a:lnTo>
                          <a:pt x="8" y="4"/>
                        </a:lnTo>
                        <a:lnTo>
                          <a:pt x="0" y="0"/>
                        </a:lnTo>
                        <a:lnTo>
                          <a:pt x="6" y="8"/>
                        </a:lnTo>
                        <a:lnTo>
                          <a:pt x="14" y="21"/>
                        </a:lnTo>
                        <a:lnTo>
                          <a:pt x="23" y="23"/>
                        </a:lnTo>
                        <a:lnTo>
                          <a:pt x="21" y="15"/>
                        </a:lnTo>
                        <a:lnTo>
                          <a:pt x="14" y="1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10" name="Group 609">
                  <a:extLst>
                    <a:ext uri="{FF2B5EF4-FFF2-40B4-BE49-F238E27FC236}">
                      <a16:creationId xmlns:a16="http://schemas.microsoft.com/office/drawing/2014/main" id="{707BADA9-52B2-31DC-6296-4A860388D46E}"/>
                    </a:ext>
                  </a:extLst>
                </p:cNvPr>
                <p:cNvGrpSpPr/>
                <p:nvPr/>
              </p:nvGrpSpPr>
              <p:grpSpPr>
                <a:xfrm>
                  <a:off x="4813819" y="2127748"/>
                  <a:ext cx="108558" cy="225859"/>
                  <a:chOff x="4813819" y="2127748"/>
                  <a:chExt cx="108558" cy="225859"/>
                </a:xfrm>
                <a:grpFill/>
              </p:grpSpPr>
              <p:sp>
                <p:nvSpPr>
                  <p:cNvPr id="628" name="Freeform 131">
                    <a:extLst>
                      <a:ext uri="{FF2B5EF4-FFF2-40B4-BE49-F238E27FC236}">
                        <a16:creationId xmlns:a16="http://schemas.microsoft.com/office/drawing/2014/main" id="{7EEEE7C1-7C97-A043-0DF9-5005FEC38EA6}"/>
                      </a:ext>
                    </a:extLst>
                  </p:cNvPr>
                  <p:cNvSpPr>
                    <a:spLocks/>
                  </p:cNvSpPr>
                  <p:nvPr/>
                </p:nvSpPr>
                <p:spPr bwMode="auto">
                  <a:xfrm>
                    <a:off x="4813819" y="2127748"/>
                    <a:ext cx="108558" cy="225859"/>
                  </a:xfrm>
                  <a:custGeom>
                    <a:avLst/>
                    <a:gdLst>
                      <a:gd name="T0" fmla="*/ 15 w 113"/>
                      <a:gd name="T1" fmla="*/ 15 h 259"/>
                      <a:gd name="T2" fmla="*/ 5 w 113"/>
                      <a:gd name="T3" fmla="*/ 40 h 259"/>
                      <a:gd name="T4" fmla="*/ 2 w 113"/>
                      <a:gd name="T5" fmla="*/ 51 h 259"/>
                      <a:gd name="T6" fmla="*/ 7 w 113"/>
                      <a:gd name="T7" fmla="*/ 60 h 259"/>
                      <a:gd name="T8" fmla="*/ 0 w 113"/>
                      <a:gd name="T9" fmla="*/ 73 h 259"/>
                      <a:gd name="T10" fmla="*/ 9 w 113"/>
                      <a:gd name="T11" fmla="*/ 92 h 259"/>
                      <a:gd name="T12" fmla="*/ 17 w 113"/>
                      <a:gd name="T13" fmla="*/ 102 h 259"/>
                      <a:gd name="T14" fmla="*/ 28 w 113"/>
                      <a:gd name="T15" fmla="*/ 107 h 259"/>
                      <a:gd name="T16" fmla="*/ 51 w 113"/>
                      <a:gd name="T17" fmla="*/ 126 h 259"/>
                      <a:gd name="T18" fmla="*/ 39 w 113"/>
                      <a:gd name="T19" fmla="*/ 139 h 259"/>
                      <a:gd name="T20" fmla="*/ 32 w 113"/>
                      <a:gd name="T21" fmla="*/ 147 h 259"/>
                      <a:gd name="T22" fmla="*/ 30 w 113"/>
                      <a:gd name="T23" fmla="*/ 149 h 259"/>
                      <a:gd name="T24" fmla="*/ 28 w 113"/>
                      <a:gd name="T25" fmla="*/ 162 h 259"/>
                      <a:gd name="T26" fmla="*/ 19 w 113"/>
                      <a:gd name="T27" fmla="*/ 169 h 259"/>
                      <a:gd name="T28" fmla="*/ 7 w 113"/>
                      <a:gd name="T29" fmla="*/ 177 h 259"/>
                      <a:gd name="T30" fmla="*/ 2 w 113"/>
                      <a:gd name="T31" fmla="*/ 194 h 259"/>
                      <a:gd name="T32" fmla="*/ 0 w 113"/>
                      <a:gd name="T33" fmla="*/ 199 h 259"/>
                      <a:gd name="T34" fmla="*/ 4 w 113"/>
                      <a:gd name="T35" fmla="*/ 207 h 259"/>
                      <a:gd name="T36" fmla="*/ 17 w 113"/>
                      <a:gd name="T37" fmla="*/ 222 h 259"/>
                      <a:gd name="T38" fmla="*/ 30 w 113"/>
                      <a:gd name="T39" fmla="*/ 228 h 259"/>
                      <a:gd name="T40" fmla="*/ 49 w 113"/>
                      <a:gd name="T41" fmla="*/ 233 h 259"/>
                      <a:gd name="T42" fmla="*/ 66 w 113"/>
                      <a:gd name="T43" fmla="*/ 241 h 259"/>
                      <a:gd name="T44" fmla="*/ 64 w 113"/>
                      <a:gd name="T45" fmla="*/ 259 h 259"/>
                      <a:gd name="T46" fmla="*/ 73 w 113"/>
                      <a:gd name="T47" fmla="*/ 254 h 259"/>
                      <a:gd name="T48" fmla="*/ 79 w 113"/>
                      <a:gd name="T49" fmla="*/ 239 h 259"/>
                      <a:gd name="T50" fmla="*/ 86 w 113"/>
                      <a:gd name="T51" fmla="*/ 218 h 259"/>
                      <a:gd name="T52" fmla="*/ 83 w 113"/>
                      <a:gd name="T53" fmla="*/ 214 h 259"/>
                      <a:gd name="T54" fmla="*/ 96 w 113"/>
                      <a:gd name="T55" fmla="*/ 207 h 259"/>
                      <a:gd name="T56" fmla="*/ 96 w 113"/>
                      <a:gd name="T57" fmla="*/ 194 h 259"/>
                      <a:gd name="T58" fmla="*/ 99 w 113"/>
                      <a:gd name="T59" fmla="*/ 184 h 259"/>
                      <a:gd name="T60" fmla="*/ 105 w 113"/>
                      <a:gd name="T61" fmla="*/ 169 h 259"/>
                      <a:gd name="T62" fmla="*/ 105 w 113"/>
                      <a:gd name="T63" fmla="*/ 156 h 259"/>
                      <a:gd name="T64" fmla="*/ 105 w 113"/>
                      <a:gd name="T65" fmla="*/ 139 h 259"/>
                      <a:gd name="T66" fmla="*/ 105 w 113"/>
                      <a:gd name="T67" fmla="*/ 132 h 259"/>
                      <a:gd name="T68" fmla="*/ 111 w 113"/>
                      <a:gd name="T69" fmla="*/ 130 h 259"/>
                      <a:gd name="T70" fmla="*/ 111 w 113"/>
                      <a:gd name="T71" fmla="*/ 150 h 259"/>
                      <a:gd name="T72" fmla="*/ 111 w 113"/>
                      <a:gd name="T73" fmla="*/ 124 h 259"/>
                      <a:gd name="T74" fmla="*/ 109 w 113"/>
                      <a:gd name="T75" fmla="*/ 96 h 259"/>
                      <a:gd name="T76" fmla="*/ 92 w 113"/>
                      <a:gd name="T77" fmla="*/ 85 h 259"/>
                      <a:gd name="T78" fmla="*/ 81 w 113"/>
                      <a:gd name="T79" fmla="*/ 85 h 259"/>
                      <a:gd name="T80" fmla="*/ 84 w 113"/>
                      <a:gd name="T81" fmla="*/ 58 h 259"/>
                      <a:gd name="T82" fmla="*/ 94 w 113"/>
                      <a:gd name="T83" fmla="*/ 53 h 259"/>
                      <a:gd name="T84" fmla="*/ 96 w 113"/>
                      <a:gd name="T85" fmla="*/ 38 h 259"/>
                      <a:gd name="T86" fmla="*/ 96 w 113"/>
                      <a:gd name="T87" fmla="*/ 23 h 259"/>
                      <a:gd name="T88" fmla="*/ 17 w 113"/>
                      <a:gd name="T89" fmla="*/ 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3" h="259">
                        <a:moveTo>
                          <a:pt x="17" y="9"/>
                        </a:moveTo>
                        <a:lnTo>
                          <a:pt x="15" y="15"/>
                        </a:lnTo>
                        <a:lnTo>
                          <a:pt x="15" y="23"/>
                        </a:lnTo>
                        <a:lnTo>
                          <a:pt x="5" y="40"/>
                        </a:lnTo>
                        <a:lnTo>
                          <a:pt x="0" y="47"/>
                        </a:lnTo>
                        <a:lnTo>
                          <a:pt x="2" y="51"/>
                        </a:lnTo>
                        <a:lnTo>
                          <a:pt x="5" y="53"/>
                        </a:lnTo>
                        <a:lnTo>
                          <a:pt x="7" y="60"/>
                        </a:lnTo>
                        <a:lnTo>
                          <a:pt x="5" y="66"/>
                        </a:lnTo>
                        <a:lnTo>
                          <a:pt x="0" y="73"/>
                        </a:lnTo>
                        <a:lnTo>
                          <a:pt x="4" y="85"/>
                        </a:lnTo>
                        <a:lnTo>
                          <a:pt x="9" y="92"/>
                        </a:lnTo>
                        <a:lnTo>
                          <a:pt x="17" y="94"/>
                        </a:lnTo>
                        <a:lnTo>
                          <a:pt x="17" y="102"/>
                        </a:lnTo>
                        <a:lnTo>
                          <a:pt x="24" y="105"/>
                        </a:lnTo>
                        <a:lnTo>
                          <a:pt x="28" y="107"/>
                        </a:lnTo>
                        <a:lnTo>
                          <a:pt x="34" y="113"/>
                        </a:lnTo>
                        <a:lnTo>
                          <a:pt x="51" y="126"/>
                        </a:lnTo>
                        <a:lnTo>
                          <a:pt x="47" y="132"/>
                        </a:lnTo>
                        <a:lnTo>
                          <a:pt x="39" y="139"/>
                        </a:lnTo>
                        <a:lnTo>
                          <a:pt x="34" y="147"/>
                        </a:lnTo>
                        <a:lnTo>
                          <a:pt x="32" y="147"/>
                        </a:lnTo>
                        <a:lnTo>
                          <a:pt x="32" y="149"/>
                        </a:lnTo>
                        <a:lnTo>
                          <a:pt x="30" y="149"/>
                        </a:lnTo>
                        <a:lnTo>
                          <a:pt x="28" y="156"/>
                        </a:lnTo>
                        <a:lnTo>
                          <a:pt x="28" y="162"/>
                        </a:lnTo>
                        <a:lnTo>
                          <a:pt x="20" y="167"/>
                        </a:lnTo>
                        <a:lnTo>
                          <a:pt x="19" y="169"/>
                        </a:lnTo>
                        <a:lnTo>
                          <a:pt x="13" y="171"/>
                        </a:lnTo>
                        <a:lnTo>
                          <a:pt x="7" y="177"/>
                        </a:lnTo>
                        <a:lnTo>
                          <a:pt x="4" y="184"/>
                        </a:lnTo>
                        <a:lnTo>
                          <a:pt x="2" y="194"/>
                        </a:lnTo>
                        <a:lnTo>
                          <a:pt x="0" y="197"/>
                        </a:lnTo>
                        <a:lnTo>
                          <a:pt x="0" y="199"/>
                        </a:lnTo>
                        <a:lnTo>
                          <a:pt x="4" y="207"/>
                        </a:lnTo>
                        <a:lnTo>
                          <a:pt x="4" y="207"/>
                        </a:lnTo>
                        <a:lnTo>
                          <a:pt x="4" y="211"/>
                        </a:lnTo>
                        <a:lnTo>
                          <a:pt x="17" y="222"/>
                        </a:lnTo>
                        <a:lnTo>
                          <a:pt x="22" y="224"/>
                        </a:lnTo>
                        <a:lnTo>
                          <a:pt x="30" y="228"/>
                        </a:lnTo>
                        <a:lnTo>
                          <a:pt x="41" y="237"/>
                        </a:lnTo>
                        <a:lnTo>
                          <a:pt x="49" y="233"/>
                        </a:lnTo>
                        <a:lnTo>
                          <a:pt x="62" y="233"/>
                        </a:lnTo>
                        <a:lnTo>
                          <a:pt x="66" y="241"/>
                        </a:lnTo>
                        <a:lnTo>
                          <a:pt x="62" y="252"/>
                        </a:lnTo>
                        <a:lnTo>
                          <a:pt x="64" y="259"/>
                        </a:lnTo>
                        <a:lnTo>
                          <a:pt x="69" y="258"/>
                        </a:lnTo>
                        <a:lnTo>
                          <a:pt x="73" y="254"/>
                        </a:lnTo>
                        <a:lnTo>
                          <a:pt x="75" y="246"/>
                        </a:lnTo>
                        <a:lnTo>
                          <a:pt x="79" y="239"/>
                        </a:lnTo>
                        <a:lnTo>
                          <a:pt x="83" y="226"/>
                        </a:lnTo>
                        <a:lnTo>
                          <a:pt x="86" y="218"/>
                        </a:lnTo>
                        <a:lnTo>
                          <a:pt x="83" y="218"/>
                        </a:lnTo>
                        <a:lnTo>
                          <a:pt x="83" y="214"/>
                        </a:lnTo>
                        <a:lnTo>
                          <a:pt x="88" y="207"/>
                        </a:lnTo>
                        <a:lnTo>
                          <a:pt x="96" y="207"/>
                        </a:lnTo>
                        <a:lnTo>
                          <a:pt x="92" y="201"/>
                        </a:lnTo>
                        <a:lnTo>
                          <a:pt x="96" y="194"/>
                        </a:lnTo>
                        <a:lnTo>
                          <a:pt x="94" y="188"/>
                        </a:lnTo>
                        <a:lnTo>
                          <a:pt x="99" y="184"/>
                        </a:lnTo>
                        <a:lnTo>
                          <a:pt x="101" y="177"/>
                        </a:lnTo>
                        <a:lnTo>
                          <a:pt x="105" y="169"/>
                        </a:lnTo>
                        <a:lnTo>
                          <a:pt x="109" y="164"/>
                        </a:lnTo>
                        <a:lnTo>
                          <a:pt x="105" y="156"/>
                        </a:lnTo>
                        <a:lnTo>
                          <a:pt x="107" y="150"/>
                        </a:lnTo>
                        <a:lnTo>
                          <a:pt x="105" y="139"/>
                        </a:lnTo>
                        <a:lnTo>
                          <a:pt x="103" y="132"/>
                        </a:lnTo>
                        <a:lnTo>
                          <a:pt x="105" y="132"/>
                        </a:lnTo>
                        <a:lnTo>
                          <a:pt x="107" y="124"/>
                        </a:lnTo>
                        <a:lnTo>
                          <a:pt x="111" y="130"/>
                        </a:lnTo>
                        <a:lnTo>
                          <a:pt x="109" y="137"/>
                        </a:lnTo>
                        <a:lnTo>
                          <a:pt x="111" y="150"/>
                        </a:lnTo>
                        <a:lnTo>
                          <a:pt x="113" y="143"/>
                        </a:lnTo>
                        <a:lnTo>
                          <a:pt x="111" y="124"/>
                        </a:lnTo>
                        <a:lnTo>
                          <a:pt x="109" y="117"/>
                        </a:lnTo>
                        <a:lnTo>
                          <a:pt x="109" y="96"/>
                        </a:lnTo>
                        <a:lnTo>
                          <a:pt x="107" y="87"/>
                        </a:lnTo>
                        <a:lnTo>
                          <a:pt x="92" y="85"/>
                        </a:lnTo>
                        <a:lnTo>
                          <a:pt x="86" y="87"/>
                        </a:lnTo>
                        <a:lnTo>
                          <a:pt x="81" y="85"/>
                        </a:lnTo>
                        <a:lnTo>
                          <a:pt x="81" y="66"/>
                        </a:lnTo>
                        <a:lnTo>
                          <a:pt x="84" y="58"/>
                        </a:lnTo>
                        <a:lnTo>
                          <a:pt x="86" y="58"/>
                        </a:lnTo>
                        <a:lnTo>
                          <a:pt x="94" y="53"/>
                        </a:lnTo>
                        <a:lnTo>
                          <a:pt x="92" y="47"/>
                        </a:lnTo>
                        <a:lnTo>
                          <a:pt x="96" y="38"/>
                        </a:lnTo>
                        <a:lnTo>
                          <a:pt x="96" y="30"/>
                        </a:lnTo>
                        <a:lnTo>
                          <a:pt x="96" y="23"/>
                        </a:lnTo>
                        <a:lnTo>
                          <a:pt x="24" y="0"/>
                        </a:lnTo>
                        <a:lnTo>
                          <a:pt x="17" y="9"/>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9" name="Freeform 324">
                    <a:extLst>
                      <a:ext uri="{FF2B5EF4-FFF2-40B4-BE49-F238E27FC236}">
                        <a16:creationId xmlns:a16="http://schemas.microsoft.com/office/drawing/2014/main" id="{F562EAAC-9180-902E-C919-062E9D504DAA}"/>
                      </a:ext>
                    </a:extLst>
                  </p:cNvPr>
                  <p:cNvSpPr>
                    <a:spLocks/>
                  </p:cNvSpPr>
                  <p:nvPr/>
                </p:nvSpPr>
                <p:spPr bwMode="auto">
                  <a:xfrm>
                    <a:off x="4914692" y="2269019"/>
                    <a:ext cx="5764" cy="17441"/>
                  </a:xfrm>
                  <a:custGeom>
                    <a:avLst/>
                    <a:gdLst>
                      <a:gd name="T0" fmla="*/ 6 w 6"/>
                      <a:gd name="T1" fmla="*/ 0 h 20"/>
                      <a:gd name="T2" fmla="*/ 0 w 6"/>
                      <a:gd name="T3" fmla="*/ 20 h 20"/>
                      <a:gd name="T4" fmla="*/ 6 w 6"/>
                      <a:gd name="T5" fmla="*/ 5 h 20"/>
                      <a:gd name="T6" fmla="*/ 6 w 6"/>
                      <a:gd name="T7" fmla="*/ 0 h 20"/>
                    </a:gdLst>
                    <a:ahLst/>
                    <a:cxnLst>
                      <a:cxn ang="0">
                        <a:pos x="T0" y="T1"/>
                      </a:cxn>
                      <a:cxn ang="0">
                        <a:pos x="T2" y="T3"/>
                      </a:cxn>
                      <a:cxn ang="0">
                        <a:pos x="T4" y="T5"/>
                      </a:cxn>
                      <a:cxn ang="0">
                        <a:pos x="T6" y="T7"/>
                      </a:cxn>
                    </a:cxnLst>
                    <a:rect l="0" t="0" r="r" b="b"/>
                    <a:pathLst>
                      <a:path w="6" h="20">
                        <a:moveTo>
                          <a:pt x="6" y="0"/>
                        </a:moveTo>
                        <a:lnTo>
                          <a:pt x="0" y="20"/>
                        </a:lnTo>
                        <a:lnTo>
                          <a:pt x="6" y="5"/>
                        </a:lnTo>
                        <a:lnTo>
                          <a:pt x="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0" name="Freeform 325">
                    <a:extLst>
                      <a:ext uri="{FF2B5EF4-FFF2-40B4-BE49-F238E27FC236}">
                        <a16:creationId xmlns:a16="http://schemas.microsoft.com/office/drawing/2014/main" id="{F4EA6B40-62C3-4027-B252-7CA6D91A4CE5}"/>
                      </a:ext>
                    </a:extLst>
                  </p:cNvPr>
                  <p:cNvSpPr>
                    <a:spLocks/>
                  </p:cNvSpPr>
                  <p:nvPr/>
                </p:nvSpPr>
                <p:spPr bwMode="auto">
                  <a:xfrm>
                    <a:off x="4914692" y="2269019"/>
                    <a:ext cx="5764" cy="17441"/>
                  </a:xfrm>
                  <a:custGeom>
                    <a:avLst/>
                    <a:gdLst>
                      <a:gd name="T0" fmla="*/ 6 w 6"/>
                      <a:gd name="T1" fmla="*/ 0 h 20"/>
                      <a:gd name="T2" fmla="*/ 0 w 6"/>
                      <a:gd name="T3" fmla="*/ 20 h 20"/>
                      <a:gd name="T4" fmla="*/ 6 w 6"/>
                      <a:gd name="T5" fmla="*/ 5 h 20"/>
                      <a:gd name="T6" fmla="*/ 6 w 6"/>
                      <a:gd name="T7" fmla="*/ 0 h 20"/>
                    </a:gdLst>
                    <a:ahLst/>
                    <a:cxnLst>
                      <a:cxn ang="0">
                        <a:pos x="T0" y="T1"/>
                      </a:cxn>
                      <a:cxn ang="0">
                        <a:pos x="T2" y="T3"/>
                      </a:cxn>
                      <a:cxn ang="0">
                        <a:pos x="T4" y="T5"/>
                      </a:cxn>
                      <a:cxn ang="0">
                        <a:pos x="T6" y="T7"/>
                      </a:cxn>
                    </a:cxnLst>
                    <a:rect l="0" t="0" r="r" b="b"/>
                    <a:pathLst>
                      <a:path w="6" h="20">
                        <a:moveTo>
                          <a:pt x="6" y="0"/>
                        </a:moveTo>
                        <a:lnTo>
                          <a:pt x="0" y="20"/>
                        </a:lnTo>
                        <a:lnTo>
                          <a:pt x="6" y="5"/>
                        </a:lnTo>
                        <a:lnTo>
                          <a:pt x="6"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11" name="Group 610">
                  <a:extLst>
                    <a:ext uri="{FF2B5EF4-FFF2-40B4-BE49-F238E27FC236}">
                      <a16:creationId xmlns:a16="http://schemas.microsoft.com/office/drawing/2014/main" id="{6B3FA597-9EC1-D994-7719-D59F6C503B20}"/>
                    </a:ext>
                  </a:extLst>
                </p:cNvPr>
                <p:cNvGrpSpPr/>
                <p:nvPr/>
              </p:nvGrpSpPr>
              <p:grpSpPr>
                <a:xfrm>
                  <a:off x="4438189" y="1771956"/>
                  <a:ext cx="613881" cy="415091"/>
                  <a:chOff x="4438189" y="1771956"/>
                  <a:chExt cx="613881" cy="415091"/>
                </a:xfrm>
                <a:grpFill/>
              </p:grpSpPr>
              <p:sp>
                <p:nvSpPr>
                  <p:cNvPr id="626" name="Freeform 326">
                    <a:extLst>
                      <a:ext uri="{FF2B5EF4-FFF2-40B4-BE49-F238E27FC236}">
                        <a16:creationId xmlns:a16="http://schemas.microsoft.com/office/drawing/2014/main" id="{458B4D94-BC87-70BE-8AA9-F8FD5731D29C}"/>
                      </a:ext>
                    </a:extLst>
                  </p:cNvPr>
                  <p:cNvSpPr>
                    <a:spLocks/>
                  </p:cNvSpPr>
                  <p:nvPr/>
                </p:nvSpPr>
                <p:spPr bwMode="auto">
                  <a:xfrm>
                    <a:off x="4438189" y="1771956"/>
                    <a:ext cx="490913" cy="398523"/>
                  </a:xfrm>
                  <a:custGeom>
                    <a:avLst/>
                    <a:gdLst>
                      <a:gd name="T0" fmla="*/ 511 w 511"/>
                      <a:gd name="T1" fmla="*/ 402 h 457"/>
                      <a:gd name="T2" fmla="*/ 505 w 511"/>
                      <a:gd name="T3" fmla="*/ 389 h 457"/>
                      <a:gd name="T4" fmla="*/ 489 w 511"/>
                      <a:gd name="T5" fmla="*/ 307 h 457"/>
                      <a:gd name="T6" fmla="*/ 490 w 511"/>
                      <a:gd name="T7" fmla="*/ 233 h 457"/>
                      <a:gd name="T8" fmla="*/ 487 w 511"/>
                      <a:gd name="T9" fmla="*/ 222 h 457"/>
                      <a:gd name="T10" fmla="*/ 460 w 511"/>
                      <a:gd name="T11" fmla="*/ 143 h 457"/>
                      <a:gd name="T12" fmla="*/ 455 w 511"/>
                      <a:gd name="T13" fmla="*/ 145 h 457"/>
                      <a:gd name="T14" fmla="*/ 453 w 511"/>
                      <a:gd name="T15" fmla="*/ 119 h 457"/>
                      <a:gd name="T16" fmla="*/ 443 w 511"/>
                      <a:gd name="T17" fmla="*/ 98 h 457"/>
                      <a:gd name="T18" fmla="*/ 445 w 511"/>
                      <a:gd name="T19" fmla="*/ 81 h 457"/>
                      <a:gd name="T20" fmla="*/ 443 w 511"/>
                      <a:gd name="T21" fmla="*/ 66 h 457"/>
                      <a:gd name="T22" fmla="*/ 442 w 511"/>
                      <a:gd name="T23" fmla="*/ 53 h 457"/>
                      <a:gd name="T24" fmla="*/ 432 w 511"/>
                      <a:gd name="T25" fmla="*/ 40 h 457"/>
                      <a:gd name="T26" fmla="*/ 427 w 511"/>
                      <a:gd name="T27" fmla="*/ 15 h 457"/>
                      <a:gd name="T28" fmla="*/ 425 w 511"/>
                      <a:gd name="T29" fmla="*/ 4 h 457"/>
                      <a:gd name="T30" fmla="*/ 372 w 511"/>
                      <a:gd name="T31" fmla="*/ 15 h 457"/>
                      <a:gd name="T32" fmla="*/ 317 w 511"/>
                      <a:gd name="T33" fmla="*/ 25 h 457"/>
                      <a:gd name="T34" fmla="*/ 278 w 511"/>
                      <a:gd name="T35" fmla="*/ 58 h 457"/>
                      <a:gd name="T36" fmla="*/ 257 w 511"/>
                      <a:gd name="T37" fmla="*/ 103 h 457"/>
                      <a:gd name="T38" fmla="*/ 244 w 511"/>
                      <a:gd name="T39" fmla="*/ 122 h 457"/>
                      <a:gd name="T40" fmla="*/ 223 w 511"/>
                      <a:gd name="T41" fmla="*/ 143 h 457"/>
                      <a:gd name="T42" fmla="*/ 229 w 511"/>
                      <a:gd name="T43" fmla="*/ 154 h 457"/>
                      <a:gd name="T44" fmla="*/ 229 w 511"/>
                      <a:gd name="T45" fmla="*/ 150 h 457"/>
                      <a:gd name="T46" fmla="*/ 237 w 511"/>
                      <a:gd name="T47" fmla="*/ 158 h 457"/>
                      <a:gd name="T48" fmla="*/ 242 w 511"/>
                      <a:gd name="T49" fmla="*/ 160 h 457"/>
                      <a:gd name="T50" fmla="*/ 235 w 511"/>
                      <a:gd name="T51" fmla="*/ 169 h 457"/>
                      <a:gd name="T52" fmla="*/ 242 w 511"/>
                      <a:gd name="T53" fmla="*/ 188 h 457"/>
                      <a:gd name="T54" fmla="*/ 246 w 511"/>
                      <a:gd name="T55" fmla="*/ 201 h 457"/>
                      <a:gd name="T56" fmla="*/ 233 w 511"/>
                      <a:gd name="T57" fmla="*/ 209 h 457"/>
                      <a:gd name="T58" fmla="*/ 218 w 511"/>
                      <a:gd name="T59" fmla="*/ 222 h 457"/>
                      <a:gd name="T60" fmla="*/ 208 w 511"/>
                      <a:gd name="T61" fmla="*/ 237 h 457"/>
                      <a:gd name="T62" fmla="*/ 197 w 511"/>
                      <a:gd name="T63" fmla="*/ 246 h 457"/>
                      <a:gd name="T64" fmla="*/ 177 w 511"/>
                      <a:gd name="T65" fmla="*/ 246 h 457"/>
                      <a:gd name="T66" fmla="*/ 148 w 511"/>
                      <a:gd name="T67" fmla="*/ 258 h 457"/>
                      <a:gd name="T68" fmla="*/ 103 w 511"/>
                      <a:gd name="T69" fmla="*/ 250 h 457"/>
                      <a:gd name="T70" fmla="*/ 62 w 511"/>
                      <a:gd name="T71" fmla="*/ 261 h 457"/>
                      <a:gd name="T72" fmla="*/ 49 w 511"/>
                      <a:gd name="T73" fmla="*/ 269 h 457"/>
                      <a:gd name="T74" fmla="*/ 36 w 511"/>
                      <a:gd name="T75" fmla="*/ 276 h 457"/>
                      <a:gd name="T76" fmla="*/ 39 w 511"/>
                      <a:gd name="T77" fmla="*/ 290 h 457"/>
                      <a:gd name="T78" fmla="*/ 52 w 511"/>
                      <a:gd name="T79" fmla="*/ 297 h 457"/>
                      <a:gd name="T80" fmla="*/ 51 w 511"/>
                      <a:gd name="T81" fmla="*/ 305 h 457"/>
                      <a:gd name="T82" fmla="*/ 58 w 511"/>
                      <a:gd name="T83" fmla="*/ 327 h 457"/>
                      <a:gd name="T84" fmla="*/ 43 w 511"/>
                      <a:gd name="T85" fmla="*/ 348 h 457"/>
                      <a:gd name="T86" fmla="*/ 30 w 511"/>
                      <a:gd name="T87" fmla="*/ 363 h 457"/>
                      <a:gd name="T88" fmla="*/ 4 w 511"/>
                      <a:gd name="T89" fmla="*/ 393 h 457"/>
                      <a:gd name="T90" fmla="*/ 2 w 511"/>
                      <a:gd name="T91" fmla="*/ 397 h 457"/>
                      <a:gd name="T92" fmla="*/ 69 w 511"/>
                      <a:gd name="T93" fmla="*/ 410 h 457"/>
                      <a:gd name="T94" fmla="*/ 276 w 511"/>
                      <a:gd name="T95" fmla="*/ 369 h 457"/>
                      <a:gd name="T96" fmla="*/ 349 w 511"/>
                      <a:gd name="T97" fmla="*/ 354 h 457"/>
                      <a:gd name="T98" fmla="*/ 361 w 511"/>
                      <a:gd name="T99" fmla="*/ 363 h 457"/>
                      <a:gd name="T100" fmla="*/ 374 w 511"/>
                      <a:gd name="T101" fmla="*/ 367 h 457"/>
                      <a:gd name="T102" fmla="*/ 381 w 511"/>
                      <a:gd name="T103" fmla="*/ 389 h 457"/>
                      <a:gd name="T104" fmla="*/ 400 w 511"/>
                      <a:gd name="T105" fmla="*/ 401 h 457"/>
                      <a:gd name="T106" fmla="*/ 415 w 511"/>
                      <a:gd name="T107" fmla="*/ 406 h 457"/>
                      <a:gd name="T108" fmla="*/ 487 w 511"/>
                      <a:gd name="T109" fmla="*/ 431 h 457"/>
                      <a:gd name="T110" fmla="*/ 475 w 511"/>
                      <a:gd name="T111" fmla="*/ 408 h 457"/>
                      <a:gd name="T112" fmla="*/ 475 w 511"/>
                      <a:gd name="T113" fmla="*/ 399 h 457"/>
                      <a:gd name="T114" fmla="*/ 483 w 511"/>
                      <a:gd name="T115" fmla="*/ 410 h 457"/>
                      <a:gd name="T116" fmla="*/ 489 w 511"/>
                      <a:gd name="T117" fmla="*/ 442 h 457"/>
                      <a:gd name="T118" fmla="*/ 489 w 511"/>
                      <a:gd name="T119" fmla="*/ 457 h 457"/>
                      <a:gd name="T120" fmla="*/ 498 w 511"/>
                      <a:gd name="T121" fmla="*/ 448 h 457"/>
                      <a:gd name="T122" fmla="*/ 505 w 511"/>
                      <a:gd name="T123" fmla="*/ 425 h 457"/>
                      <a:gd name="T124" fmla="*/ 500 w 511"/>
                      <a:gd name="T125" fmla="*/ 414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11" h="457">
                        <a:moveTo>
                          <a:pt x="500" y="414"/>
                        </a:moveTo>
                        <a:lnTo>
                          <a:pt x="511" y="402"/>
                        </a:lnTo>
                        <a:lnTo>
                          <a:pt x="511" y="397"/>
                        </a:lnTo>
                        <a:lnTo>
                          <a:pt x="505" y="389"/>
                        </a:lnTo>
                        <a:lnTo>
                          <a:pt x="492" y="312"/>
                        </a:lnTo>
                        <a:lnTo>
                          <a:pt x="489" y="307"/>
                        </a:lnTo>
                        <a:lnTo>
                          <a:pt x="490" y="241"/>
                        </a:lnTo>
                        <a:lnTo>
                          <a:pt x="490" y="233"/>
                        </a:lnTo>
                        <a:lnTo>
                          <a:pt x="487" y="228"/>
                        </a:lnTo>
                        <a:lnTo>
                          <a:pt x="487" y="222"/>
                        </a:lnTo>
                        <a:lnTo>
                          <a:pt x="472" y="152"/>
                        </a:lnTo>
                        <a:lnTo>
                          <a:pt x="460" y="143"/>
                        </a:lnTo>
                        <a:lnTo>
                          <a:pt x="458" y="152"/>
                        </a:lnTo>
                        <a:lnTo>
                          <a:pt x="455" y="145"/>
                        </a:lnTo>
                        <a:lnTo>
                          <a:pt x="457" y="132"/>
                        </a:lnTo>
                        <a:lnTo>
                          <a:pt x="453" y="119"/>
                        </a:lnTo>
                        <a:lnTo>
                          <a:pt x="447" y="111"/>
                        </a:lnTo>
                        <a:lnTo>
                          <a:pt x="443" y="98"/>
                        </a:lnTo>
                        <a:lnTo>
                          <a:pt x="443" y="85"/>
                        </a:lnTo>
                        <a:lnTo>
                          <a:pt x="445" y="81"/>
                        </a:lnTo>
                        <a:lnTo>
                          <a:pt x="445" y="73"/>
                        </a:lnTo>
                        <a:lnTo>
                          <a:pt x="443" y="66"/>
                        </a:lnTo>
                        <a:lnTo>
                          <a:pt x="443" y="60"/>
                        </a:lnTo>
                        <a:lnTo>
                          <a:pt x="442" y="53"/>
                        </a:lnTo>
                        <a:lnTo>
                          <a:pt x="434" y="47"/>
                        </a:lnTo>
                        <a:lnTo>
                          <a:pt x="432" y="40"/>
                        </a:lnTo>
                        <a:lnTo>
                          <a:pt x="432" y="23"/>
                        </a:lnTo>
                        <a:lnTo>
                          <a:pt x="427" y="15"/>
                        </a:lnTo>
                        <a:lnTo>
                          <a:pt x="427" y="8"/>
                        </a:lnTo>
                        <a:lnTo>
                          <a:pt x="425" y="4"/>
                        </a:lnTo>
                        <a:lnTo>
                          <a:pt x="425" y="0"/>
                        </a:lnTo>
                        <a:lnTo>
                          <a:pt x="372" y="15"/>
                        </a:lnTo>
                        <a:lnTo>
                          <a:pt x="323" y="25"/>
                        </a:lnTo>
                        <a:lnTo>
                          <a:pt x="317" y="25"/>
                        </a:lnTo>
                        <a:lnTo>
                          <a:pt x="302" y="32"/>
                        </a:lnTo>
                        <a:lnTo>
                          <a:pt x="278" y="58"/>
                        </a:lnTo>
                        <a:lnTo>
                          <a:pt x="257" y="96"/>
                        </a:lnTo>
                        <a:lnTo>
                          <a:pt x="257" y="103"/>
                        </a:lnTo>
                        <a:lnTo>
                          <a:pt x="246" y="119"/>
                        </a:lnTo>
                        <a:lnTo>
                          <a:pt x="244" y="122"/>
                        </a:lnTo>
                        <a:lnTo>
                          <a:pt x="237" y="130"/>
                        </a:lnTo>
                        <a:lnTo>
                          <a:pt x="223" y="143"/>
                        </a:lnTo>
                        <a:lnTo>
                          <a:pt x="223" y="149"/>
                        </a:lnTo>
                        <a:lnTo>
                          <a:pt x="229" y="154"/>
                        </a:lnTo>
                        <a:lnTo>
                          <a:pt x="231" y="158"/>
                        </a:lnTo>
                        <a:lnTo>
                          <a:pt x="229" y="150"/>
                        </a:lnTo>
                        <a:lnTo>
                          <a:pt x="237" y="147"/>
                        </a:lnTo>
                        <a:lnTo>
                          <a:pt x="237" y="158"/>
                        </a:lnTo>
                        <a:lnTo>
                          <a:pt x="246" y="152"/>
                        </a:lnTo>
                        <a:lnTo>
                          <a:pt x="242" y="160"/>
                        </a:lnTo>
                        <a:lnTo>
                          <a:pt x="240" y="166"/>
                        </a:lnTo>
                        <a:lnTo>
                          <a:pt x="235" y="169"/>
                        </a:lnTo>
                        <a:lnTo>
                          <a:pt x="240" y="182"/>
                        </a:lnTo>
                        <a:lnTo>
                          <a:pt x="242" y="188"/>
                        </a:lnTo>
                        <a:lnTo>
                          <a:pt x="244" y="194"/>
                        </a:lnTo>
                        <a:lnTo>
                          <a:pt x="246" y="201"/>
                        </a:lnTo>
                        <a:lnTo>
                          <a:pt x="240" y="209"/>
                        </a:lnTo>
                        <a:lnTo>
                          <a:pt x="233" y="209"/>
                        </a:lnTo>
                        <a:lnTo>
                          <a:pt x="225" y="216"/>
                        </a:lnTo>
                        <a:lnTo>
                          <a:pt x="218" y="222"/>
                        </a:lnTo>
                        <a:lnTo>
                          <a:pt x="214" y="229"/>
                        </a:lnTo>
                        <a:lnTo>
                          <a:pt x="208" y="237"/>
                        </a:lnTo>
                        <a:lnTo>
                          <a:pt x="201" y="241"/>
                        </a:lnTo>
                        <a:lnTo>
                          <a:pt x="197" y="246"/>
                        </a:lnTo>
                        <a:lnTo>
                          <a:pt x="192" y="244"/>
                        </a:lnTo>
                        <a:lnTo>
                          <a:pt x="177" y="246"/>
                        </a:lnTo>
                        <a:lnTo>
                          <a:pt x="163" y="248"/>
                        </a:lnTo>
                        <a:lnTo>
                          <a:pt x="148" y="258"/>
                        </a:lnTo>
                        <a:lnTo>
                          <a:pt x="131" y="250"/>
                        </a:lnTo>
                        <a:lnTo>
                          <a:pt x="103" y="250"/>
                        </a:lnTo>
                        <a:lnTo>
                          <a:pt x="77" y="256"/>
                        </a:lnTo>
                        <a:lnTo>
                          <a:pt x="62" y="261"/>
                        </a:lnTo>
                        <a:lnTo>
                          <a:pt x="56" y="267"/>
                        </a:lnTo>
                        <a:lnTo>
                          <a:pt x="49" y="269"/>
                        </a:lnTo>
                        <a:lnTo>
                          <a:pt x="41" y="273"/>
                        </a:lnTo>
                        <a:lnTo>
                          <a:pt x="36" y="276"/>
                        </a:lnTo>
                        <a:lnTo>
                          <a:pt x="36" y="276"/>
                        </a:lnTo>
                        <a:lnTo>
                          <a:pt x="39" y="290"/>
                        </a:lnTo>
                        <a:lnTo>
                          <a:pt x="37" y="295"/>
                        </a:lnTo>
                        <a:lnTo>
                          <a:pt x="52" y="297"/>
                        </a:lnTo>
                        <a:lnTo>
                          <a:pt x="52" y="301"/>
                        </a:lnTo>
                        <a:lnTo>
                          <a:pt x="51" y="305"/>
                        </a:lnTo>
                        <a:lnTo>
                          <a:pt x="58" y="320"/>
                        </a:lnTo>
                        <a:lnTo>
                          <a:pt x="58" y="327"/>
                        </a:lnTo>
                        <a:lnTo>
                          <a:pt x="47" y="340"/>
                        </a:lnTo>
                        <a:lnTo>
                          <a:pt x="43" y="348"/>
                        </a:lnTo>
                        <a:lnTo>
                          <a:pt x="37" y="354"/>
                        </a:lnTo>
                        <a:lnTo>
                          <a:pt x="30" y="363"/>
                        </a:lnTo>
                        <a:lnTo>
                          <a:pt x="19" y="376"/>
                        </a:lnTo>
                        <a:lnTo>
                          <a:pt x="4" y="393"/>
                        </a:lnTo>
                        <a:lnTo>
                          <a:pt x="0" y="395"/>
                        </a:lnTo>
                        <a:lnTo>
                          <a:pt x="2" y="397"/>
                        </a:lnTo>
                        <a:lnTo>
                          <a:pt x="5" y="421"/>
                        </a:lnTo>
                        <a:lnTo>
                          <a:pt x="69" y="410"/>
                        </a:lnTo>
                        <a:lnTo>
                          <a:pt x="167" y="391"/>
                        </a:lnTo>
                        <a:lnTo>
                          <a:pt x="276" y="369"/>
                        </a:lnTo>
                        <a:lnTo>
                          <a:pt x="349" y="352"/>
                        </a:lnTo>
                        <a:lnTo>
                          <a:pt x="349" y="354"/>
                        </a:lnTo>
                        <a:lnTo>
                          <a:pt x="357" y="355"/>
                        </a:lnTo>
                        <a:lnTo>
                          <a:pt x="361" y="363"/>
                        </a:lnTo>
                        <a:lnTo>
                          <a:pt x="366" y="361"/>
                        </a:lnTo>
                        <a:lnTo>
                          <a:pt x="374" y="367"/>
                        </a:lnTo>
                        <a:lnTo>
                          <a:pt x="380" y="382"/>
                        </a:lnTo>
                        <a:lnTo>
                          <a:pt x="381" y="389"/>
                        </a:lnTo>
                        <a:lnTo>
                          <a:pt x="387" y="397"/>
                        </a:lnTo>
                        <a:lnTo>
                          <a:pt x="400" y="401"/>
                        </a:lnTo>
                        <a:lnTo>
                          <a:pt x="408" y="402"/>
                        </a:lnTo>
                        <a:lnTo>
                          <a:pt x="415" y="406"/>
                        </a:lnTo>
                        <a:lnTo>
                          <a:pt x="415" y="408"/>
                        </a:lnTo>
                        <a:lnTo>
                          <a:pt x="487" y="431"/>
                        </a:lnTo>
                        <a:lnTo>
                          <a:pt x="481" y="414"/>
                        </a:lnTo>
                        <a:lnTo>
                          <a:pt x="475" y="408"/>
                        </a:lnTo>
                        <a:lnTo>
                          <a:pt x="474" y="401"/>
                        </a:lnTo>
                        <a:lnTo>
                          <a:pt x="475" y="399"/>
                        </a:lnTo>
                        <a:lnTo>
                          <a:pt x="477" y="406"/>
                        </a:lnTo>
                        <a:lnTo>
                          <a:pt x="483" y="410"/>
                        </a:lnTo>
                        <a:lnTo>
                          <a:pt x="487" y="421"/>
                        </a:lnTo>
                        <a:lnTo>
                          <a:pt x="489" y="442"/>
                        </a:lnTo>
                        <a:lnTo>
                          <a:pt x="485" y="457"/>
                        </a:lnTo>
                        <a:lnTo>
                          <a:pt x="489" y="457"/>
                        </a:lnTo>
                        <a:lnTo>
                          <a:pt x="490" y="449"/>
                        </a:lnTo>
                        <a:lnTo>
                          <a:pt x="498" y="448"/>
                        </a:lnTo>
                        <a:lnTo>
                          <a:pt x="500" y="440"/>
                        </a:lnTo>
                        <a:lnTo>
                          <a:pt x="505" y="425"/>
                        </a:lnTo>
                        <a:lnTo>
                          <a:pt x="500" y="417"/>
                        </a:lnTo>
                        <a:lnTo>
                          <a:pt x="500" y="41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7" name="Freeform 329">
                    <a:extLst>
                      <a:ext uri="{FF2B5EF4-FFF2-40B4-BE49-F238E27FC236}">
                        <a16:creationId xmlns:a16="http://schemas.microsoft.com/office/drawing/2014/main" id="{C850F8D9-02E8-9BA6-8E55-218A5CCB2C73}"/>
                      </a:ext>
                    </a:extLst>
                  </p:cNvPr>
                  <p:cNvSpPr>
                    <a:spLocks/>
                  </p:cNvSpPr>
                  <p:nvPr/>
                </p:nvSpPr>
                <p:spPr bwMode="auto">
                  <a:xfrm>
                    <a:off x="4906045" y="2105075"/>
                    <a:ext cx="146025" cy="81972"/>
                  </a:xfrm>
                  <a:custGeom>
                    <a:avLst/>
                    <a:gdLst>
                      <a:gd name="T0" fmla="*/ 139 w 152"/>
                      <a:gd name="T1" fmla="*/ 11 h 94"/>
                      <a:gd name="T2" fmla="*/ 135 w 152"/>
                      <a:gd name="T3" fmla="*/ 9 h 94"/>
                      <a:gd name="T4" fmla="*/ 129 w 152"/>
                      <a:gd name="T5" fmla="*/ 11 h 94"/>
                      <a:gd name="T6" fmla="*/ 122 w 152"/>
                      <a:gd name="T7" fmla="*/ 15 h 94"/>
                      <a:gd name="T8" fmla="*/ 112 w 152"/>
                      <a:gd name="T9" fmla="*/ 28 h 94"/>
                      <a:gd name="T10" fmla="*/ 109 w 152"/>
                      <a:gd name="T11" fmla="*/ 30 h 94"/>
                      <a:gd name="T12" fmla="*/ 101 w 152"/>
                      <a:gd name="T13" fmla="*/ 32 h 94"/>
                      <a:gd name="T14" fmla="*/ 107 w 152"/>
                      <a:gd name="T15" fmla="*/ 24 h 94"/>
                      <a:gd name="T16" fmla="*/ 114 w 152"/>
                      <a:gd name="T17" fmla="*/ 19 h 94"/>
                      <a:gd name="T18" fmla="*/ 114 w 152"/>
                      <a:gd name="T19" fmla="*/ 11 h 94"/>
                      <a:gd name="T20" fmla="*/ 120 w 152"/>
                      <a:gd name="T21" fmla="*/ 0 h 94"/>
                      <a:gd name="T22" fmla="*/ 99 w 152"/>
                      <a:gd name="T23" fmla="*/ 24 h 94"/>
                      <a:gd name="T24" fmla="*/ 86 w 152"/>
                      <a:gd name="T25" fmla="*/ 30 h 94"/>
                      <a:gd name="T26" fmla="*/ 65 w 152"/>
                      <a:gd name="T27" fmla="*/ 35 h 94"/>
                      <a:gd name="T28" fmla="*/ 60 w 152"/>
                      <a:gd name="T29" fmla="*/ 37 h 94"/>
                      <a:gd name="T30" fmla="*/ 56 w 152"/>
                      <a:gd name="T31" fmla="*/ 43 h 94"/>
                      <a:gd name="T32" fmla="*/ 49 w 152"/>
                      <a:gd name="T33" fmla="*/ 43 h 94"/>
                      <a:gd name="T34" fmla="*/ 35 w 152"/>
                      <a:gd name="T35" fmla="*/ 50 h 94"/>
                      <a:gd name="T36" fmla="*/ 30 w 152"/>
                      <a:gd name="T37" fmla="*/ 50 h 94"/>
                      <a:gd name="T38" fmla="*/ 22 w 152"/>
                      <a:gd name="T39" fmla="*/ 54 h 94"/>
                      <a:gd name="T40" fmla="*/ 24 w 152"/>
                      <a:gd name="T41" fmla="*/ 62 h 94"/>
                      <a:gd name="T42" fmla="*/ 17 w 152"/>
                      <a:gd name="T43" fmla="*/ 60 h 94"/>
                      <a:gd name="T44" fmla="*/ 15 w 152"/>
                      <a:gd name="T45" fmla="*/ 67 h 94"/>
                      <a:gd name="T46" fmla="*/ 2 w 152"/>
                      <a:gd name="T47" fmla="*/ 75 h 94"/>
                      <a:gd name="T48" fmla="*/ 0 w 152"/>
                      <a:gd name="T49" fmla="*/ 84 h 94"/>
                      <a:gd name="T50" fmla="*/ 0 w 152"/>
                      <a:gd name="T51" fmla="*/ 90 h 94"/>
                      <a:gd name="T52" fmla="*/ 2 w 152"/>
                      <a:gd name="T53" fmla="*/ 92 h 94"/>
                      <a:gd name="T54" fmla="*/ 15 w 152"/>
                      <a:gd name="T55" fmla="*/ 88 h 94"/>
                      <a:gd name="T56" fmla="*/ 7 w 152"/>
                      <a:gd name="T57" fmla="*/ 94 h 94"/>
                      <a:gd name="T58" fmla="*/ 22 w 152"/>
                      <a:gd name="T59" fmla="*/ 88 h 94"/>
                      <a:gd name="T60" fmla="*/ 47 w 152"/>
                      <a:gd name="T61" fmla="*/ 73 h 94"/>
                      <a:gd name="T62" fmla="*/ 49 w 152"/>
                      <a:gd name="T63" fmla="*/ 73 h 94"/>
                      <a:gd name="T64" fmla="*/ 58 w 152"/>
                      <a:gd name="T65" fmla="*/ 67 h 94"/>
                      <a:gd name="T66" fmla="*/ 64 w 152"/>
                      <a:gd name="T67" fmla="*/ 64 h 94"/>
                      <a:gd name="T68" fmla="*/ 79 w 152"/>
                      <a:gd name="T69" fmla="*/ 56 h 94"/>
                      <a:gd name="T70" fmla="*/ 86 w 152"/>
                      <a:gd name="T71" fmla="*/ 52 h 94"/>
                      <a:gd name="T72" fmla="*/ 94 w 152"/>
                      <a:gd name="T73" fmla="*/ 49 h 94"/>
                      <a:gd name="T74" fmla="*/ 99 w 152"/>
                      <a:gd name="T75" fmla="*/ 47 h 94"/>
                      <a:gd name="T76" fmla="*/ 112 w 152"/>
                      <a:gd name="T77" fmla="*/ 37 h 94"/>
                      <a:gd name="T78" fmla="*/ 114 w 152"/>
                      <a:gd name="T79" fmla="*/ 32 h 94"/>
                      <a:gd name="T80" fmla="*/ 122 w 152"/>
                      <a:gd name="T81" fmla="*/ 30 h 94"/>
                      <a:gd name="T82" fmla="*/ 135 w 152"/>
                      <a:gd name="T83" fmla="*/ 19 h 94"/>
                      <a:gd name="T84" fmla="*/ 143 w 152"/>
                      <a:gd name="T85" fmla="*/ 15 h 94"/>
                      <a:gd name="T86" fmla="*/ 152 w 152"/>
                      <a:gd name="T87" fmla="*/ 3 h 94"/>
                      <a:gd name="T88" fmla="*/ 144 w 152"/>
                      <a:gd name="T89" fmla="*/ 7 h 94"/>
                      <a:gd name="T90" fmla="*/ 139 w 152"/>
                      <a:gd name="T91" fmla="*/ 1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2" h="94">
                        <a:moveTo>
                          <a:pt x="139" y="11"/>
                        </a:moveTo>
                        <a:lnTo>
                          <a:pt x="135" y="9"/>
                        </a:lnTo>
                        <a:lnTo>
                          <a:pt x="129" y="11"/>
                        </a:lnTo>
                        <a:lnTo>
                          <a:pt x="122" y="15"/>
                        </a:lnTo>
                        <a:lnTo>
                          <a:pt x="112" y="28"/>
                        </a:lnTo>
                        <a:lnTo>
                          <a:pt x="109" y="30"/>
                        </a:lnTo>
                        <a:lnTo>
                          <a:pt x="101" y="32"/>
                        </a:lnTo>
                        <a:lnTo>
                          <a:pt x="107" y="24"/>
                        </a:lnTo>
                        <a:lnTo>
                          <a:pt x="114" y="19"/>
                        </a:lnTo>
                        <a:lnTo>
                          <a:pt x="114" y="11"/>
                        </a:lnTo>
                        <a:lnTo>
                          <a:pt x="120" y="0"/>
                        </a:lnTo>
                        <a:lnTo>
                          <a:pt x="99" y="24"/>
                        </a:lnTo>
                        <a:lnTo>
                          <a:pt x="86" y="30"/>
                        </a:lnTo>
                        <a:lnTo>
                          <a:pt x="65" y="35"/>
                        </a:lnTo>
                        <a:lnTo>
                          <a:pt x="60" y="37"/>
                        </a:lnTo>
                        <a:lnTo>
                          <a:pt x="56" y="43"/>
                        </a:lnTo>
                        <a:lnTo>
                          <a:pt x="49" y="43"/>
                        </a:lnTo>
                        <a:lnTo>
                          <a:pt x="35" y="50"/>
                        </a:lnTo>
                        <a:lnTo>
                          <a:pt x="30" y="50"/>
                        </a:lnTo>
                        <a:lnTo>
                          <a:pt x="22" y="54"/>
                        </a:lnTo>
                        <a:lnTo>
                          <a:pt x="24" y="62"/>
                        </a:lnTo>
                        <a:lnTo>
                          <a:pt x="17" y="60"/>
                        </a:lnTo>
                        <a:lnTo>
                          <a:pt x="15" y="67"/>
                        </a:lnTo>
                        <a:lnTo>
                          <a:pt x="2" y="75"/>
                        </a:lnTo>
                        <a:lnTo>
                          <a:pt x="0" y="84"/>
                        </a:lnTo>
                        <a:lnTo>
                          <a:pt x="0" y="90"/>
                        </a:lnTo>
                        <a:lnTo>
                          <a:pt x="2" y="92"/>
                        </a:lnTo>
                        <a:lnTo>
                          <a:pt x="15" y="88"/>
                        </a:lnTo>
                        <a:lnTo>
                          <a:pt x="7" y="94"/>
                        </a:lnTo>
                        <a:lnTo>
                          <a:pt x="22" y="88"/>
                        </a:lnTo>
                        <a:lnTo>
                          <a:pt x="47" y="73"/>
                        </a:lnTo>
                        <a:lnTo>
                          <a:pt x="49" y="73"/>
                        </a:lnTo>
                        <a:lnTo>
                          <a:pt x="58" y="67"/>
                        </a:lnTo>
                        <a:lnTo>
                          <a:pt x="64" y="64"/>
                        </a:lnTo>
                        <a:lnTo>
                          <a:pt x="79" y="56"/>
                        </a:lnTo>
                        <a:lnTo>
                          <a:pt x="86" y="52"/>
                        </a:lnTo>
                        <a:lnTo>
                          <a:pt x="94" y="49"/>
                        </a:lnTo>
                        <a:lnTo>
                          <a:pt x="99" y="47"/>
                        </a:lnTo>
                        <a:lnTo>
                          <a:pt x="112" y="37"/>
                        </a:lnTo>
                        <a:lnTo>
                          <a:pt x="114" y="32"/>
                        </a:lnTo>
                        <a:lnTo>
                          <a:pt x="122" y="30"/>
                        </a:lnTo>
                        <a:lnTo>
                          <a:pt x="135" y="19"/>
                        </a:lnTo>
                        <a:lnTo>
                          <a:pt x="143" y="15"/>
                        </a:lnTo>
                        <a:lnTo>
                          <a:pt x="152" y="3"/>
                        </a:lnTo>
                        <a:lnTo>
                          <a:pt x="144" y="7"/>
                        </a:lnTo>
                        <a:lnTo>
                          <a:pt x="139" y="11"/>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12" name="Group 611">
                  <a:extLst>
                    <a:ext uri="{FF2B5EF4-FFF2-40B4-BE49-F238E27FC236}">
                      <a16:creationId xmlns:a16="http://schemas.microsoft.com/office/drawing/2014/main" id="{03B3CDCF-8D72-681E-42E9-AFD069A5900D}"/>
                    </a:ext>
                  </a:extLst>
                </p:cNvPr>
                <p:cNvGrpSpPr/>
                <p:nvPr/>
              </p:nvGrpSpPr>
              <p:grpSpPr>
                <a:xfrm>
                  <a:off x="4907967" y="1921074"/>
                  <a:ext cx="285325" cy="141272"/>
                  <a:chOff x="4907967" y="1921074"/>
                  <a:chExt cx="285325" cy="141272"/>
                </a:xfrm>
                <a:grpFill/>
              </p:grpSpPr>
              <p:sp>
                <p:nvSpPr>
                  <p:cNvPr id="619" name="Freeform 144">
                    <a:extLst>
                      <a:ext uri="{FF2B5EF4-FFF2-40B4-BE49-F238E27FC236}">
                        <a16:creationId xmlns:a16="http://schemas.microsoft.com/office/drawing/2014/main" id="{272D54E9-1021-1C66-DA52-537BC3BB760B}"/>
                      </a:ext>
                    </a:extLst>
                  </p:cNvPr>
                  <p:cNvSpPr>
                    <a:spLocks/>
                  </p:cNvSpPr>
                  <p:nvPr/>
                </p:nvSpPr>
                <p:spPr bwMode="auto">
                  <a:xfrm>
                    <a:off x="4907967" y="1921074"/>
                    <a:ext cx="273797" cy="131678"/>
                  </a:xfrm>
                  <a:custGeom>
                    <a:avLst/>
                    <a:gdLst>
                      <a:gd name="T0" fmla="*/ 169 w 285"/>
                      <a:gd name="T1" fmla="*/ 6 h 151"/>
                      <a:gd name="T2" fmla="*/ 163 w 285"/>
                      <a:gd name="T3" fmla="*/ 13 h 151"/>
                      <a:gd name="T4" fmla="*/ 150 w 285"/>
                      <a:gd name="T5" fmla="*/ 30 h 151"/>
                      <a:gd name="T6" fmla="*/ 1 w 285"/>
                      <a:gd name="T7" fmla="*/ 62 h 151"/>
                      <a:gd name="T8" fmla="*/ 0 w 285"/>
                      <a:gd name="T9" fmla="*/ 136 h 151"/>
                      <a:gd name="T10" fmla="*/ 48 w 285"/>
                      <a:gd name="T11" fmla="*/ 130 h 151"/>
                      <a:gd name="T12" fmla="*/ 69 w 285"/>
                      <a:gd name="T13" fmla="*/ 126 h 151"/>
                      <a:gd name="T14" fmla="*/ 80 w 285"/>
                      <a:gd name="T15" fmla="*/ 122 h 151"/>
                      <a:gd name="T16" fmla="*/ 129 w 285"/>
                      <a:gd name="T17" fmla="*/ 111 h 151"/>
                      <a:gd name="T18" fmla="*/ 159 w 285"/>
                      <a:gd name="T19" fmla="*/ 104 h 151"/>
                      <a:gd name="T20" fmla="*/ 169 w 285"/>
                      <a:gd name="T21" fmla="*/ 115 h 151"/>
                      <a:gd name="T22" fmla="*/ 174 w 285"/>
                      <a:gd name="T23" fmla="*/ 122 h 151"/>
                      <a:gd name="T24" fmla="*/ 178 w 285"/>
                      <a:gd name="T25" fmla="*/ 128 h 151"/>
                      <a:gd name="T26" fmla="*/ 189 w 285"/>
                      <a:gd name="T27" fmla="*/ 126 h 151"/>
                      <a:gd name="T28" fmla="*/ 191 w 285"/>
                      <a:gd name="T29" fmla="*/ 128 h 151"/>
                      <a:gd name="T30" fmla="*/ 195 w 285"/>
                      <a:gd name="T31" fmla="*/ 136 h 151"/>
                      <a:gd name="T32" fmla="*/ 199 w 285"/>
                      <a:gd name="T33" fmla="*/ 151 h 151"/>
                      <a:gd name="T34" fmla="*/ 210 w 285"/>
                      <a:gd name="T35" fmla="*/ 143 h 151"/>
                      <a:gd name="T36" fmla="*/ 221 w 285"/>
                      <a:gd name="T37" fmla="*/ 126 h 151"/>
                      <a:gd name="T38" fmla="*/ 231 w 285"/>
                      <a:gd name="T39" fmla="*/ 115 h 151"/>
                      <a:gd name="T40" fmla="*/ 235 w 285"/>
                      <a:gd name="T41" fmla="*/ 136 h 151"/>
                      <a:gd name="T42" fmla="*/ 248 w 285"/>
                      <a:gd name="T43" fmla="*/ 130 h 151"/>
                      <a:gd name="T44" fmla="*/ 253 w 285"/>
                      <a:gd name="T45" fmla="*/ 122 h 151"/>
                      <a:gd name="T46" fmla="*/ 282 w 285"/>
                      <a:gd name="T47" fmla="*/ 109 h 151"/>
                      <a:gd name="T48" fmla="*/ 282 w 285"/>
                      <a:gd name="T49" fmla="*/ 89 h 151"/>
                      <a:gd name="T50" fmla="*/ 265 w 285"/>
                      <a:gd name="T51" fmla="*/ 72 h 151"/>
                      <a:gd name="T52" fmla="*/ 250 w 285"/>
                      <a:gd name="T53" fmla="*/ 70 h 151"/>
                      <a:gd name="T54" fmla="*/ 265 w 285"/>
                      <a:gd name="T55" fmla="*/ 75 h 151"/>
                      <a:gd name="T56" fmla="*/ 274 w 285"/>
                      <a:gd name="T57" fmla="*/ 83 h 151"/>
                      <a:gd name="T58" fmla="*/ 270 w 285"/>
                      <a:gd name="T59" fmla="*/ 100 h 151"/>
                      <a:gd name="T60" fmla="*/ 250 w 285"/>
                      <a:gd name="T61" fmla="*/ 109 h 151"/>
                      <a:gd name="T62" fmla="*/ 238 w 285"/>
                      <a:gd name="T63" fmla="*/ 107 h 151"/>
                      <a:gd name="T64" fmla="*/ 225 w 285"/>
                      <a:gd name="T65" fmla="*/ 92 h 151"/>
                      <a:gd name="T66" fmla="*/ 219 w 285"/>
                      <a:gd name="T67" fmla="*/ 83 h 151"/>
                      <a:gd name="T68" fmla="*/ 219 w 285"/>
                      <a:gd name="T69" fmla="*/ 79 h 151"/>
                      <a:gd name="T70" fmla="*/ 199 w 285"/>
                      <a:gd name="T71" fmla="*/ 64 h 151"/>
                      <a:gd name="T72" fmla="*/ 186 w 285"/>
                      <a:gd name="T73" fmla="*/ 64 h 151"/>
                      <a:gd name="T74" fmla="*/ 188 w 285"/>
                      <a:gd name="T75" fmla="*/ 58 h 151"/>
                      <a:gd name="T76" fmla="*/ 191 w 285"/>
                      <a:gd name="T77" fmla="*/ 43 h 151"/>
                      <a:gd name="T78" fmla="*/ 193 w 285"/>
                      <a:gd name="T79" fmla="*/ 34 h 151"/>
                      <a:gd name="T80" fmla="*/ 208 w 285"/>
                      <a:gd name="T81" fmla="*/ 19 h 151"/>
                      <a:gd name="T82" fmla="*/ 203 w 285"/>
                      <a:gd name="T83" fmla="*/ 21 h 151"/>
                      <a:gd name="T84" fmla="*/ 189 w 285"/>
                      <a:gd name="T85" fmla="*/ 17 h 151"/>
                      <a:gd name="T86" fmla="*/ 182 w 285"/>
                      <a:gd name="T87" fmla="*/ 8 h 151"/>
                      <a:gd name="T88" fmla="*/ 180 w 285"/>
                      <a:gd name="T8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5" h="151">
                        <a:moveTo>
                          <a:pt x="176" y="2"/>
                        </a:moveTo>
                        <a:lnTo>
                          <a:pt x="169" y="6"/>
                        </a:lnTo>
                        <a:lnTo>
                          <a:pt x="165" y="13"/>
                        </a:lnTo>
                        <a:lnTo>
                          <a:pt x="163" y="13"/>
                        </a:lnTo>
                        <a:lnTo>
                          <a:pt x="159" y="19"/>
                        </a:lnTo>
                        <a:lnTo>
                          <a:pt x="150" y="30"/>
                        </a:lnTo>
                        <a:lnTo>
                          <a:pt x="62" y="51"/>
                        </a:lnTo>
                        <a:lnTo>
                          <a:pt x="1" y="62"/>
                        </a:lnTo>
                        <a:lnTo>
                          <a:pt x="1" y="70"/>
                        </a:lnTo>
                        <a:lnTo>
                          <a:pt x="0" y="136"/>
                        </a:lnTo>
                        <a:lnTo>
                          <a:pt x="3" y="141"/>
                        </a:lnTo>
                        <a:lnTo>
                          <a:pt x="48" y="130"/>
                        </a:lnTo>
                        <a:lnTo>
                          <a:pt x="56" y="130"/>
                        </a:lnTo>
                        <a:lnTo>
                          <a:pt x="69" y="126"/>
                        </a:lnTo>
                        <a:lnTo>
                          <a:pt x="73" y="126"/>
                        </a:lnTo>
                        <a:lnTo>
                          <a:pt x="80" y="122"/>
                        </a:lnTo>
                        <a:lnTo>
                          <a:pt x="120" y="113"/>
                        </a:lnTo>
                        <a:lnTo>
                          <a:pt x="129" y="111"/>
                        </a:lnTo>
                        <a:lnTo>
                          <a:pt x="133" y="111"/>
                        </a:lnTo>
                        <a:lnTo>
                          <a:pt x="159" y="104"/>
                        </a:lnTo>
                        <a:lnTo>
                          <a:pt x="167" y="109"/>
                        </a:lnTo>
                        <a:lnTo>
                          <a:pt x="169" y="115"/>
                        </a:lnTo>
                        <a:lnTo>
                          <a:pt x="172" y="117"/>
                        </a:lnTo>
                        <a:lnTo>
                          <a:pt x="174" y="122"/>
                        </a:lnTo>
                        <a:lnTo>
                          <a:pt x="178" y="126"/>
                        </a:lnTo>
                        <a:lnTo>
                          <a:pt x="178" y="128"/>
                        </a:lnTo>
                        <a:lnTo>
                          <a:pt x="184" y="132"/>
                        </a:lnTo>
                        <a:lnTo>
                          <a:pt x="189" y="126"/>
                        </a:lnTo>
                        <a:lnTo>
                          <a:pt x="191" y="120"/>
                        </a:lnTo>
                        <a:lnTo>
                          <a:pt x="191" y="128"/>
                        </a:lnTo>
                        <a:lnTo>
                          <a:pt x="189" y="134"/>
                        </a:lnTo>
                        <a:lnTo>
                          <a:pt x="195" y="136"/>
                        </a:lnTo>
                        <a:lnTo>
                          <a:pt x="199" y="147"/>
                        </a:lnTo>
                        <a:lnTo>
                          <a:pt x="199" y="151"/>
                        </a:lnTo>
                        <a:lnTo>
                          <a:pt x="203" y="143"/>
                        </a:lnTo>
                        <a:lnTo>
                          <a:pt x="210" y="143"/>
                        </a:lnTo>
                        <a:lnTo>
                          <a:pt x="214" y="132"/>
                        </a:lnTo>
                        <a:lnTo>
                          <a:pt x="221" y="126"/>
                        </a:lnTo>
                        <a:lnTo>
                          <a:pt x="223" y="120"/>
                        </a:lnTo>
                        <a:lnTo>
                          <a:pt x="231" y="115"/>
                        </a:lnTo>
                        <a:lnTo>
                          <a:pt x="231" y="122"/>
                        </a:lnTo>
                        <a:lnTo>
                          <a:pt x="235" y="136"/>
                        </a:lnTo>
                        <a:lnTo>
                          <a:pt x="242" y="134"/>
                        </a:lnTo>
                        <a:lnTo>
                          <a:pt x="248" y="130"/>
                        </a:lnTo>
                        <a:lnTo>
                          <a:pt x="250" y="122"/>
                        </a:lnTo>
                        <a:lnTo>
                          <a:pt x="253" y="122"/>
                        </a:lnTo>
                        <a:lnTo>
                          <a:pt x="272" y="111"/>
                        </a:lnTo>
                        <a:lnTo>
                          <a:pt x="282" y="109"/>
                        </a:lnTo>
                        <a:lnTo>
                          <a:pt x="285" y="102"/>
                        </a:lnTo>
                        <a:lnTo>
                          <a:pt x="282" y="89"/>
                        </a:lnTo>
                        <a:lnTo>
                          <a:pt x="272" y="75"/>
                        </a:lnTo>
                        <a:lnTo>
                          <a:pt x="265" y="72"/>
                        </a:lnTo>
                        <a:lnTo>
                          <a:pt x="257" y="68"/>
                        </a:lnTo>
                        <a:lnTo>
                          <a:pt x="250" y="70"/>
                        </a:lnTo>
                        <a:lnTo>
                          <a:pt x="257" y="72"/>
                        </a:lnTo>
                        <a:lnTo>
                          <a:pt x="265" y="75"/>
                        </a:lnTo>
                        <a:lnTo>
                          <a:pt x="268" y="83"/>
                        </a:lnTo>
                        <a:lnTo>
                          <a:pt x="274" y="83"/>
                        </a:lnTo>
                        <a:lnTo>
                          <a:pt x="278" y="94"/>
                        </a:lnTo>
                        <a:lnTo>
                          <a:pt x="270" y="100"/>
                        </a:lnTo>
                        <a:lnTo>
                          <a:pt x="257" y="111"/>
                        </a:lnTo>
                        <a:lnTo>
                          <a:pt x="250" y="109"/>
                        </a:lnTo>
                        <a:lnTo>
                          <a:pt x="244" y="109"/>
                        </a:lnTo>
                        <a:lnTo>
                          <a:pt x="238" y="107"/>
                        </a:lnTo>
                        <a:lnTo>
                          <a:pt x="233" y="94"/>
                        </a:lnTo>
                        <a:lnTo>
                          <a:pt x="225" y="92"/>
                        </a:lnTo>
                        <a:lnTo>
                          <a:pt x="219" y="89"/>
                        </a:lnTo>
                        <a:lnTo>
                          <a:pt x="219" y="83"/>
                        </a:lnTo>
                        <a:lnTo>
                          <a:pt x="225" y="87"/>
                        </a:lnTo>
                        <a:lnTo>
                          <a:pt x="219" y="79"/>
                        </a:lnTo>
                        <a:lnTo>
                          <a:pt x="206" y="66"/>
                        </a:lnTo>
                        <a:lnTo>
                          <a:pt x="199" y="64"/>
                        </a:lnTo>
                        <a:lnTo>
                          <a:pt x="191" y="68"/>
                        </a:lnTo>
                        <a:lnTo>
                          <a:pt x="186" y="64"/>
                        </a:lnTo>
                        <a:lnTo>
                          <a:pt x="180" y="58"/>
                        </a:lnTo>
                        <a:lnTo>
                          <a:pt x="188" y="58"/>
                        </a:lnTo>
                        <a:lnTo>
                          <a:pt x="186" y="51"/>
                        </a:lnTo>
                        <a:lnTo>
                          <a:pt x="191" y="43"/>
                        </a:lnTo>
                        <a:lnTo>
                          <a:pt x="189" y="42"/>
                        </a:lnTo>
                        <a:lnTo>
                          <a:pt x="193" y="34"/>
                        </a:lnTo>
                        <a:lnTo>
                          <a:pt x="206" y="26"/>
                        </a:lnTo>
                        <a:lnTo>
                          <a:pt x="208" y="19"/>
                        </a:lnTo>
                        <a:lnTo>
                          <a:pt x="201" y="19"/>
                        </a:lnTo>
                        <a:lnTo>
                          <a:pt x="203" y="21"/>
                        </a:lnTo>
                        <a:lnTo>
                          <a:pt x="195" y="23"/>
                        </a:lnTo>
                        <a:lnTo>
                          <a:pt x="189" y="17"/>
                        </a:lnTo>
                        <a:lnTo>
                          <a:pt x="188" y="10"/>
                        </a:lnTo>
                        <a:lnTo>
                          <a:pt x="182" y="8"/>
                        </a:lnTo>
                        <a:lnTo>
                          <a:pt x="184" y="0"/>
                        </a:lnTo>
                        <a:lnTo>
                          <a:pt x="180" y="0"/>
                        </a:lnTo>
                        <a:lnTo>
                          <a:pt x="176" y="2"/>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0" name="Freeform 330">
                    <a:extLst>
                      <a:ext uri="{FF2B5EF4-FFF2-40B4-BE49-F238E27FC236}">
                        <a16:creationId xmlns:a16="http://schemas.microsoft.com/office/drawing/2014/main" id="{8B96E649-ACC0-30E6-78EC-6656CEFD1C00}"/>
                      </a:ext>
                    </a:extLst>
                  </p:cNvPr>
                  <p:cNvSpPr>
                    <a:spLocks/>
                  </p:cNvSpPr>
                  <p:nvPr/>
                </p:nvSpPr>
                <p:spPr bwMode="auto">
                  <a:xfrm>
                    <a:off x="5127965" y="2045777"/>
                    <a:ext cx="20174" cy="16569"/>
                  </a:xfrm>
                  <a:custGeom>
                    <a:avLst/>
                    <a:gdLst>
                      <a:gd name="T0" fmla="*/ 9 w 21"/>
                      <a:gd name="T1" fmla="*/ 0 h 19"/>
                      <a:gd name="T2" fmla="*/ 6 w 21"/>
                      <a:gd name="T3" fmla="*/ 6 h 19"/>
                      <a:gd name="T4" fmla="*/ 0 w 21"/>
                      <a:gd name="T5" fmla="*/ 19 h 19"/>
                      <a:gd name="T6" fmla="*/ 13 w 21"/>
                      <a:gd name="T7" fmla="*/ 11 h 19"/>
                      <a:gd name="T8" fmla="*/ 21 w 21"/>
                      <a:gd name="T9" fmla="*/ 6 h 19"/>
                      <a:gd name="T10" fmla="*/ 15 w 21"/>
                      <a:gd name="T11" fmla="*/ 0 h 19"/>
                      <a:gd name="T12" fmla="*/ 9 w 21"/>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21" h="19">
                        <a:moveTo>
                          <a:pt x="9" y="0"/>
                        </a:moveTo>
                        <a:lnTo>
                          <a:pt x="6" y="6"/>
                        </a:lnTo>
                        <a:lnTo>
                          <a:pt x="0" y="19"/>
                        </a:lnTo>
                        <a:lnTo>
                          <a:pt x="13" y="11"/>
                        </a:lnTo>
                        <a:lnTo>
                          <a:pt x="21" y="6"/>
                        </a:lnTo>
                        <a:lnTo>
                          <a:pt x="15" y="0"/>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1" name="Freeform 331">
                    <a:extLst>
                      <a:ext uri="{FF2B5EF4-FFF2-40B4-BE49-F238E27FC236}">
                        <a16:creationId xmlns:a16="http://schemas.microsoft.com/office/drawing/2014/main" id="{F2431D8A-0684-CAFB-1CB4-F537BDB0C15B}"/>
                      </a:ext>
                    </a:extLst>
                  </p:cNvPr>
                  <p:cNvSpPr>
                    <a:spLocks/>
                  </p:cNvSpPr>
                  <p:nvPr/>
                </p:nvSpPr>
                <p:spPr bwMode="auto">
                  <a:xfrm>
                    <a:off x="5127965" y="2045777"/>
                    <a:ext cx="20174" cy="16569"/>
                  </a:xfrm>
                  <a:custGeom>
                    <a:avLst/>
                    <a:gdLst>
                      <a:gd name="T0" fmla="*/ 9 w 21"/>
                      <a:gd name="T1" fmla="*/ 0 h 19"/>
                      <a:gd name="T2" fmla="*/ 6 w 21"/>
                      <a:gd name="T3" fmla="*/ 6 h 19"/>
                      <a:gd name="T4" fmla="*/ 0 w 21"/>
                      <a:gd name="T5" fmla="*/ 19 h 19"/>
                      <a:gd name="T6" fmla="*/ 13 w 21"/>
                      <a:gd name="T7" fmla="*/ 11 h 19"/>
                      <a:gd name="T8" fmla="*/ 21 w 21"/>
                      <a:gd name="T9" fmla="*/ 6 h 19"/>
                      <a:gd name="T10" fmla="*/ 15 w 21"/>
                      <a:gd name="T11" fmla="*/ 0 h 19"/>
                      <a:gd name="T12" fmla="*/ 9 w 21"/>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21" h="19">
                        <a:moveTo>
                          <a:pt x="9" y="0"/>
                        </a:moveTo>
                        <a:lnTo>
                          <a:pt x="6" y="6"/>
                        </a:lnTo>
                        <a:lnTo>
                          <a:pt x="0" y="19"/>
                        </a:lnTo>
                        <a:lnTo>
                          <a:pt x="13" y="11"/>
                        </a:lnTo>
                        <a:lnTo>
                          <a:pt x="21" y="6"/>
                        </a:lnTo>
                        <a:lnTo>
                          <a:pt x="15" y="0"/>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2" name="Freeform 332">
                    <a:extLst>
                      <a:ext uri="{FF2B5EF4-FFF2-40B4-BE49-F238E27FC236}">
                        <a16:creationId xmlns:a16="http://schemas.microsoft.com/office/drawing/2014/main" id="{E823EFC5-7E80-761B-5F83-4367A184158B}"/>
                      </a:ext>
                    </a:extLst>
                  </p:cNvPr>
                  <p:cNvSpPr>
                    <a:spLocks/>
                  </p:cNvSpPr>
                  <p:nvPr/>
                </p:nvSpPr>
                <p:spPr bwMode="auto">
                  <a:xfrm>
                    <a:off x="5127965" y="2045777"/>
                    <a:ext cx="20174" cy="16569"/>
                  </a:xfrm>
                  <a:custGeom>
                    <a:avLst/>
                    <a:gdLst>
                      <a:gd name="T0" fmla="*/ 9 w 21"/>
                      <a:gd name="T1" fmla="*/ 0 h 19"/>
                      <a:gd name="T2" fmla="*/ 6 w 21"/>
                      <a:gd name="T3" fmla="*/ 6 h 19"/>
                      <a:gd name="T4" fmla="*/ 0 w 21"/>
                      <a:gd name="T5" fmla="*/ 19 h 19"/>
                      <a:gd name="T6" fmla="*/ 13 w 21"/>
                      <a:gd name="T7" fmla="*/ 11 h 19"/>
                      <a:gd name="T8" fmla="*/ 21 w 21"/>
                      <a:gd name="T9" fmla="*/ 6 h 19"/>
                      <a:gd name="T10" fmla="*/ 15 w 21"/>
                      <a:gd name="T11" fmla="*/ 0 h 19"/>
                      <a:gd name="T12" fmla="*/ 9 w 21"/>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21" h="19">
                        <a:moveTo>
                          <a:pt x="9" y="0"/>
                        </a:moveTo>
                        <a:lnTo>
                          <a:pt x="6" y="6"/>
                        </a:lnTo>
                        <a:lnTo>
                          <a:pt x="0" y="19"/>
                        </a:lnTo>
                        <a:lnTo>
                          <a:pt x="13" y="11"/>
                        </a:lnTo>
                        <a:lnTo>
                          <a:pt x="21" y="6"/>
                        </a:lnTo>
                        <a:lnTo>
                          <a:pt x="15" y="0"/>
                        </a:lnTo>
                        <a:lnTo>
                          <a:pt x="9"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3" name="Freeform 333">
                    <a:extLst>
                      <a:ext uri="{FF2B5EF4-FFF2-40B4-BE49-F238E27FC236}">
                        <a16:creationId xmlns:a16="http://schemas.microsoft.com/office/drawing/2014/main" id="{294F0C56-B9AB-C13A-0F23-6CDD4F8A8744}"/>
                      </a:ext>
                    </a:extLst>
                  </p:cNvPr>
                  <p:cNvSpPr>
                    <a:spLocks/>
                  </p:cNvSpPr>
                  <p:nvPr/>
                </p:nvSpPr>
                <p:spPr bwMode="auto">
                  <a:xfrm>
                    <a:off x="5176960" y="2042288"/>
                    <a:ext cx="16332" cy="13081"/>
                  </a:xfrm>
                  <a:custGeom>
                    <a:avLst/>
                    <a:gdLst>
                      <a:gd name="T0" fmla="*/ 7 w 17"/>
                      <a:gd name="T1" fmla="*/ 0 h 15"/>
                      <a:gd name="T2" fmla="*/ 7 w 17"/>
                      <a:gd name="T3" fmla="*/ 2 h 15"/>
                      <a:gd name="T4" fmla="*/ 7 w 17"/>
                      <a:gd name="T5" fmla="*/ 10 h 15"/>
                      <a:gd name="T6" fmla="*/ 0 w 17"/>
                      <a:gd name="T7" fmla="*/ 15 h 15"/>
                      <a:gd name="T8" fmla="*/ 13 w 17"/>
                      <a:gd name="T9" fmla="*/ 13 h 15"/>
                      <a:gd name="T10" fmla="*/ 17 w 17"/>
                      <a:gd name="T11" fmla="*/ 12 h 15"/>
                      <a:gd name="T12" fmla="*/ 11 w 17"/>
                      <a:gd name="T13" fmla="*/ 4 h 15"/>
                      <a:gd name="T14" fmla="*/ 7 w 17"/>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5">
                        <a:moveTo>
                          <a:pt x="7" y="0"/>
                        </a:moveTo>
                        <a:lnTo>
                          <a:pt x="7" y="2"/>
                        </a:lnTo>
                        <a:lnTo>
                          <a:pt x="7" y="10"/>
                        </a:lnTo>
                        <a:lnTo>
                          <a:pt x="0" y="15"/>
                        </a:lnTo>
                        <a:lnTo>
                          <a:pt x="13" y="13"/>
                        </a:lnTo>
                        <a:lnTo>
                          <a:pt x="17" y="12"/>
                        </a:lnTo>
                        <a:lnTo>
                          <a:pt x="11" y="4"/>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4" name="Freeform 334">
                    <a:extLst>
                      <a:ext uri="{FF2B5EF4-FFF2-40B4-BE49-F238E27FC236}">
                        <a16:creationId xmlns:a16="http://schemas.microsoft.com/office/drawing/2014/main" id="{F9DA9396-65EC-3597-1565-C51F87CA149F}"/>
                      </a:ext>
                    </a:extLst>
                  </p:cNvPr>
                  <p:cNvSpPr>
                    <a:spLocks/>
                  </p:cNvSpPr>
                  <p:nvPr/>
                </p:nvSpPr>
                <p:spPr bwMode="auto">
                  <a:xfrm>
                    <a:off x="5176960" y="2042288"/>
                    <a:ext cx="16332" cy="13081"/>
                  </a:xfrm>
                  <a:custGeom>
                    <a:avLst/>
                    <a:gdLst>
                      <a:gd name="T0" fmla="*/ 7 w 17"/>
                      <a:gd name="T1" fmla="*/ 0 h 15"/>
                      <a:gd name="T2" fmla="*/ 7 w 17"/>
                      <a:gd name="T3" fmla="*/ 2 h 15"/>
                      <a:gd name="T4" fmla="*/ 7 w 17"/>
                      <a:gd name="T5" fmla="*/ 10 h 15"/>
                      <a:gd name="T6" fmla="*/ 0 w 17"/>
                      <a:gd name="T7" fmla="*/ 15 h 15"/>
                      <a:gd name="T8" fmla="*/ 13 w 17"/>
                      <a:gd name="T9" fmla="*/ 13 h 15"/>
                      <a:gd name="T10" fmla="*/ 17 w 17"/>
                      <a:gd name="T11" fmla="*/ 12 h 15"/>
                      <a:gd name="T12" fmla="*/ 11 w 17"/>
                      <a:gd name="T13" fmla="*/ 4 h 15"/>
                      <a:gd name="T14" fmla="*/ 7 w 17"/>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5">
                        <a:moveTo>
                          <a:pt x="7" y="0"/>
                        </a:moveTo>
                        <a:lnTo>
                          <a:pt x="7" y="2"/>
                        </a:lnTo>
                        <a:lnTo>
                          <a:pt x="7" y="10"/>
                        </a:lnTo>
                        <a:lnTo>
                          <a:pt x="0" y="15"/>
                        </a:lnTo>
                        <a:lnTo>
                          <a:pt x="13" y="13"/>
                        </a:lnTo>
                        <a:lnTo>
                          <a:pt x="17" y="12"/>
                        </a:lnTo>
                        <a:lnTo>
                          <a:pt x="11" y="4"/>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5" name="Freeform 335">
                    <a:extLst>
                      <a:ext uri="{FF2B5EF4-FFF2-40B4-BE49-F238E27FC236}">
                        <a16:creationId xmlns:a16="http://schemas.microsoft.com/office/drawing/2014/main" id="{67199372-5BFC-FEA5-B996-158E5BFDF66E}"/>
                      </a:ext>
                    </a:extLst>
                  </p:cNvPr>
                  <p:cNvSpPr>
                    <a:spLocks/>
                  </p:cNvSpPr>
                  <p:nvPr/>
                </p:nvSpPr>
                <p:spPr bwMode="auto">
                  <a:xfrm>
                    <a:off x="5176960" y="2042288"/>
                    <a:ext cx="16332" cy="13081"/>
                  </a:xfrm>
                  <a:custGeom>
                    <a:avLst/>
                    <a:gdLst>
                      <a:gd name="T0" fmla="*/ 7 w 17"/>
                      <a:gd name="T1" fmla="*/ 0 h 15"/>
                      <a:gd name="T2" fmla="*/ 7 w 17"/>
                      <a:gd name="T3" fmla="*/ 2 h 15"/>
                      <a:gd name="T4" fmla="*/ 7 w 17"/>
                      <a:gd name="T5" fmla="*/ 10 h 15"/>
                      <a:gd name="T6" fmla="*/ 0 w 17"/>
                      <a:gd name="T7" fmla="*/ 15 h 15"/>
                      <a:gd name="T8" fmla="*/ 13 w 17"/>
                      <a:gd name="T9" fmla="*/ 13 h 15"/>
                      <a:gd name="T10" fmla="*/ 17 w 17"/>
                      <a:gd name="T11" fmla="*/ 12 h 15"/>
                      <a:gd name="T12" fmla="*/ 11 w 17"/>
                      <a:gd name="T13" fmla="*/ 4 h 15"/>
                      <a:gd name="T14" fmla="*/ 7 w 17"/>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5">
                        <a:moveTo>
                          <a:pt x="7" y="0"/>
                        </a:moveTo>
                        <a:lnTo>
                          <a:pt x="7" y="2"/>
                        </a:lnTo>
                        <a:lnTo>
                          <a:pt x="7" y="10"/>
                        </a:lnTo>
                        <a:lnTo>
                          <a:pt x="0" y="15"/>
                        </a:lnTo>
                        <a:lnTo>
                          <a:pt x="13" y="13"/>
                        </a:lnTo>
                        <a:lnTo>
                          <a:pt x="17" y="12"/>
                        </a:lnTo>
                        <a:lnTo>
                          <a:pt x="11" y="4"/>
                        </a:lnTo>
                        <a:lnTo>
                          <a:pt x="7"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13" name="Group 612">
                  <a:extLst>
                    <a:ext uri="{FF2B5EF4-FFF2-40B4-BE49-F238E27FC236}">
                      <a16:creationId xmlns:a16="http://schemas.microsoft.com/office/drawing/2014/main" id="{390826FF-0ADB-A74E-48CB-B93A3A00FAA3}"/>
                    </a:ext>
                  </a:extLst>
                </p:cNvPr>
                <p:cNvGrpSpPr/>
                <p:nvPr/>
              </p:nvGrpSpPr>
              <p:grpSpPr>
                <a:xfrm>
                  <a:off x="4998272" y="1471973"/>
                  <a:ext cx="320870" cy="429916"/>
                  <a:chOff x="4998272" y="1471973"/>
                  <a:chExt cx="320870" cy="429916"/>
                </a:xfrm>
                <a:grpFill/>
              </p:grpSpPr>
              <p:sp>
                <p:nvSpPr>
                  <p:cNvPr id="614" name="Freeform 147">
                    <a:extLst>
                      <a:ext uri="{FF2B5EF4-FFF2-40B4-BE49-F238E27FC236}">
                        <a16:creationId xmlns:a16="http://schemas.microsoft.com/office/drawing/2014/main" id="{03DF8914-D130-7624-58F1-264770B17446}"/>
                      </a:ext>
                    </a:extLst>
                  </p:cNvPr>
                  <p:cNvSpPr>
                    <a:spLocks/>
                  </p:cNvSpPr>
                  <p:nvPr/>
                </p:nvSpPr>
                <p:spPr bwMode="auto">
                  <a:xfrm>
                    <a:off x="4998272" y="1471973"/>
                    <a:ext cx="299735" cy="429916"/>
                  </a:xfrm>
                  <a:custGeom>
                    <a:avLst/>
                    <a:gdLst>
                      <a:gd name="T0" fmla="*/ 295 w 312"/>
                      <a:gd name="T1" fmla="*/ 226 h 493"/>
                      <a:gd name="T2" fmla="*/ 291 w 312"/>
                      <a:gd name="T3" fmla="*/ 199 h 493"/>
                      <a:gd name="T4" fmla="*/ 280 w 312"/>
                      <a:gd name="T5" fmla="*/ 197 h 493"/>
                      <a:gd name="T6" fmla="*/ 263 w 312"/>
                      <a:gd name="T7" fmla="*/ 190 h 493"/>
                      <a:gd name="T8" fmla="*/ 255 w 312"/>
                      <a:gd name="T9" fmla="*/ 171 h 493"/>
                      <a:gd name="T10" fmla="*/ 246 w 312"/>
                      <a:gd name="T11" fmla="*/ 162 h 493"/>
                      <a:gd name="T12" fmla="*/ 225 w 312"/>
                      <a:gd name="T13" fmla="*/ 158 h 493"/>
                      <a:gd name="T14" fmla="*/ 219 w 312"/>
                      <a:gd name="T15" fmla="*/ 139 h 493"/>
                      <a:gd name="T16" fmla="*/ 182 w 312"/>
                      <a:gd name="T17" fmla="*/ 19 h 493"/>
                      <a:gd name="T18" fmla="*/ 148 w 312"/>
                      <a:gd name="T19" fmla="*/ 2 h 493"/>
                      <a:gd name="T20" fmla="*/ 127 w 312"/>
                      <a:gd name="T21" fmla="*/ 9 h 493"/>
                      <a:gd name="T22" fmla="*/ 109 w 312"/>
                      <a:gd name="T23" fmla="*/ 23 h 493"/>
                      <a:gd name="T24" fmla="*/ 86 w 312"/>
                      <a:gd name="T25" fmla="*/ 23 h 493"/>
                      <a:gd name="T26" fmla="*/ 69 w 312"/>
                      <a:gd name="T27" fmla="*/ 9 h 493"/>
                      <a:gd name="T28" fmla="*/ 35 w 312"/>
                      <a:gd name="T29" fmla="*/ 141 h 493"/>
                      <a:gd name="T30" fmla="*/ 35 w 312"/>
                      <a:gd name="T31" fmla="*/ 182 h 493"/>
                      <a:gd name="T32" fmla="*/ 37 w 312"/>
                      <a:gd name="T33" fmla="*/ 209 h 493"/>
                      <a:gd name="T34" fmla="*/ 20 w 312"/>
                      <a:gd name="T35" fmla="*/ 237 h 493"/>
                      <a:gd name="T36" fmla="*/ 20 w 312"/>
                      <a:gd name="T37" fmla="*/ 248 h 493"/>
                      <a:gd name="T38" fmla="*/ 18 w 312"/>
                      <a:gd name="T39" fmla="*/ 263 h 493"/>
                      <a:gd name="T40" fmla="*/ 0 w 312"/>
                      <a:gd name="T41" fmla="*/ 269 h 493"/>
                      <a:gd name="T42" fmla="*/ 60 w 312"/>
                      <a:gd name="T43" fmla="*/ 447 h 493"/>
                      <a:gd name="T44" fmla="*/ 65 w 312"/>
                      <a:gd name="T45" fmla="*/ 468 h 493"/>
                      <a:gd name="T46" fmla="*/ 80 w 312"/>
                      <a:gd name="T47" fmla="*/ 485 h 493"/>
                      <a:gd name="T48" fmla="*/ 95 w 312"/>
                      <a:gd name="T49" fmla="*/ 487 h 493"/>
                      <a:gd name="T50" fmla="*/ 95 w 312"/>
                      <a:gd name="T51" fmla="*/ 464 h 493"/>
                      <a:gd name="T52" fmla="*/ 105 w 312"/>
                      <a:gd name="T53" fmla="*/ 440 h 493"/>
                      <a:gd name="T54" fmla="*/ 109 w 312"/>
                      <a:gd name="T55" fmla="*/ 417 h 493"/>
                      <a:gd name="T56" fmla="*/ 125 w 312"/>
                      <a:gd name="T57" fmla="*/ 408 h 493"/>
                      <a:gd name="T58" fmla="*/ 129 w 312"/>
                      <a:gd name="T59" fmla="*/ 400 h 493"/>
                      <a:gd name="T60" fmla="*/ 139 w 312"/>
                      <a:gd name="T61" fmla="*/ 408 h 493"/>
                      <a:gd name="T62" fmla="*/ 129 w 312"/>
                      <a:gd name="T63" fmla="*/ 382 h 493"/>
                      <a:gd name="T64" fmla="*/ 131 w 312"/>
                      <a:gd name="T65" fmla="*/ 376 h 493"/>
                      <a:gd name="T66" fmla="*/ 139 w 312"/>
                      <a:gd name="T67" fmla="*/ 385 h 493"/>
                      <a:gd name="T68" fmla="*/ 148 w 312"/>
                      <a:gd name="T69" fmla="*/ 382 h 493"/>
                      <a:gd name="T70" fmla="*/ 150 w 312"/>
                      <a:gd name="T71" fmla="*/ 378 h 493"/>
                      <a:gd name="T72" fmla="*/ 152 w 312"/>
                      <a:gd name="T73" fmla="*/ 376 h 493"/>
                      <a:gd name="T74" fmla="*/ 159 w 312"/>
                      <a:gd name="T75" fmla="*/ 380 h 493"/>
                      <a:gd name="T76" fmla="*/ 169 w 312"/>
                      <a:gd name="T77" fmla="*/ 367 h 493"/>
                      <a:gd name="T78" fmla="*/ 184 w 312"/>
                      <a:gd name="T79" fmla="*/ 355 h 493"/>
                      <a:gd name="T80" fmla="*/ 182 w 312"/>
                      <a:gd name="T81" fmla="*/ 335 h 493"/>
                      <a:gd name="T82" fmla="*/ 180 w 312"/>
                      <a:gd name="T83" fmla="*/ 314 h 493"/>
                      <a:gd name="T84" fmla="*/ 193 w 312"/>
                      <a:gd name="T85" fmla="*/ 303 h 493"/>
                      <a:gd name="T86" fmla="*/ 199 w 312"/>
                      <a:gd name="T87" fmla="*/ 316 h 493"/>
                      <a:gd name="T88" fmla="*/ 219 w 312"/>
                      <a:gd name="T89" fmla="*/ 323 h 493"/>
                      <a:gd name="T90" fmla="*/ 216 w 312"/>
                      <a:gd name="T91" fmla="*/ 303 h 493"/>
                      <a:gd name="T92" fmla="*/ 227 w 312"/>
                      <a:gd name="T93" fmla="*/ 297 h 493"/>
                      <a:gd name="T94" fmla="*/ 248 w 312"/>
                      <a:gd name="T95" fmla="*/ 303 h 493"/>
                      <a:gd name="T96" fmla="*/ 253 w 312"/>
                      <a:gd name="T97" fmla="*/ 286 h 493"/>
                      <a:gd name="T98" fmla="*/ 257 w 312"/>
                      <a:gd name="T99" fmla="*/ 291 h 493"/>
                      <a:gd name="T100" fmla="*/ 261 w 312"/>
                      <a:gd name="T101" fmla="*/ 271 h 493"/>
                      <a:gd name="T102" fmla="*/ 272 w 312"/>
                      <a:gd name="T103" fmla="*/ 271 h 493"/>
                      <a:gd name="T104" fmla="*/ 283 w 312"/>
                      <a:gd name="T105" fmla="*/ 261 h 493"/>
                      <a:gd name="T106" fmla="*/ 291 w 312"/>
                      <a:gd name="T107" fmla="*/ 258 h 493"/>
                      <a:gd name="T108" fmla="*/ 304 w 312"/>
                      <a:gd name="T109" fmla="*/ 248 h 493"/>
                      <a:gd name="T110" fmla="*/ 304 w 312"/>
                      <a:gd name="T111" fmla="*/ 2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2" h="493">
                        <a:moveTo>
                          <a:pt x="306" y="224"/>
                        </a:moveTo>
                        <a:lnTo>
                          <a:pt x="302" y="231"/>
                        </a:lnTo>
                        <a:lnTo>
                          <a:pt x="295" y="226"/>
                        </a:lnTo>
                        <a:lnTo>
                          <a:pt x="304" y="214"/>
                        </a:lnTo>
                        <a:lnTo>
                          <a:pt x="291" y="201"/>
                        </a:lnTo>
                        <a:lnTo>
                          <a:pt x="291" y="199"/>
                        </a:lnTo>
                        <a:lnTo>
                          <a:pt x="289" y="199"/>
                        </a:lnTo>
                        <a:lnTo>
                          <a:pt x="285" y="197"/>
                        </a:lnTo>
                        <a:lnTo>
                          <a:pt x="280" y="197"/>
                        </a:lnTo>
                        <a:lnTo>
                          <a:pt x="274" y="205"/>
                        </a:lnTo>
                        <a:lnTo>
                          <a:pt x="266" y="197"/>
                        </a:lnTo>
                        <a:lnTo>
                          <a:pt x="263" y="190"/>
                        </a:lnTo>
                        <a:lnTo>
                          <a:pt x="263" y="184"/>
                        </a:lnTo>
                        <a:lnTo>
                          <a:pt x="257" y="177"/>
                        </a:lnTo>
                        <a:lnTo>
                          <a:pt x="255" y="171"/>
                        </a:lnTo>
                        <a:lnTo>
                          <a:pt x="257" y="164"/>
                        </a:lnTo>
                        <a:lnTo>
                          <a:pt x="253" y="160"/>
                        </a:lnTo>
                        <a:lnTo>
                          <a:pt x="246" y="162"/>
                        </a:lnTo>
                        <a:lnTo>
                          <a:pt x="240" y="162"/>
                        </a:lnTo>
                        <a:lnTo>
                          <a:pt x="233" y="158"/>
                        </a:lnTo>
                        <a:lnTo>
                          <a:pt x="225" y="158"/>
                        </a:lnTo>
                        <a:lnTo>
                          <a:pt x="223" y="152"/>
                        </a:lnTo>
                        <a:lnTo>
                          <a:pt x="223" y="147"/>
                        </a:lnTo>
                        <a:lnTo>
                          <a:pt x="219" y="139"/>
                        </a:lnTo>
                        <a:lnTo>
                          <a:pt x="219" y="132"/>
                        </a:lnTo>
                        <a:lnTo>
                          <a:pt x="212" y="109"/>
                        </a:lnTo>
                        <a:lnTo>
                          <a:pt x="182" y="19"/>
                        </a:lnTo>
                        <a:lnTo>
                          <a:pt x="176" y="17"/>
                        </a:lnTo>
                        <a:lnTo>
                          <a:pt x="161" y="8"/>
                        </a:lnTo>
                        <a:lnTo>
                          <a:pt x="148" y="2"/>
                        </a:lnTo>
                        <a:lnTo>
                          <a:pt x="141" y="0"/>
                        </a:lnTo>
                        <a:lnTo>
                          <a:pt x="133" y="2"/>
                        </a:lnTo>
                        <a:lnTo>
                          <a:pt x="127" y="9"/>
                        </a:lnTo>
                        <a:lnTo>
                          <a:pt x="120" y="13"/>
                        </a:lnTo>
                        <a:lnTo>
                          <a:pt x="114" y="21"/>
                        </a:lnTo>
                        <a:lnTo>
                          <a:pt x="109" y="23"/>
                        </a:lnTo>
                        <a:lnTo>
                          <a:pt x="101" y="30"/>
                        </a:lnTo>
                        <a:lnTo>
                          <a:pt x="94" y="28"/>
                        </a:lnTo>
                        <a:lnTo>
                          <a:pt x="86" y="23"/>
                        </a:lnTo>
                        <a:lnTo>
                          <a:pt x="82" y="8"/>
                        </a:lnTo>
                        <a:lnTo>
                          <a:pt x="75" y="8"/>
                        </a:lnTo>
                        <a:lnTo>
                          <a:pt x="69" y="9"/>
                        </a:lnTo>
                        <a:lnTo>
                          <a:pt x="37" y="103"/>
                        </a:lnTo>
                        <a:lnTo>
                          <a:pt x="41" y="132"/>
                        </a:lnTo>
                        <a:lnTo>
                          <a:pt x="35" y="141"/>
                        </a:lnTo>
                        <a:lnTo>
                          <a:pt x="31" y="162"/>
                        </a:lnTo>
                        <a:lnTo>
                          <a:pt x="35" y="169"/>
                        </a:lnTo>
                        <a:lnTo>
                          <a:pt x="35" y="182"/>
                        </a:lnTo>
                        <a:lnTo>
                          <a:pt x="43" y="188"/>
                        </a:lnTo>
                        <a:lnTo>
                          <a:pt x="33" y="203"/>
                        </a:lnTo>
                        <a:lnTo>
                          <a:pt x="37" y="209"/>
                        </a:lnTo>
                        <a:lnTo>
                          <a:pt x="26" y="222"/>
                        </a:lnTo>
                        <a:lnTo>
                          <a:pt x="22" y="229"/>
                        </a:lnTo>
                        <a:lnTo>
                          <a:pt x="20" y="237"/>
                        </a:lnTo>
                        <a:lnTo>
                          <a:pt x="20" y="239"/>
                        </a:lnTo>
                        <a:lnTo>
                          <a:pt x="26" y="252"/>
                        </a:lnTo>
                        <a:lnTo>
                          <a:pt x="20" y="248"/>
                        </a:lnTo>
                        <a:lnTo>
                          <a:pt x="18" y="250"/>
                        </a:lnTo>
                        <a:lnTo>
                          <a:pt x="16" y="256"/>
                        </a:lnTo>
                        <a:lnTo>
                          <a:pt x="18" y="263"/>
                        </a:lnTo>
                        <a:lnTo>
                          <a:pt x="11" y="265"/>
                        </a:lnTo>
                        <a:lnTo>
                          <a:pt x="5" y="263"/>
                        </a:lnTo>
                        <a:lnTo>
                          <a:pt x="0" y="269"/>
                        </a:lnTo>
                        <a:lnTo>
                          <a:pt x="1" y="273"/>
                        </a:lnTo>
                        <a:lnTo>
                          <a:pt x="52" y="427"/>
                        </a:lnTo>
                        <a:lnTo>
                          <a:pt x="60" y="447"/>
                        </a:lnTo>
                        <a:lnTo>
                          <a:pt x="60" y="455"/>
                        </a:lnTo>
                        <a:lnTo>
                          <a:pt x="62" y="463"/>
                        </a:lnTo>
                        <a:lnTo>
                          <a:pt x="65" y="468"/>
                        </a:lnTo>
                        <a:lnTo>
                          <a:pt x="71" y="474"/>
                        </a:lnTo>
                        <a:lnTo>
                          <a:pt x="78" y="478"/>
                        </a:lnTo>
                        <a:lnTo>
                          <a:pt x="80" y="485"/>
                        </a:lnTo>
                        <a:lnTo>
                          <a:pt x="86" y="491"/>
                        </a:lnTo>
                        <a:lnTo>
                          <a:pt x="90" y="493"/>
                        </a:lnTo>
                        <a:lnTo>
                          <a:pt x="95" y="487"/>
                        </a:lnTo>
                        <a:lnTo>
                          <a:pt x="97" y="479"/>
                        </a:lnTo>
                        <a:lnTo>
                          <a:pt x="95" y="472"/>
                        </a:lnTo>
                        <a:lnTo>
                          <a:pt x="95" y="464"/>
                        </a:lnTo>
                        <a:lnTo>
                          <a:pt x="103" y="459"/>
                        </a:lnTo>
                        <a:lnTo>
                          <a:pt x="109" y="446"/>
                        </a:lnTo>
                        <a:lnTo>
                          <a:pt x="105" y="440"/>
                        </a:lnTo>
                        <a:lnTo>
                          <a:pt x="114" y="425"/>
                        </a:lnTo>
                        <a:lnTo>
                          <a:pt x="109" y="423"/>
                        </a:lnTo>
                        <a:lnTo>
                          <a:pt x="109" y="417"/>
                        </a:lnTo>
                        <a:lnTo>
                          <a:pt x="110" y="410"/>
                        </a:lnTo>
                        <a:lnTo>
                          <a:pt x="122" y="395"/>
                        </a:lnTo>
                        <a:lnTo>
                          <a:pt x="125" y="408"/>
                        </a:lnTo>
                        <a:lnTo>
                          <a:pt x="125" y="400"/>
                        </a:lnTo>
                        <a:lnTo>
                          <a:pt x="125" y="408"/>
                        </a:lnTo>
                        <a:lnTo>
                          <a:pt x="129" y="400"/>
                        </a:lnTo>
                        <a:lnTo>
                          <a:pt x="131" y="393"/>
                        </a:lnTo>
                        <a:lnTo>
                          <a:pt x="133" y="395"/>
                        </a:lnTo>
                        <a:lnTo>
                          <a:pt x="139" y="408"/>
                        </a:lnTo>
                        <a:lnTo>
                          <a:pt x="141" y="400"/>
                        </a:lnTo>
                        <a:lnTo>
                          <a:pt x="131" y="380"/>
                        </a:lnTo>
                        <a:lnTo>
                          <a:pt x="129" y="382"/>
                        </a:lnTo>
                        <a:lnTo>
                          <a:pt x="129" y="376"/>
                        </a:lnTo>
                        <a:lnTo>
                          <a:pt x="133" y="369"/>
                        </a:lnTo>
                        <a:lnTo>
                          <a:pt x="131" y="376"/>
                        </a:lnTo>
                        <a:lnTo>
                          <a:pt x="142" y="399"/>
                        </a:lnTo>
                        <a:lnTo>
                          <a:pt x="144" y="393"/>
                        </a:lnTo>
                        <a:lnTo>
                          <a:pt x="139" y="385"/>
                        </a:lnTo>
                        <a:lnTo>
                          <a:pt x="141" y="376"/>
                        </a:lnTo>
                        <a:lnTo>
                          <a:pt x="144" y="374"/>
                        </a:lnTo>
                        <a:lnTo>
                          <a:pt x="148" y="382"/>
                        </a:lnTo>
                        <a:lnTo>
                          <a:pt x="146" y="387"/>
                        </a:lnTo>
                        <a:lnTo>
                          <a:pt x="154" y="391"/>
                        </a:lnTo>
                        <a:lnTo>
                          <a:pt x="150" y="378"/>
                        </a:lnTo>
                        <a:lnTo>
                          <a:pt x="150" y="370"/>
                        </a:lnTo>
                        <a:lnTo>
                          <a:pt x="152" y="369"/>
                        </a:lnTo>
                        <a:lnTo>
                          <a:pt x="152" y="376"/>
                        </a:lnTo>
                        <a:lnTo>
                          <a:pt x="154" y="384"/>
                        </a:lnTo>
                        <a:lnTo>
                          <a:pt x="159" y="387"/>
                        </a:lnTo>
                        <a:lnTo>
                          <a:pt x="159" y="380"/>
                        </a:lnTo>
                        <a:lnTo>
                          <a:pt x="159" y="372"/>
                        </a:lnTo>
                        <a:lnTo>
                          <a:pt x="161" y="367"/>
                        </a:lnTo>
                        <a:lnTo>
                          <a:pt x="169" y="367"/>
                        </a:lnTo>
                        <a:lnTo>
                          <a:pt x="176" y="370"/>
                        </a:lnTo>
                        <a:lnTo>
                          <a:pt x="178" y="363"/>
                        </a:lnTo>
                        <a:lnTo>
                          <a:pt x="184" y="355"/>
                        </a:lnTo>
                        <a:lnTo>
                          <a:pt x="182" y="348"/>
                        </a:lnTo>
                        <a:lnTo>
                          <a:pt x="182" y="340"/>
                        </a:lnTo>
                        <a:lnTo>
                          <a:pt x="182" y="335"/>
                        </a:lnTo>
                        <a:lnTo>
                          <a:pt x="184" y="327"/>
                        </a:lnTo>
                        <a:lnTo>
                          <a:pt x="184" y="320"/>
                        </a:lnTo>
                        <a:lnTo>
                          <a:pt x="180" y="314"/>
                        </a:lnTo>
                        <a:lnTo>
                          <a:pt x="189" y="308"/>
                        </a:lnTo>
                        <a:lnTo>
                          <a:pt x="188" y="297"/>
                        </a:lnTo>
                        <a:lnTo>
                          <a:pt x="193" y="303"/>
                        </a:lnTo>
                        <a:lnTo>
                          <a:pt x="193" y="310"/>
                        </a:lnTo>
                        <a:lnTo>
                          <a:pt x="199" y="308"/>
                        </a:lnTo>
                        <a:lnTo>
                          <a:pt x="199" y="316"/>
                        </a:lnTo>
                        <a:lnTo>
                          <a:pt x="195" y="320"/>
                        </a:lnTo>
                        <a:lnTo>
                          <a:pt x="208" y="320"/>
                        </a:lnTo>
                        <a:lnTo>
                          <a:pt x="219" y="323"/>
                        </a:lnTo>
                        <a:lnTo>
                          <a:pt x="214" y="316"/>
                        </a:lnTo>
                        <a:lnTo>
                          <a:pt x="214" y="310"/>
                        </a:lnTo>
                        <a:lnTo>
                          <a:pt x="216" y="303"/>
                        </a:lnTo>
                        <a:lnTo>
                          <a:pt x="214" y="297"/>
                        </a:lnTo>
                        <a:lnTo>
                          <a:pt x="221" y="303"/>
                        </a:lnTo>
                        <a:lnTo>
                          <a:pt x="227" y="297"/>
                        </a:lnTo>
                        <a:lnTo>
                          <a:pt x="225" y="290"/>
                        </a:lnTo>
                        <a:lnTo>
                          <a:pt x="244" y="295"/>
                        </a:lnTo>
                        <a:lnTo>
                          <a:pt x="248" y="303"/>
                        </a:lnTo>
                        <a:lnTo>
                          <a:pt x="251" y="295"/>
                        </a:lnTo>
                        <a:lnTo>
                          <a:pt x="248" y="290"/>
                        </a:lnTo>
                        <a:lnTo>
                          <a:pt x="253" y="286"/>
                        </a:lnTo>
                        <a:lnTo>
                          <a:pt x="255" y="291"/>
                        </a:lnTo>
                        <a:lnTo>
                          <a:pt x="255" y="286"/>
                        </a:lnTo>
                        <a:lnTo>
                          <a:pt x="257" y="291"/>
                        </a:lnTo>
                        <a:lnTo>
                          <a:pt x="259" y="286"/>
                        </a:lnTo>
                        <a:lnTo>
                          <a:pt x="257" y="278"/>
                        </a:lnTo>
                        <a:lnTo>
                          <a:pt x="261" y="271"/>
                        </a:lnTo>
                        <a:lnTo>
                          <a:pt x="266" y="278"/>
                        </a:lnTo>
                        <a:lnTo>
                          <a:pt x="270" y="278"/>
                        </a:lnTo>
                        <a:lnTo>
                          <a:pt x="272" y="271"/>
                        </a:lnTo>
                        <a:lnTo>
                          <a:pt x="278" y="271"/>
                        </a:lnTo>
                        <a:lnTo>
                          <a:pt x="278" y="265"/>
                        </a:lnTo>
                        <a:lnTo>
                          <a:pt x="283" y="261"/>
                        </a:lnTo>
                        <a:lnTo>
                          <a:pt x="285" y="261"/>
                        </a:lnTo>
                        <a:lnTo>
                          <a:pt x="285" y="258"/>
                        </a:lnTo>
                        <a:lnTo>
                          <a:pt x="291" y="258"/>
                        </a:lnTo>
                        <a:lnTo>
                          <a:pt x="287" y="252"/>
                        </a:lnTo>
                        <a:lnTo>
                          <a:pt x="298" y="252"/>
                        </a:lnTo>
                        <a:lnTo>
                          <a:pt x="304" y="248"/>
                        </a:lnTo>
                        <a:lnTo>
                          <a:pt x="312" y="235"/>
                        </a:lnTo>
                        <a:lnTo>
                          <a:pt x="312" y="228"/>
                        </a:lnTo>
                        <a:lnTo>
                          <a:pt x="304" y="222"/>
                        </a:lnTo>
                        <a:lnTo>
                          <a:pt x="306" y="224"/>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5" name="Freeform 336">
                    <a:extLst>
                      <a:ext uri="{FF2B5EF4-FFF2-40B4-BE49-F238E27FC236}">
                        <a16:creationId xmlns:a16="http://schemas.microsoft.com/office/drawing/2014/main" id="{76812A53-11BF-EE51-DC4D-886E6EBA1A83}"/>
                      </a:ext>
                    </a:extLst>
                  </p:cNvPr>
                  <p:cNvSpPr>
                    <a:spLocks/>
                  </p:cNvSpPr>
                  <p:nvPr/>
                </p:nvSpPr>
                <p:spPr bwMode="auto">
                  <a:xfrm>
                    <a:off x="5212505" y="1730970"/>
                    <a:ext cx="16332" cy="18313"/>
                  </a:xfrm>
                  <a:custGeom>
                    <a:avLst/>
                    <a:gdLst>
                      <a:gd name="T0" fmla="*/ 8 w 17"/>
                      <a:gd name="T1" fmla="*/ 0 h 21"/>
                      <a:gd name="T2" fmla="*/ 0 w 17"/>
                      <a:gd name="T3" fmla="*/ 13 h 21"/>
                      <a:gd name="T4" fmla="*/ 2 w 17"/>
                      <a:gd name="T5" fmla="*/ 21 h 21"/>
                      <a:gd name="T6" fmla="*/ 17 w 17"/>
                      <a:gd name="T7" fmla="*/ 13 h 21"/>
                      <a:gd name="T8" fmla="*/ 17 w 17"/>
                      <a:gd name="T9" fmla="*/ 6 h 21"/>
                      <a:gd name="T10" fmla="*/ 10 w 17"/>
                      <a:gd name="T11" fmla="*/ 2 h 21"/>
                      <a:gd name="T12" fmla="*/ 8 w 1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17" h="21">
                        <a:moveTo>
                          <a:pt x="8" y="0"/>
                        </a:moveTo>
                        <a:lnTo>
                          <a:pt x="0" y="13"/>
                        </a:lnTo>
                        <a:lnTo>
                          <a:pt x="2" y="21"/>
                        </a:lnTo>
                        <a:lnTo>
                          <a:pt x="17" y="13"/>
                        </a:lnTo>
                        <a:lnTo>
                          <a:pt x="17" y="6"/>
                        </a:lnTo>
                        <a:lnTo>
                          <a:pt x="10" y="2"/>
                        </a:lnTo>
                        <a:lnTo>
                          <a:pt x="8"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6" name="Freeform 337">
                    <a:extLst>
                      <a:ext uri="{FF2B5EF4-FFF2-40B4-BE49-F238E27FC236}">
                        <a16:creationId xmlns:a16="http://schemas.microsoft.com/office/drawing/2014/main" id="{80F0749D-D634-AD4A-02B2-9316088FA88A}"/>
                      </a:ext>
                    </a:extLst>
                  </p:cNvPr>
                  <p:cNvSpPr>
                    <a:spLocks/>
                  </p:cNvSpPr>
                  <p:nvPr/>
                </p:nvSpPr>
                <p:spPr bwMode="auto">
                  <a:xfrm>
                    <a:off x="5212505" y="1730970"/>
                    <a:ext cx="16332" cy="18313"/>
                  </a:xfrm>
                  <a:custGeom>
                    <a:avLst/>
                    <a:gdLst>
                      <a:gd name="T0" fmla="*/ 8 w 17"/>
                      <a:gd name="T1" fmla="*/ 0 h 21"/>
                      <a:gd name="T2" fmla="*/ 0 w 17"/>
                      <a:gd name="T3" fmla="*/ 13 h 21"/>
                      <a:gd name="T4" fmla="*/ 2 w 17"/>
                      <a:gd name="T5" fmla="*/ 21 h 21"/>
                      <a:gd name="T6" fmla="*/ 17 w 17"/>
                      <a:gd name="T7" fmla="*/ 13 h 21"/>
                      <a:gd name="T8" fmla="*/ 17 w 17"/>
                      <a:gd name="T9" fmla="*/ 6 h 21"/>
                      <a:gd name="T10" fmla="*/ 10 w 17"/>
                      <a:gd name="T11" fmla="*/ 2 h 21"/>
                      <a:gd name="T12" fmla="*/ 8 w 1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17" h="21">
                        <a:moveTo>
                          <a:pt x="8" y="0"/>
                        </a:moveTo>
                        <a:lnTo>
                          <a:pt x="0" y="13"/>
                        </a:lnTo>
                        <a:lnTo>
                          <a:pt x="2" y="21"/>
                        </a:lnTo>
                        <a:lnTo>
                          <a:pt x="17" y="13"/>
                        </a:lnTo>
                        <a:lnTo>
                          <a:pt x="17" y="6"/>
                        </a:lnTo>
                        <a:lnTo>
                          <a:pt x="10" y="2"/>
                        </a:lnTo>
                        <a:lnTo>
                          <a:pt x="8"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7" name="Freeform 338">
                    <a:extLst>
                      <a:ext uri="{FF2B5EF4-FFF2-40B4-BE49-F238E27FC236}">
                        <a16:creationId xmlns:a16="http://schemas.microsoft.com/office/drawing/2014/main" id="{771CEA14-1ECE-2FEB-9D06-66022CC61D3F}"/>
                      </a:ext>
                    </a:extLst>
                  </p:cNvPr>
                  <p:cNvSpPr>
                    <a:spLocks/>
                  </p:cNvSpPr>
                  <p:nvPr/>
                </p:nvSpPr>
                <p:spPr bwMode="auto">
                  <a:xfrm>
                    <a:off x="5310496" y="1669055"/>
                    <a:ext cx="8646" cy="17441"/>
                  </a:xfrm>
                  <a:custGeom>
                    <a:avLst/>
                    <a:gdLst>
                      <a:gd name="T0" fmla="*/ 4 w 9"/>
                      <a:gd name="T1" fmla="*/ 0 h 20"/>
                      <a:gd name="T2" fmla="*/ 0 w 9"/>
                      <a:gd name="T3" fmla="*/ 7 h 20"/>
                      <a:gd name="T4" fmla="*/ 0 w 9"/>
                      <a:gd name="T5" fmla="*/ 15 h 20"/>
                      <a:gd name="T6" fmla="*/ 4 w 9"/>
                      <a:gd name="T7" fmla="*/ 20 h 20"/>
                      <a:gd name="T8" fmla="*/ 9 w 9"/>
                      <a:gd name="T9" fmla="*/ 15 h 20"/>
                      <a:gd name="T10" fmla="*/ 9 w 9"/>
                      <a:gd name="T11" fmla="*/ 7 h 20"/>
                      <a:gd name="T12" fmla="*/ 4 w 9"/>
                      <a:gd name="T13" fmla="*/ 2 h 20"/>
                      <a:gd name="T14" fmla="*/ 4 w 9"/>
                      <a:gd name="T15" fmla="*/ 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20">
                        <a:moveTo>
                          <a:pt x="4" y="0"/>
                        </a:moveTo>
                        <a:lnTo>
                          <a:pt x="0" y="7"/>
                        </a:lnTo>
                        <a:lnTo>
                          <a:pt x="0" y="15"/>
                        </a:lnTo>
                        <a:lnTo>
                          <a:pt x="4" y="20"/>
                        </a:lnTo>
                        <a:lnTo>
                          <a:pt x="9" y="15"/>
                        </a:lnTo>
                        <a:lnTo>
                          <a:pt x="9" y="7"/>
                        </a:lnTo>
                        <a:lnTo>
                          <a:pt x="4" y="2"/>
                        </a:lnTo>
                        <a:lnTo>
                          <a:pt x="4"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18" name="Freeform 339">
                    <a:extLst>
                      <a:ext uri="{FF2B5EF4-FFF2-40B4-BE49-F238E27FC236}">
                        <a16:creationId xmlns:a16="http://schemas.microsoft.com/office/drawing/2014/main" id="{35BDA76D-3238-9D87-2A36-D1BCE4B720C6}"/>
                      </a:ext>
                    </a:extLst>
                  </p:cNvPr>
                  <p:cNvSpPr>
                    <a:spLocks/>
                  </p:cNvSpPr>
                  <p:nvPr/>
                </p:nvSpPr>
                <p:spPr bwMode="auto">
                  <a:xfrm>
                    <a:off x="5310496" y="1669055"/>
                    <a:ext cx="8646" cy="17441"/>
                  </a:xfrm>
                  <a:custGeom>
                    <a:avLst/>
                    <a:gdLst>
                      <a:gd name="T0" fmla="*/ 4 w 9"/>
                      <a:gd name="T1" fmla="*/ 0 h 20"/>
                      <a:gd name="T2" fmla="*/ 0 w 9"/>
                      <a:gd name="T3" fmla="*/ 7 h 20"/>
                      <a:gd name="T4" fmla="*/ 0 w 9"/>
                      <a:gd name="T5" fmla="*/ 15 h 20"/>
                      <a:gd name="T6" fmla="*/ 4 w 9"/>
                      <a:gd name="T7" fmla="*/ 20 h 20"/>
                      <a:gd name="T8" fmla="*/ 9 w 9"/>
                      <a:gd name="T9" fmla="*/ 15 h 20"/>
                      <a:gd name="T10" fmla="*/ 9 w 9"/>
                      <a:gd name="T11" fmla="*/ 7 h 20"/>
                      <a:gd name="T12" fmla="*/ 4 w 9"/>
                      <a:gd name="T13" fmla="*/ 2 h 20"/>
                      <a:gd name="T14" fmla="*/ 4 w 9"/>
                      <a:gd name="T15" fmla="*/ 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20">
                        <a:moveTo>
                          <a:pt x="4" y="0"/>
                        </a:moveTo>
                        <a:lnTo>
                          <a:pt x="0" y="7"/>
                        </a:lnTo>
                        <a:lnTo>
                          <a:pt x="0" y="15"/>
                        </a:lnTo>
                        <a:lnTo>
                          <a:pt x="4" y="20"/>
                        </a:lnTo>
                        <a:lnTo>
                          <a:pt x="9" y="15"/>
                        </a:lnTo>
                        <a:lnTo>
                          <a:pt x="9" y="7"/>
                        </a:lnTo>
                        <a:lnTo>
                          <a:pt x="4" y="2"/>
                        </a:lnTo>
                        <a:lnTo>
                          <a:pt x="4" y="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573" name="Freeform 122">
                <a:extLst>
                  <a:ext uri="{FF2B5EF4-FFF2-40B4-BE49-F238E27FC236}">
                    <a16:creationId xmlns:a16="http://schemas.microsoft.com/office/drawing/2014/main" id="{27BE72CB-411F-6653-9E03-3785BC668A44}"/>
                  </a:ext>
                </a:extLst>
              </p:cNvPr>
              <p:cNvSpPr>
                <a:spLocks/>
              </p:cNvSpPr>
              <p:nvPr/>
            </p:nvSpPr>
            <p:spPr bwMode="auto">
              <a:xfrm>
                <a:off x="6026860" y="2505972"/>
                <a:ext cx="909014" cy="468997"/>
              </a:xfrm>
              <a:custGeom>
                <a:avLst/>
                <a:gdLst>
                  <a:gd name="T0" fmla="*/ 472 w 658"/>
                  <a:gd name="T1" fmla="*/ 23 h 374"/>
                  <a:gd name="T2" fmla="*/ 455 w 658"/>
                  <a:gd name="T3" fmla="*/ 0 h 374"/>
                  <a:gd name="T4" fmla="*/ 397 w 658"/>
                  <a:gd name="T5" fmla="*/ 0 h 374"/>
                  <a:gd name="T6" fmla="*/ 389 w 658"/>
                  <a:gd name="T7" fmla="*/ 30 h 374"/>
                  <a:gd name="T8" fmla="*/ 368 w 658"/>
                  <a:gd name="T9" fmla="*/ 58 h 374"/>
                  <a:gd name="T10" fmla="*/ 346 w 658"/>
                  <a:gd name="T11" fmla="*/ 81 h 374"/>
                  <a:gd name="T12" fmla="*/ 334 w 658"/>
                  <a:gd name="T13" fmla="*/ 118 h 374"/>
                  <a:gd name="T14" fmla="*/ 306 w 658"/>
                  <a:gd name="T15" fmla="*/ 109 h 374"/>
                  <a:gd name="T16" fmla="*/ 295 w 658"/>
                  <a:gd name="T17" fmla="*/ 135 h 374"/>
                  <a:gd name="T18" fmla="*/ 284 w 658"/>
                  <a:gd name="T19" fmla="*/ 177 h 374"/>
                  <a:gd name="T20" fmla="*/ 272 w 658"/>
                  <a:gd name="T21" fmla="*/ 220 h 374"/>
                  <a:gd name="T22" fmla="*/ 254 w 658"/>
                  <a:gd name="T23" fmla="*/ 244 h 374"/>
                  <a:gd name="T24" fmla="*/ 224 w 658"/>
                  <a:gd name="T25" fmla="*/ 258 h 374"/>
                  <a:gd name="T26" fmla="*/ 192 w 658"/>
                  <a:gd name="T27" fmla="*/ 273 h 374"/>
                  <a:gd name="T28" fmla="*/ 154 w 658"/>
                  <a:gd name="T29" fmla="*/ 282 h 374"/>
                  <a:gd name="T30" fmla="*/ 128 w 658"/>
                  <a:gd name="T31" fmla="*/ 254 h 374"/>
                  <a:gd name="T32" fmla="*/ 73 w 658"/>
                  <a:gd name="T33" fmla="*/ 318 h 374"/>
                  <a:gd name="T34" fmla="*/ 53 w 658"/>
                  <a:gd name="T35" fmla="*/ 340 h 374"/>
                  <a:gd name="T36" fmla="*/ 21 w 658"/>
                  <a:gd name="T37" fmla="*/ 365 h 374"/>
                  <a:gd name="T38" fmla="*/ 41 w 658"/>
                  <a:gd name="T39" fmla="*/ 370 h 374"/>
                  <a:gd name="T40" fmla="*/ 169 w 658"/>
                  <a:gd name="T41" fmla="*/ 350 h 374"/>
                  <a:gd name="T42" fmla="*/ 466 w 658"/>
                  <a:gd name="T43" fmla="*/ 303 h 374"/>
                  <a:gd name="T44" fmla="*/ 645 w 658"/>
                  <a:gd name="T45" fmla="*/ 265 h 374"/>
                  <a:gd name="T46" fmla="*/ 652 w 658"/>
                  <a:gd name="T47" fmla="*/ 256 h 374"/>
                  <a:gd name="T48" fmla="*/ 641 w 658"/>
                  <a:gd name="T49" fmla="*/ 227 h 374"/>
                  <a:gd name="T50" fmla="*/ 615 w 658"/>
                  <a:gd name="T51" fmla="*/ 239 h 374"/>
                  <a:gd name="T52" fmla="*/ 598 w 658"/>
                  <a:gd name="T53" fmla="*/ 235 h 374"/>
                  <a:gd name="T54" fmla="*/ 579 w 658"/>
                  <a:gd name="T55" fmla="*/ 216 h 374"/>
                  <a:gd name="T56" fmla="*/ 556 w 658"/>
                  <a:gd name="T57" fmla="*/ 211 h 374"/>
                  <a:gd name="T58" fmla="*/ 530 w 658"/>
                  <a:gd name="T59" fmla="*/ 205 h 374"/>
                  <a:gd name="T60" fmla="*/ 556 w 658"/>
                  <a:gd name="T61" fmla="*/ 199 h 374"/>
                  <a:gd name="T62" fmla="*/ 581 w 658"/>
                  <a:gd name="T63" fmla="*/ 212 h 374"/>
                  <a:gd name="T64" fmla="*/ 605 w 658"/>
                  <a:gd name="T65" fmla="*/ 224 h 374"/>
                  <a:gd name="T66" fmla="*/ 601 w 658"/>
                  <a:gd name="T67" fmla="*/ 207 h 374"/>
                  <a:gd name="T68" fmla="*/ 573 w 658"/>
                  <a:gd name="T69" fmla="*/ 190 h 374"/>
                  <a:gd name="T70" fmla="*/ 592 w 658"/>
                  <a:gd name="T71" fmla="*/ 197 h 374"/>
                  <a:gd name="T72" fmla="*/ 600 w 658"/>
                  <a:gd name="T73" fmla="*/ 182 h 374"/>
                  <a:gd name="T74" fmla="*/ 598 w 658"/>
                  <a:gd name="T75" fmla="*/ 169 h 374"/>
                  <a:gd name="T76" fmla="*/ 579 w 658"/>
                  <a:gd name="T77" fmla="*/ 160 h 374"/>
                  <a:gd name="T78" fmla="*/ 551 w 658"/>
                  <a:gd name="T79" fmla="*/ 137 h 374"/>
                  <a:gd name="T80" fmla="*/ 522 w 658"/>
                  <a:gd name="T81" fmla="*/ 115 h 374"/>
                  <a:gd name="T82" fmla="*/ 537 w 658"/>
                  <a:gd name="T83" fmla="*/ 122 h 374"/>
                  <a:gd name="T84" fmla="*/ 562 w 658"/>
                  <a:gd name="T85" fmla="*/ 141 h 374"/>
                  <a:gd name="T86" fmla="*/ 590 w 658"/>
                  <a:gd name="T87" fmla="*/ 156 h 374"/>
                  <a:gd name="T88" fmla="*/ 596 w 658"/>
                  <a:gd name="T89" fmla="*/ 133 h 374"/>
                  <a:gd name="T90" fmla="*/ 575 w 658"/>
                  <a:gd name="T91" fmla="*/ 118 h 374"/>
                  <a:gd name="T92" fmla="*/ 560 w 658"/>
                  <a:gd name="T93" fmla="*/ 105 h 374"/>
                  <a:gd name="T94" fmla="*/ 534 w 658"/>
                  <a:gd name="T95" fmla="*/ 107 h 374"/>
                  <a:gd name="T96" fmla="*/ 507 w 658"/>
                  <a:gd name="T97" fmla="*/ 96 h 374"/>
                  <a:gd name="T98" fmla="*/ 496 w 658"/>
                  <a:gd name="T99" fmla="*/ 90 h 374"/>
                  <a:gd name="T100" fmla="*/ 504 w 658"/>
                  <a:gd name="T101" fmla="*/ 66 h 374"/>
                  <a:gd name="T102" fmla="*/ 509 w 658"/>
                  <a:gd name="T103" fmla="*/ 45 h 374"/>
                  <a:gd name="T104" fmla="*/ 492 w 658"/>
                  <a:gd name="T105" fmla="*/ 28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58" h="374">
                    <a:moveTo>
                      <a:pt x="492" y="28"/>
                    </a:moveTo>
                    <a:lnTo>
                      <a:pt x="489" y="24"/>
                    </a:lnTo>
                    <a:lnTo>
                      <a:pt x="481" y="23"/>
                    </a:lnTo>
                    <a:lnTo>
                      <a:pt x="472" y="23"/>
                    </a:lnTo>
                    <a:lnTo>
                      <a:pt x="464" y="17"/>
                    </a:lnTo>
                    <a:lnTo>
                      <a:pt x="466" y="11"/>
                    </a:lnTo>
                    <a:lnTo>
                      <a:pt x="462" y="4"/>
                    </a:lnTo>
                    <a:lnTo>
                      <a:pt x="455" y="0"/>
                    </a:lnTo>
                    <a:lnTo>
                      <a:pt x="442" y="0"/>
                    </a:lnTo>
                    <a:lnTo>
                      <a:pt x="438" y="13"/>
                    </a:lnTo>
                    <a:lnTo>
                      <a:pt x="434" y="21"/>
                    </a:lnTo>
                    <a:lnTo>
                      <a:pt x="397" y="0"/>
                    </a:lnTo>
                    <a:lnTo>
                      <a:pt x="389" y="2"/>
                    </a:lnTo>
                    <a:lnTo>
                      <a:pt x="391" y="9"/>
                    </a:lnTo>
                    <a:lnTo>
                      <a:pt x="387" y="17"/>
                    </a:lnTo>
                    <a:lnTo>
                      <a:pt x="389" y="30"/>
                    </a:lnTo>
                    <a:lnTo>
                      <a:pt x="383" y="38"/>
                    </a:lnTo>
                    <a:lnTo>
                      <a:pt x="380" y="51"/>
                    </a:lnTo>
                    <a:lnTo>
                      <a:pt x="374" y="58"/>
                    </a:lnTo>
                    <a:lnTo>
                      <a:pt x="368" y="58"/>
                    </a:lnTo>
                    <a:lnTo>
                      <a:pt x="363" y="71"/>
                    </a:lnTo>
                    <a:lnTo>
                      <a:pt x="355" y="73"/>
                    </a:lnTo>
                    <a:lnTo>
                      <a:pt x="348" y="73"/>
                    </a:lnTo>
                    <a:lnTo>
                      <a:pt x="346" y="81"/>
                    </a:lnTo>
                    <a:lnTo>
                      <a:pt x="344" y="90"/>
                    </a:lnTo>
                    <a:lnTo>
                      <a:pt x="340" y="96"/>
                    </a:lnTo>
                    <a:lnTo>
                      <a:pt x="338" y="111"/>
                    </a:lnTo>
                    <a:lnTo>
                      <a:pt x="334" y="118"/>
                    </a:lnTo>
                    <a:lnTo>
                      <a:pt x="329" y="120"/>
                    </a:lnTo>
                    <a:lnTo>
                      <a:pt x="314" y="118"/>
                    </a:lnTo>
                    <a:lnTo>
                      <a:pt x="314" y="115"/>
                    </a:lnTo>
                    <a:lnTo>
                      <a:pt x="306" y="109"/>
                    </a:lnTo>
                    <a:lnTo>
                      <a:pt x="299" y="111"/>
                    </a:lnTo>
                    <a:lnTo>
                      <a:pt x="299" y="126"/>
                    </a:lnTo>
                    <a:lnTo>
                      <a:pt x="299" y="132"/>
                    </a:lnTo>
                    <a:lnTo>
                      <a:pt x="295" y="135"/>
                    </a:lnTo>
                    <a:lnTo>
                      <a:pt x="291" y="149"/>
                    </a:lnTo>
                    <a:lnTo>
                      <a:pt x="287" y="156"/>
                    </a:lnTo>
                    <a:lnTo>
                      <a:pt x="286" y="164"/>
                    </a:lnTo>
                    <a:lnTo>
                      <a:pt x="284" y="177"/>
                    </a:lnTo>
                    <a:lnTo>
                      <a:pt x="276" y="186"/>
                    </a:lnTo>
                    <a:lnTo>
                      <a:pt x="269" y="199"/>
                    </a:lnTo>
                    <a:lnTo>
                      <a:pt x="267" y="212"/>
                    </a:lnTo>
                    <a:lnTo>
                      <a:pt x="272" y="220"/>
                    </a:lnTo>
                    <a:lnTo>
                      <a:pt x="267" y="226"/>
                    </a:lnTo>
                    <a:lnTo>
                      <a:pt x="269" y="233"/>
                    </a:lnTo>
                    <a:lnTo>
                      <a:pt x="267" y="235"/>
                    </a:lnTo>
                    <a:lnTo>
                      <a:pt x="254" y="244"/>
                    </a:lnTo>
                    <a:lnTo>
                      <a:pt x="246" y="243"/>
                    </a:lnTo>
                    <a:lnTo>
                      <a:pt x="233" y="254"/>
                    </a:lnTo>
                    <a:lnTo>
                      <a:pt x="224" y="250"/>
                    </a:lnTo>
                    <a:lnTo>
                      <a:pt x="224" y="258"/>
                    </a:lnTo>
                    <a:lnTo>
                      <a:pt x="222" y="263"/>
                    </a:lnTo>
                    <a:lnTo>
                      <a:pt x="214" y="265"/>
                    </a:lnTo>
                    <a:lnTo>
                      <a:pt x="199" y="273"/>
                    </a:lnTo>
                    <a:lnTo>
                      <a:pt x="192" y="273"/>
                    </a:lnTo>
                    <a:lnTo>
                      <a:pt x="180" y="269"/>
                    </a:lnTo>
                    <a:lnTo>
                      <a:pt x="178" y="274"/>
                    </a:lnTo>
                    <a:lnTo>
                      <a:pt x="165" y="284"/>
                    </a:lnTo>
                    <a:lnTo>
                      <a:pt x="154" y="282"/>
                    </a:lnTo>
                    <a:lnTo>
                      <a:pt x="141" y="274"/>
                    </a:lnTo>
                    <a:lnTo>
                      <a:pt x="133" y="267"/>
                    </a:lnTo>
                    <a:lnTo>
                      <a:pt x="128" y="259"/>
                    </a:lnTo>
                    <a:lnTo>
                      <a:pt x="128" y="254"/>
                    </a:lnTo>
                    <a:lnTo>
                      <a:pt x="101" y="286"/>
                    </a:lnTo>
                    <a:lnTo>
                      <a:pt x="77" y="303"/>
                    </a:lnTo>
                    <a:lnTo>
                      <a:pt x="73" y="310"/>
                    </a:lnTo>
                    <a:lnTo>
                      <a:pt x="73" y="318"/>
                    </a:lnTo>
                    <a:lnTo>
                      <a:pt x="64" y="323"/>
                    </a:lnTo>
                    <a:lnTo>
                      <a:pt x="64" y="329"/>
                    </a:lnTo>
                    <a:lnTo>
                      <a:pt x="58" y="336"/>
                    </a:lnTo>
                    <a:lnTo>
                      <a:pt x="53" y="340"/>
                    </a:lnTo>
                    <a:lnTo>
                      <a:pt x="45" y="346"/>
                    </a:lnTo>
                    <a:lnTo>
                      <a:pt x="43" y="352"/>
                    </a:lnTo>
                    <a:lnTo>
                      <a:pt x="28" y="359"/>
                    </a:lnTo>
                    <a:lnTo>
                      <a:pt x="21" y="365"/>
                    </a:lnTo>
                    <a:lnTo>
                      <a:pt x="13" y="367"/>
                    </a:lnTo>
                    <a:lnTo>
                      <a:pt x="0" y="374"/>
                    </a:lnTo>
                    <a:lnTo>
                      <a:pt x="26" y="370"/>
                    </a:lnTo>
                    <a:lnTo>
                      <a:pt x="41" y="370"/>
                    </a:lnTo>
                    <a:lnTo>
                      <a:pt x="98" y="361"/>
                    </a:lnTo>
                    <a:lnTo>
                      <a:pt x="133" y="357"/>
                    </a:lnTo>
                    <a:lnTo>
                      <a:pt x="160" y="350"/>
                    </a:lnTo>
                    <a:lnTo>
                      <a:pt x="169" y="350"/>
                    </a:lnTo>
                    <a:lnTo>
                      <a:pt x="184" y="350"/>
                    </a:lnTo>
                    <a:lnTo>
                      <a:pt x="210" y="348"/>
                    </a:lnTo>
                    <a:lnTo>
                      <a:pt x="278" y="336"/>
                    </a:lnTo>
                    <a:lnTo>
                      <a:pt x="466" y="303"/>
                    </a:lnTo>
                    <a:lnTo>
                      <a:pt x="560" y="284"/>
                    </a:lnTo>
                    <a:lnTo>
                      <a:pt x="643" y="265"/>
                    </a:lnTo>
                    <a:lnTo>
                      <a:pt x="641" y="261"/>
                    </a:lnTo>
                    <a:lnTo>
                      <a:pt x="645" y="265"/>
                    </a:lnTo>
                    <a:lnTo>
                      <a:pt x="648" y="263"/>
                    </a:lnTo>
                    <a:lnTo>
                      <a:pt x="647" y="258"/>
                    </a:lnTo>
                    <a:lnTo>
                      <a:pt x="647" y="250"/>
                    </a:lnTo>
                    <a:lnTo>
                      <a:pt x="652" y="256"/>
                    </a:lnTo>
                    <a:lnTo>
                      <a:pt x="656" y="263"/>
                    </a:lnTo>
                    <a:lnTo>
                      <a:pt x="658" y="261"/>
                    </a:lnTo>
                    <a:lnTo>
                      <a:pt x="647" y="241"/>
                    </a:lnTo>
                    <a:lnTo>
                      <a:pt x="641" y="227"/>
                    </a:lnTo>
                    <a:lnTo>
                      <a:pt x="620" y="227"/>
                    </a:lnTo>
                    <a:lnTo>
                      <a:pt x="615" y="226"/>
                    </a:lnTo>
                    <a:lnTo>
                      <a:pt x="613" y="235"/>
                    </a:lnTo>
                    <a:lnTo>
                      <a:pt x="615" y="239"/>
                    </a:lnTo>
                    <a:lnTo>
                      <a:pt x="609" y="235"/>
                    </a:lnTo>
                    <a:lnTo>
                      <a:pt x="603" y="235"/>
                    </a:lnTo>
                    <a:lnTo>
                      <a:pt x="596" y="241"/>
                    </a:lnTo>
                    <a:lnTo>
                      <a:pt x="598" y="235"/>
                    </a:lnTo>
                    <a:lnTo>
                      <a:pt x="592" y="227"/>
                    </a:lnTo>
                    <a:lnTo>
                      <a:pt x="584" y="224"/>
                    </a:lnTo>
                    <a:lnTo>
                      <a:pt x="584" y="224"/>
                    </a:lnTo>
                    <a:lnTo>
                      <a:pt x="579" y="216"/>
                    </a:lnTo>
                    <a:lnTo>
                      <a:pt x="577" y="211"/>
                    </a:lnTo>
                    <a:lnTo>
                      <a:pt x="569" y="212"/>
                    </a:lnTo>
                    <a:lnTo>
                      <a:pt x="562" y="211"/>
                    </a:lnTo>
                    <a:lnTo>
                      <a:pt x="556" y="211"/>
                    </a:lnTo>
                    <a:lnTo>
                      <a:pt x="543" y="207"/>
                    </a:lnTo>
                    <a:lnTo>
                      <a:pt x="522" y="207"/>
                    </a:lnTo>
                    <a:lnTo>
                      <a:pt x="524" y="203"/>
                    </a:lnTo>
                    <a:lnTo>
                      <a:pt x="530" y="205"/>
                    </a:lnTo>
                    <a:lnTo>
                      <a:pt x="545" y="201"/>
                    </a:lnTo>
                    <a:lnTo>
                      <a:pt x="553" y="207"/>
                    </a:lnTo>
                    <a:lnTo>
                      <a:pt x="556" y="207"/>
                    </a:lnTo>
                    <a:lnTo>
                      <a:pt x="556" y="199"/>
                    </a:lnTo>
                    <a:lnTo>
                      <a:pt x="562" y="207"/>
                    </a:lnTo>
                    <a:lnTo>
                      <a:pt x="569" y="211"/>
                    </a:lnTo>
                    <a:lnTo>
                      <a:pt x="575" y="205"/>
                    </a:lnTo>
                    <a:lnTo>
                      <a:pt x="581" y="212"/>
                    </a:lnTo>
                    <a:lnTo>
                      <a:pt x="588" y="218"/>
                    </a:lnTo>
                    <a:lnTo>
                      <a:pt x="596" y="220"/>
                    </a:lnTo>
                    <a:lnTo>
                      <a:pt x="601" y="227"/>
                    </a:lnTo>
                    <a:lnTo>
                      <a:pt x="605" y="224"/>
                    </a:lnTo>
                    <a:lnTo>
                      <a:pt x="609" y="222"/>
                    </a:lnTo>
                    <a:lnTo>
                      <a:pt x="611" y="216"/>
                    </a:lnTo>
                    <a:lnTo>
                      <a:pt x="609" y="209"/>
                    </a:lnTo>
                    <a:lnTo>
                      <a:pt x="601" y="207"/>
                    </a:lnTo>
                    <a:lnTo>
                      <a:pt x="600" y="199"/>
                    </a:lnTo>
                    <a:lnTo>
                      <a:pt x="592" y="201"/>
                    </a:lnTo>
                    <a:lnTo>
                      <a:pt x="579" y="196"/>
                    </a:lnTo>
                    <a:lnTo>
                      <a:pt x="573" y="190"/>
                    </a:lnTo>
                    <a:lnTo>
                      <a:pt x="558" y="179"/>
                    </a:lnTo>
                    <a:lnTo>
                      <a:pt x="566" y="179"/>
                    </a:lnTo>
                    <a:lnTo>
                      <a:pt x="579" y="192"/>
                    </a:lnTo>
                    <a:lnTo>
                      <a:pt x="592" y="197"/>
                    </a:lnTo>
                    <a:lnTo>
                      <a:pt x="596" y="190"/>
                    </a:lnTo>
                    <a:lnTo>
                      <a:pt x="590" y="184"/>
                    </a:lnTo>
                    <a:lnTo>
                      <a:pt x="592" y="182"/>
                    </a:lnTo>
                    <a:lnTo>
                      <a:pt x="600" y="182"/>
                    </a:lnTo>
                    <a:lnTo>
                      <a:pt x="605" y="188"/>
                    </a:lnTo>
                    <a:lnTo>
                      <a:pt x="607" y="182"/>
                    </a:lnTo>
                    <a:lnTo>
                      <a:pt x="603" y="169"/>
                    </a:lnTo>
                    <a:lnTo>
                      <a:pt x="598" y="169"/>
                    </a:lnTo>
                    <a:lnTo>
                      <a:pt x="590" y="167"/>
                    </a:lnTo>
                    <a:lnTo>
                      <a:pt x="594" y="165"/>
                    </a:lnTo>
                    <a:lnTo>
                      <a:pt x="586" y="160"/>
                    </a:lnTo>
                    <a:lnTo>
                      <a:pt x="579" y="160"/>
                    </a:lnTo>
                    <a:lnTo>
                      <a:pt x="573" y="154"/>
                    </a:lnTo>
                    <a:lnTo>
                      <a:pt x="571" y="150"/>
                    </a:lnTo>
                    <a:lnTo>
                      <a:pt x="556" y="145"/>
                    </a:lnTo>
                    <a:lnTo>
                      <a:pt x="551" y="137"/>
                    </a:lnTo>
                    <a:lnTo>
                      <a:pt x="545" y="133"/>
                    </a:lnTo>
                    <a:lnTo>
                      <a:pt x="539" y="130"/>
                    </a:lnTo>
                    <a:lnTo>
                      <a:pt x="536" y="124"/>
                    </a:lnTo>
                    <a:lnTo>
                      <a:pt x="522" y="115"/>
                    </a:lnTo>
                    <a:lnTo>
                      <a:pt x="517" y="115"/>
                    </a:lnTo>
                    <a:lnTo>
                      <a:pt x="522" y="113"/>
                    </a:lnTo>
                    <a:lnTo>
                      <a:pt x="530" y="117"/>
                    </a:lnTo>
                    <a:lnTo>
                      <a:pt x="537" y="122"/>
                    </a:lnTo>
                    <a:lnTo>
                      <a:pt x="545" y="130"/>
                    </a:lnTo>
                    <a:lnTo>
                      <a:pt x="551" y="132"/>
                    </a:lnTo>
                    <a:lnTo>
                      <a:pt x="556" y="139"/>
                    </a:lnTo>
                    <a:lnTo>
                      <a:pt x="562" y="141"/>
                    </a:lnTo>
                    <a:lnTo>
                      <a:pt x="575" y="150"/>
                    </a:lnTo>
                    <a:lnTo>
                      <a:pt x="583" y="152"/>
                    </a:lnTo>
                    <a:lnTo>
                      <a:pt x="583" y="154"/>
                    </a:lnTo>
                    <a:lnTo>
                      <a:pt x="590" y="156"/>
                    </a:lnTo>
                    <a:lnTo>
                      <a:pt x="594" y="147"/>
                    </a:lnTo>
                    <a:lnTo>
                      <a:pt x="594" y="139"/>
                    </a:lnTo>
                    <a:lnTo>
                      <a:pt x="588" y="132"/>
                    </a:lnTo>
                    <a:lnTo>
                      <a:pt x="596" y="133"/>
                    </a:lnTo>
                    <a:lnTo>
                      <a:pt x="596" y="126"/>
                    </a:lnTo>
                    <a:lnTo>
                      <a:pt x="581" y="120"/>
                    </a:lnTo>
                    <a:lnTo>
                      <a:pt x="575" y="120"/>
                    </a:lnTo>
                    <a:lnTo>
                      <a:pt x="575" y="118"/>
                    </a:lnTo>
                    <a:lnTo>
                      <a:pt x="568" y="118"/>
                    </a:lnTo>
                    <a:lnTo>
                      <a:pt x="568" y="115"/>
                    </a:lnTo>
                    <a:lnTo>
                      <a:pt x="562" y="109"/>
                    </a:lnTo>
                    <a:lnTo>
                      <a:pt x="560" y="105"/>
                    </a:lnTo>
                    <a:lnTo>
                      <a:pt x="547" y="109"/>
                    </a:lnTo>
                    <a:lnTo>
                      <a:pt x="545" y="107"/>
                    </a:lnTo>
                    <a:lnTo>
                      <a:pt x="537" y="107"/>
                    </a:lnTo>
                    <a:lnTo>
                      <a:pt x="534" y="107"/>
                    </a:lnTo>
                    <a:lnTo>
                      <a:pt x="522" y="96"/>
                    </a:lnTo>
                    <a:lnTo>
                      <a:pt x="522" y="90"/>
                    </a:lnTo>
                    <a:lnTo>
                      <a:pt x="515" y="90"/>
                    </a:lnTo>
                    <a:lnTo>
                      <a:pt x="507" y="96"/>
                    </a:lnTo>
                    <a:lnTo>
                      <a:pt x="502" y="98"/>
                    </a:lnTo>
                    <a:lnTo>
                      <a:pt x="496" y="98"/>
                    </a:lnTo>
                    <a:lnTo>
                      <a:pt x="492" y="90"/>
                    </a:lnTo>
                    <a:lnTo>
                      <a:pt x="496" y="90"/>
                    </a:lnTo>
                    <a:lnTo>
                      <a:pt x="494" y="83"/>
                    </a:lnTo>
                    <a:lnTo>
                      <a:pt x="498" y="62"/>
                    </a:lnTo>
                    <a:lnTo>
                      <a:pt x="502" y="66"/>
                    </a:lnTo>
                    <a:lnTo>
                      <a:pt x="504" y="66"/>
                    </a:lnTo>
                    <a:lnTo>
                      <a:pt x="506" y="62"/>
                    </a:lnTo>
                    <a:lnTo>
                      <a:pt x="504" y="58"/>
                    </a:lnTo>
                    <a:lnTo>
                      <a:pt x="511" y="53"/>
                    </a:lnTo>
                    <a:lnTo>
                      <a:pt x="509" y="45"/>
                    </a:lnTo>
                    <a:lnTo>
                      <a:pt x="507" y="41"/>
                    </a:lnTo>
                    <a:lnTo>
                      <a:pt x="506" y="34"/>
                    </a:lnTo>
                    <a:lnTo>
                      <a:pt x="500" y="30"/>
                    </a:lnTo>
                    <a:lnTo>
                      <a:pt x="492" y="28"/>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4" name="Freeform 14">
                <a:extLst>
                  <a:ext uri="{FF2B5EF4-FFF2-40B4-BE49-F238E27FC236}">
                    <a16:creationId xmlns:a16="http://schemas.microsoft.com/office/drawing/2014/main" id="{8E394BA6-59D7-8D62-1C31-6DF3C6E6E539}"/>
                  </a:ext>
                </a:extLst>
              </p:cNvPr>
              <p:cNvSpPr>
                <a:spLocks/>
              </p:cNvSpPr>
              <p:nvPr/>
            </p:nvSpPr>
            <p:spPr bwMode="auto">
              <a:xfrm>
                <a:off x="1427985" y="1967259"/>
                <a:ext cx="957368" cy="1455899"/>
              </a:xfrm>
              <a:custGeom>
                <a:avLst/>
                <a:gdLst>
                  <a:gd name="T0" fmla="*/ 628 w 693"/>
                  <a:gd name="T1" fmla="*/ 1156 h 1161"/>
                  <a:gd name="T2" fmla="*/ 628 w 693"/>
                  <a:gd name="T3" fmla="*/ 1129 h 1161"/>
                  <a:gd name="T4" fmla="*/ 624 w 693"/>
                  <a:gd name="T5" fmla="*/ 1105 h 1161"/>
                  <a:gd name="T6" fmla="*/ 643 w 693"/>
                  <a:gd name="T7" fmla="*/ 1071 h 1161"/>
                  <a:gd name="T8" fmla="*/ 654 w 693"/>
                  <a:gd name="T9" fmla="*/ 1030 h 1161"/>
                  <a:gd name="T10" fmla="*/ 693 w 693"/>
                  <a:gd name="T11" fmla="*/ 1000 h 1161"/>
                  <a:gd name="T12" fmla="*/ 673 w 693"/>
                  <a:gd name="T13" fmla="*/ 964 h 1161"/>
                  <a:gd name="T14" fmla="*/ 661 w 693"/>
                  <a:gd name="T15" fmla="*/ 926 h 1161"/>
                  <a:gd name="T16" fmla="*/ 325 w 693"/>
                  <a:gd name="T17" fmla="*/ 327 h 1161"/>
                  <a:gd name="T18" fmla="*/ 62 w 693"/>
                  <a:gd name="T19" fmla="*/ 0 h 1161"/>
                  <a:gd name="T20" fmla="*/ 58 w 693"/>
                  <a:gd name="T21" fmla="*/ 35 h 1161"/>
                  <a:gd name="T22" fmla="*/ 39 w 693"/>
                  <a:gd name="T23" fmla="*/ 94 h 1161"/>
                  <a:gd name="T24" fmla="*/ 30 w 693"/>
                  <a:gd name="T25" fmla="*/ 120 h 1161"/>
                  <a:gd name="T26" fmla="*/ 13 w 693"/>
                  <a:gd name="T27" fmla="*/ 137 h 1161"/>
                  <a:gd name="T28" fmla="*/ 0 w 693"/>
                  <a:gd name="T29" fmla="*/ 176 h 1161"/>
                  <a:gd name="T30" fmla="*/ 24 w 693"/>
                  <a:gd name="T31" fmla="*/ 233 h 1161"/>
                  <a:gd name="T32" fmla="*/ 24 w 693"/>
                  <a:gd name="T33" fmla="*/ 261 h 1161"/>
                  <a:gd name="T34" fmla="*/ 13 w 693"/>
                  <a:gd name="T35" fmla="*/ 319 h 1161"/>
                  <a:gd name="T36" fmla="*/ 30 w 693"/>
                  <a:gd name="T37" fmla="*/ 374 h 1161"/>
                  <a:gd name="T38" fmla="*/ 45 w 693"/>
                  <a:gd name="T39" fmla="*/ 402 h 1161"/>
                  <a:gd name="T40" fmla="*/ 52 w 693"/>
                  <a:gd name="T41" fmla="*/ 421 h 1161"/>
                  <a:gd name="T42" fmla="*/ 43 w 693"/>
                  <a:gd name="T43" fmla="*/ 436 h 1161"/>
                  <a:gd name="T44" fmla="*/ 56 w 693"/>
                  <a:gd name="T45" fmla="*/ 453 h 1161"/>
                  <a:gd name="T46" fmla="*/ 81 w 693"/>
                  <a:gd name="T47" fmla="*/ 468 h 1161"/>
                  <a:gd name="T48" fmla="*/ 84 w 693"/>
                  <a:gd name="T49" fmla="*/ 441 h 1161"/>
                  <a:gd name="T50" fmla="*/ 111 w 693"/>
                  <a:gd name="T51" fmla="*/ 455 h 1161"/>
                  <a:gd name="T52" fmla="*/ 143 w 693"/>
                  <a:gd name="T53" fmla="*/ 460 h 1161"/>
                  <a:gd name="T54" fmla="*/ 146 w 693"/>
                  <a:gd name="T55" fmla="*/ 464 h 1161"/>
                  <a:gd name="T56" fmla="*/ 165 w 693"/>
                  <a:gd name="T57" fmla="*/ 473 h 1161"/>
                  <a:gd name="T58" fmla="*/ 120 w 693"/>
                  <a:gd name="T59" fmla="*/ 456 h 1161"/>
                  <a:gd name="T60" fmla="*/ 90 w 693"/>
                  <a:gd name="T61" fmla="*/ 455 h 1161"/>
                  <a:gd name="T62" fmla="*/ 92 w 693"/>
                  <a:gd name="T63" fmla="*/ 483 h 1161"/>
                  <a:gd name="T64" fmla="*/ 103 w 693"/>
                  <a:gd name="T65" fmla="*/ 518 h 1161"/>
                  <a:gd name="T66" fmla="*/ 79 w 693"/>
                  <a:gd name="T67" fmla="*/ 498 h 1161"/>
                  <a:gd name="T68" fmla="*/ 82 w 693"/>
                  <a:gd name="T69" fmla="*/ 475 h 1161"/>
                  <a:gd name="T70" fmla="*/ 66 w 693"/>
                  <a:gd name="T71" fmla="*/ 502 h 1161"/>
                  <a:gd name="T72" fmla="*/ 66 w 693"/>
                  <a:gd name="T73" fmla="*/ 534 h 1161"/>
                  <a:gd name="T74" fmla="*/ 86 w 693"/>
                  <a:gd name="T75" fmla="*/ 573 h 1161"/>
                  <a:gd name="T76" fmla="*/ 101 w 693"/>
                  <a:gd name="T77" fmla="*/ 601 h 1161"/>
                  <a:gd name="T78" fmla="*/ 82 w 693"/>
                  <a:gd name="T79" fmla="*/ 643 h 1161"/>
                  <a:gd name="T80" fmla="*/ 105 w 693"/>
                  <a:gd name="T81" fmla="*/ 684 h 1161"/>
                  <a:gd name="T82" fmla="*/ 118 w 693"/>
                  <a:gd name="T83" fmla="*/ 725 h 1161"/>
                  <a:gd name="T84" fmla="*/ 144 w 693"/>
                  <a:gd name="T85" fmla="*/ 767 h 1161"/>
                  <a:gd name="T86" fmla="*/ 150 w 693"/>
                  <a:gd name="T87" fmla="*/ 787 h 1161"/>
                  <a:gd name="T88" fmla="*/ 148 w 693"/>
                  <a:gd name="T89" fmla="*/ 825 h 1161"/>
                  <a:gd name="T90" fmla="*/ 141 w 693"/>
                  <a:gd name="T91" fmla="*/ 853 h 1161"/>
                  <a:gd name="T92" fmla="*/ 176 w 693"/>
                  <a:gd name="T93" fmla="*/ 872 h 1161"/>
                  <a:gd name="T94" fmla="*/ 210 w 693"/>
                  <a:gd name="T95" fmla="*/ 889 h 1161"/>
                  <a:gd name="T96" fmla="*/ 248 w 693"/>
                  <a:gd name="T97" fmla="*/ 911 h 1161"/>
                  <a:gd name="T98" fmla="*/ 306 w 693"/>
                  <a:gd name="T99" fmla="*/ 951 h 1161"/>
                  <a:gd name="T100" fmla="*/ 312 w 693"/>
                  <a:gd name="T101" fmla="*/ 979 h 1161"/>
                  <a:gd name="T102" fmla="*/ 329 w 693"/>
                  <a:gd name="T103" fmla="*/ 987 h 1161"/>
                  <a:gd name="T104" fmla="*/ 355 w 693"/>
                  <a:gd name="T105" fmla="*/ 1015 h 1161"/>
                  <a:gd name="T106" fmla="*/ 391 w 693"/>
                  <a:gd name="T107" fmla="*/ 1086 h 1161"/>
                  <a:gd name="T108" fmla="*/ 389 w 693"/>
                  <a:gd name="T109" fmla="*/ 1116 h 1161"/>
                  <a:gd name="T110" fmla="*/ 393 w 693"/>
                  <a:gd name="T111" fmla="*/ 1128 h 1161"/>
                  <a:gd name="T112" fmla="*/ 613 w 693"/>
                  <a:gd name="T113" fmla="*/ 1160 h 1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93" h="1161">
                    <a:moveTo>
                      <a:pt x="616" y="1160"/>
                    </a:moveTo>
                    <a:lnTo>
                      <a:pt x="620" y="1161"/>
                    </a:lnTo>
                    <a:lnTo>
                      <a:pt x="626" y="1161"/>
                    </a:lnTo>
                    <a:lnTo>
                      <a:pt x="628" y="1156"/>
                    </a:lnTo>
                    <a:lnTo>
                      <a:pt x="635" y="1150"/>
                    </a:lnTo>
                    <a:lnTo>
                      <a:pt x="635" y="1139"/>
                    </a:lnTo>
                    <a:lnTo>
                      <a:pt x="635" y="1133"/>
                    </a:lnTo>
                    <a:lnTo>
                      <a:pt x="628" y="1129"/>
                    </a:lnTo>
                    <a:lnTo>
                      <a:pt x="620" y="1126"/>
                    </a:lnTo>
                    <a:lnTo>
                      <a:pt x="620" y="1120"/>
                    </a:lnTo>
                    <a:lnTo>
                      <a:pt x="622" y="1113"/>
                    </a:lnTo>
                    <a:lnTo>
                      <a:pt x="624" y="1105"/>
                    </a:lnTo>
                    <a:lnTo>
                      <a:pt x="620" y="1097"/>
                    </a:lnTo>
                    <a:lnTo>
                      <a:pt x="624" y="1092"/>
                    </a:lnTo>
                    <a:lnTo>
                      <a:pt x="631" y="1086"/>
                    </a:lnTo>
                    <a:lnTo>
                      <a:pt x="643" y="1071"/>
                    </a:lnTo>
                    <a:lnTo>
                      <a:pt x="646" y="1062"/>
                    </a:lnTo>
                    <a:lnTo>
                      <a:pt x="650" y="1056"/>
                    </a:lnTo>
                    <a:lnTo>
                      <a:pt x="650" y="1043"/>
                    </a:lnTo>
                    <a:lnTo>
                      <a:pt x="654" y="1030"/>
                    </a:lnTo>
                    <a:lnTo>
                      <a:pt x="660" y="1026"/>
                    </a:lnTo>
                    <a:lnTo>
                      <a:pt x="663" y="1020"/>
                    </a:lnTo>
                    <a:lnTo>
                      <a:pt x="686" y="1007"/>
                    </a:lnTo>
                    <a:lnTo>
                      <a:pt x="693" y="1000"/>
                    </a:lnTo>
                    <a:lnTo>
                      <a:pt x="688" y="994"/>
                    </a:lnTo>
                    <a:lnTo>
                      <a:pt x="675" y="979"/>
                    </a:lnTo>
                    <a:lnTo>
                      <a:pt x="676" y="972"/>
                    </a:lnTo>
                    <a:lnTo>
                      <a:pt x="673" y="964"/>
                    </a:lnTo>
                    <a:lnTo>
                      <a:pt x="673" y="958"/>
                    </a:lnTo>
                    <a:lnTo>
                      <a:pt x="669" y="949"/>
                    </a:lnTo>
                    <a:lnTo>
                      <a:pt x="661" y="934"/>
                    </a:lnTo>
                    <a:lnTo>
                      <a:pt x="661" y="926"/>
                    </a:lnTo>
                    <a:lnTo>
                      <a:pt x="663" y="921"/>
                    </a:lnTo>
                    <a:lnTo>
                      <a:pt x="556" y="765"/>
                    </a:lnTo>
                    <a:lnTo>
                      <a:pt x="306" y="398"/>
                    </a:lnTo>
                    <a:lnTo>
                      <a:pt x="325" y="327"/>
                    </a:lnTo>
                    <a:lnTo>
                      <a:pt x="383" y="84"/>
                    </a:lnTo>
                    <a:lnTo>
                      <a:pt x="238" y="47"/>
                    </a:lnTo>
                    <a:lnTo>
                      <a:pt x="66" y="0"/>
                    </a:lnTo>
                    <a:lnTo>
                      <a:pt x="62" y="0"/>
                    </a:lnTo>
                    <a:lnTo>
                      <a:pt x="58" y="13"/>
                    </a:lnTo>
                    <a:lnTo>
                      <a:pt x="54" y="20"/>
                    </a:lnTo>
                    <a:lnTo>
                      <a:pt x="58" y="28"/>
                    </a:lnTo>
                    <a:lnTo>
                      <a:pt x="58" y="35"/>
                    </a:lnTo>
                    <a:lnTo>
                      <a:pt x="58" y="48"/>
                    </a:lnTo>
                    <a:lnTo>
                      <a:pt x="58" y="50"/>
                    </a:lnTo>
                    <a:lnTo>
                      <a:pt x="56" y="64"/>
                    </a:lnTo>
                    <a:lnTo>
                      <a:pt x="39" y="94"/>
                    </a:lnTo>
                    <a:lnTo>
                      <a:pt x="41" y="99"/>
                    </a:lnTo>
                    <a:lnTo>
                      <a:pt x="37" y="107"/>
                    </a:lnTo>
                    <a:lnTo>
                      <a:pt x="34" y="112"/>
                    </a:lnTo>
                    <a:lnTo>
                      <a:pt x="30" y="120"/>
                    </a:lnTo>
                    <a:lnTo>
                      <a:pt x="32" y="122"/>
                    </a:lnTo>
                    <a:lnTo>
                      <a:pt x="24" y="127"/>
                    </a:lnTo>
                    <a:lnTo>
                      <a:pt x="19" y="131"/>
                    </a:lnTo>
                    <a:lnTo>
                      <a:pt x="13" y="137"/>
                    </a:lnTo>
                    <a:lnTo>
                      <a:pt x="7" y="144"/>
                    </a:lnTo>
                    <a:lnTo>
                      <a:pt x="2" y="158"/>
                    </a:lnTo>
                    <a:lnTo>
                      <a:pt x="2" y="169"/>
                    </a:lnTo>
                    <a:lnTo>
                      <a:pt x="0" y="176"/>
                    </a:lnTo>
                    <a:lnTo>
                      <a:pt x="13" y="197"/>
                    </a:lnTo>
                    <a:lnTo>
                      <a:pt x="13" y="205"/>
                    </a:lnTo>
                    <a:lnTo>
                      <a:pt x="19" y="210"/>
                    </a:lnTo>
                    <a:lnTo>
                      <a:pt x="24" y="233"/>
                    </a:lnTo>
                    <a:lnTo>
                      <a:pt x="24" y="238"/>
                    </a:lnTo>
                    <a:lnTo>
                      <a:pt x="26" y="246"/>
                    </a:lnTo>
                    <a:lnTo>
                      <a:pt x="24" y="252"/>
                    </a:lnTo>
                    <a:lnTo>
                      <a:pt x="24" y="261"/>
                    </a:lnTo>
                    <a:lnTo>
                      <a:pt x="20" y="268"/>
                    </a:lnTo>
                    <a:lnTo>
                      <a:pt x="13" y="282"/>
                    </a:lnTo>
                    <a:lnTo>
                      <a:pt x="15" y="308"/>
                    </a:lnTo>
                    <a:lnTo>
                      <a:pt x="13" y="319"/>
                    </a:lnTo>
                    <a:lnTo>
                      <a:pt x="7" y="327"/>
                    </a:lnTo>
                    <a:lnTo>
                      <a:pt x="13" y="340"/>
                    </a:lnTo>
                    <a:lnTo>
                      <a:pt x="22" y="353"/>
                    </a:lnTo>
                    <a:lnTo>
                      <a:pt x="30" y="374"/>
                    </a:lnTo>
                    <a:lnTo>
                      <a:pt x="34" y="381"/>
                    </a:lnTo>
                    <a:lnTo>
                      <a:pt x="39" y="389"/>
                    </a:lnTo>
                    <a:lnTo>
                      <a:pt x="43" y="394"/>
                    </a:lnTo>
                    <a:lnTo>
                      <a:pt x="45" y="402"/>
                    </a:lnTo>
                    <a:lnTo>
                      <a:pt x="43" y="409"/>
                    </a:lnTo>
                    <a:lnTo>
                      <a:pt x="45" y="406"/>
                    </a:lnTo>
                    <a:lnTo>
                      <a:pt x="45" y="408"/>
                    </a:lnTo>
                    <a:lnTo>
                      <a:pt x="52" y="421"/>
                    </a:lnTo>
                    <a:lnTo>
                      <a:pt x="54" y="434"/>
                    </a:lnTo>
                    <a:lnTo>
                      <a:pt x="49" y="421"/>
                    </a:lnTo>
                    <a:lnTo>
                      <a:pt x="47" y="428"/>
                    </a:lnTo>
                    <a:lnTo>
                      <a:pt x="43" y="436"/>
                    </a:lnTo>
                    <a:lnTo>
                      <a:pt x="41" y="443"/>
                    </a:lnTo>
                    <a:lnTo>
                      <a:pt x="47" y="438"/>
                    </a:lnTo>
                    <a:lnTo>
                      <a:pt x="54" y="445"/>
                    </a:lnTo>
                    <a:lnTo>
                      <a:pt x="56" y="453"/>
                    </a:lnTo>
                    <a:lnTo>
                      <a:pt x="64" y="456"/>
                    </a:lnTo>
                    <a:lnTo>
                      <a:pt x="67" y="464"/>
                    </a:lnTo>
                    <a:lnTo>
                      <a:pt x="75" y="471"/>
                    </a:lnTo>
                    <a:lnTo>
                      <a:pt x="81" y="468"/>
                    </a:lnTo>
                    <a:lnTo>
                      <a:pt x="77" y="460"/>
                    </a:lnTo>
                    <a:lnTo>
                      <a:pt x="82" y="455"/>
                    </a:lnTo>
                    <a:lnTo>
                      <a:pt x="81" y="447"/>
                    </a:lnTo>
                    <a:lnTo>
                      <a:pt x="84" y="441"/>
                    </a:lnTo>
                    <a:lnTo>
                      <a:pt x="92" y="438"/>
                    </a:lnTo>
                    <a:lnTo>
                      <a:pt x="99" y="443"/>
                    </a:lnTo>
                    <a:lnTo>
                      <a:pt x="103" y="451"/>
                    </a:lnTo>
                    <a:lnTo>
                      <a:pt x="111" y="455"/>
                    </a:lnTo>
                    <a:lnTo>
                      <a:pt x="116" y="453"/>
                    </a:lnTo>
                    <a:lnTo>
                      <a:pt x="124" y="453"/>
                    </a:lnTo>
                    <a:lnTo>
                      <a:pt x="129" y="458"/>
                    </a:lnTo>
                    <a:lnTo>
                      <a:pt x="143" y="460"/>
                    </a:lnTo>
                    <a:lnTo>
                      <a:pt x="148" y="455"/>
                    </a:lnTo>
                    <a:lnTo>
                      <a:pt x="146" y="458"/>
                    </a:lnTo>
                    <a:lnTo>
                      <a:pt x="141" y="464"/>
                    </a:lnTo>
                    <a:lnTo>
                      <a:pt x="146" y="464"/>
                    </a:lnTo>
                    <a:lnTo>
                      <a:pt x="154" y="460"/>
                    </a:lnTo>
                    <a:lnTo>
                      <a:pt x="156" y="460"/>
                    </a:lnTo>
                    <a:lnTo>
                      <a:pt x="161" y="468"/>
                    </a:lnTo>
                    <a:lnTo>
                      <a:pt x="165" y="473"/>
                    </a:lnTo>
                    <a:lnTo>
                      <a:pt x="165" y="475"/>
                    </a:lnTo>
                    <a:lnTo>
                      <a:pt x="156" y="460"/>
                    </a:lnTo>
                    <a:lnTo>
                      <a:pt x="141" y="466"/>
                    </a:lnTo>
                    <a:lnTo>
                      <a:pt x="120" y="456"/>
                    </a:lnTo>
                    <a:lnTo>
                      <a:pt x="111" y="456"/>
                    </a:lnTo>
                    <a:lnTo>
                      <a:pt x="103" y="453"/>
                    </a:lnTo>
                    <a:lnTo>
                      <a:pt x="97" y="455"/>
                    </a:lnTo>
                    <a:lnTo>
                      <a:pt x="90" y="455"/>
                    </a:lnTo>
                    <a:lnTo>
                      <a:pt x="86" y="462"/>
                    </a:lnTo>
                    <a:lnTo>
                      <a:pt x="92" y="468"/>
                    </a:lnTo>
                    <a:lnTo>
                      <a:pt x="90" y="475"/>
                    </a:lnTo>
                    <a:lnTo>
                      <a:pt x="92" y="483"/>
                    </a:lnTo>
                    <a:lnTo>
                      <a:pt x="96" y="485"/>
                    </a:lnTo>
                    <a:lnTo>
                      <a:pt x="97" y="498"/>
                    </a:lnTo>
                    <a:lnTo>
                      <a:pt x="97" y="511"/>
                    </a:lnTo>
                    <a:lnTo>
                      <a:pt x="103" y="518"/>
                    </a:lnTo>
                    <a:lnTo>
                      <a:pt x="97" y="517"/>
                    </a:lnTo>
                    <a:lnTo>
                      <a:pt x="90" y="509"/>
                    </a:lnTo>
                    <a:lnTo>
                      <a:pt x="86" y="502"/>
                    </a:lnTo>
                    <a:lnTo>
                      <a:pt x="79" y="498"/>
                    </a:lnTo>
                    <a:lnTo>
                      <a:pt x="81" y="490"/>
                    </a:lnTo>
                    <a:lnTo>
                      <a:pt x="84" y="485"/>
                    </a:lnTo>
                    <a:lnTo>
                      <a:pt x="82" y="477"/>
                    </a:lnTo>
                    <a:lnTo>
                      <a:pt x="82" y="475"/>
                    </a:lnTo>
                    <a:lnTo>
                      <a:pt x="75" y="475"/>
                    </a:lnTo>
                    <a:lnTo>
                      <a:pt x="71" y="481"/>
                    </a:lnTo>
                    <a:lnTo>
                      <a:pt x="71" y="487"/>
                    </a:lnTo>
                    <a:lnTo>
                      <a:pt x="66" y="502"/>
                    </a:lnTo>
                    <a:lnTo>
                      <a:pt x="69" y="507"/>
                    </a:lnTo>
                    <a:lnTo>
                      <a:pt x="69" y="522"/>
                    </a:lnTo>
                    <a:lnTo>
                      <a:pt x="67" y="528"/>
                    </a:lnTo>
                    <a:lnTo>
                      <a:pt x="66" y="534"/>
                    </a:lnTo>
                    <a:lnTo>
                      <a:pt x="66" y="539"/>
                    </a:lnTo>
                    <a:lnTo>
                      <a:pt x="67" y="547"/>
                    </a:lnTo>
                    <a:lnTo>
                      <a:pt x="79" y="567"/>
                    </a:lnTo>
                    <a:lnTo>
                      <a:pt x="86" y="573"/>
                    </a:lnTo>
                    <a:lnTo>
                      <a:pt x="99" y="573"/>
                    </a:lnTo>
                    <a:lnTo>
                      <a:pt x="103" y="588"/>
                    </a:lnTo>
                    <a:lnTo>
                      <a:pt x="103" y="603"/>
                    </a:lnTo>
                    <a:lnTo>
                      <a:pt x="101" y="601"/>
                    </a:lnTo>
                    <a:lnTo>
                      <a:pt x="97" y="607"/>
                    </a:lnTo>
                    <a:lnTo>
                      <a:pt x="84" y="614"/>
                    </a:lnTo>
                    <a:lnTo>
                      <a:pt x="84" y="629"/>
                    </a:lnTo>
                    <a:lnTo>
                      <a:pt x="82" y="643"/>
                    </a:lnTo>
                    <a:lnTo>
                      <a:pt x="86" y="650"/>
                    </a:lnTo>
                    <a:lnTo>
                      <a:pt x="97" y="663"/>
                    </a:lnTo>
                    <a:lnTo>
                      <a:pt x="99" y="678"/>
                    </a:lnTo>
                    <a:lnTo>
                      <a:pt x="105" y="684"/>
                    </a:lnTo>
                    <a:lnTo>
                      <a:pt x="107" y="697"/>
                    </a:lnTo>
                    <a:lnTo>
                      <a:pt x="114" y="710"/>
                    </a:lnTo>
                    <a:lnTo>
                      <a:pt x="114" y="718"/>
                    </a:lnTo>
                    <a:lnTo>
                      <a:pt x="118" y="725"/>
                    </a:lnTo>
                    <a:lnTo>
                      <a:pt x="126" y="733"/>
                    </a:lnTo>
                    <a:lnTo>
                      <a:pt x="129" y="746"/>
                    </a:lnTo>
                    <a:lnTo>
                      <a:pt x="143" y="759"/>
                    </a:lnTo>
                    <a:lnTo>
                      <a:pt x="144" y="767"/>
                    </a:lnTo>
                    <a:lnTo>
                      <a:pt x="139" y="770"/>
                    </a:lnTo>
                    <a:lnTo>
                      <a:pt x="137" y="778"/>
                    </a:lnTo>
                    <a:lnTo>
                      <a:pt x="143" y="785"/>
                    </a:lnTo>
                    <a:lnTo>
                      <a:pt x="150" y="787"/>
                    </a:lnTo>
                    <a:lnTo>
                      <a:pt x="156" y="795"/>
                    </a:lnTo>
                    <a:lnTo>
                      <a:pt x="156" y="802"/>
                    </a:lnTo>
                    <a:lnTo>
                      <a:pt x="148" y="812"/>
                    </a:lnTo>
                    <a:lnTo>
                      <a:pt x="148" y="825"/>
                    </a:lnTo>
                    <a:lnTo>
                      <a:pt x="144" y="832"/>
                    </a:lnTo>
                    <a:lnTo>
                      <a:pt x="146" y="840"/>
                    </a:lnTo>
                    <a:lnTo>
                      <a:pt x="141" y="847"/>
                    </a:lnTo>
                    <a:lnTo>
                      <a:pt x="141" y="853"/>
                    </a:lnTo>
                    <a:lnTo>
                      <a:pt x="146" y="855"/>
                    </a:lnTo>
                    <a:lnTo>
                      <a:pt x="150" y="862"/>
                    </a:lnTo>
                    <a:lnTo>
                      <a:pt x="156" y="870"/>
                    </a:lnTo>
                    <a:lnTo>
                      <a:pt x="176" y="872"/>
                    </a:lnTo>
                    <a:lnTo>
                      <a:pt x="184" y="876"/>
                    </a:lnTo>
                    <a:lnTo>
                      <a:pt x="191" y="876"/>
                    </a:lnTo>
                    <a:lnTo>
                      <a:pt x="205" y="885"/>
                    </a:lnTo>
                    <a:lnTo>
                      <a:pt x="210" y="889"/>
                    </a:lnTo>
                    <a:lnTo>
                      <a:pt x="225" y="889"/>
                    </a:lnTo>
                    <a:lnTo>
                      <a:pt x="237" y="898"/>
                    </a:lnTo>
                    <a:lnTo>
                      <a:pt x="240" y="906"/>
                    </a:lnTo>
                    <a:lnTo>
                      <a:pt x="248" y="911"/>
                    </a:lnTo>
                    <a:lnTo>
                      <a:pt x="250" y="925"/>
                    </a:lnTo>
                    <a:lnTo>
                      <a:pt x="265" y="938"/>
                    </a:lnTo>
                    <a:lnTo>
                      <a:pt x="278" y="945"/>
                    </a:lnTo>
                    <a:lnTo>
                      <a:pt x="306" y="951"/>
                    </a:lnTo>
                    <a:lnTo>
                      <a:pt x="308" y="953"/>
                    </a:lnTo>
                    <a:lnTo>
                      <a:pt x="312" y="966"/>
                    </a:lnTo>
                    <a:lnTo>
                      <a:pt x="314" y="973"/>
                    </a:lnTo>
                    <a:lnTo>
                      <a:pt x="312" y="979"/>
                    </a:lnTo>
                    <a:lnTo>
                      <a:pt x="312" y="987"/>
                    </a:lnTo>
                    <a:lnTo>
                      <a:pt x="319" y="990"/>
                    </a:lnTo>
                    <a:lnTo>
                      <a:pt x="323" y="985"/>
                    </a:lnTo>
                    <a:lnTo>
                      <a:pt x="329" y="987"/>
                    </a:lnTo>
                    <a:lnTo>
                      <a:pt x="336" y="990"/>
                    </a:lnTo>
                    <a:lnTo>
                      <a:pt x="344" y="1002"/>
                    </a:lnTo>
                    <a:lnTo>
                      <a:pt x="348" y="1009"/>
                    </a:lnTo>
                    <a:lnTo>
                      <a:pt x="355" y="1015"/>
                    </a:lnTo>
                    <a:lnTo>
                      <a:pt x="378" y="1043"/>
                    </a:lnTo>
                    <a:lnTo>
                      <a:pt x="385" y="1058"/>
                    </a:lnTo>
                    <a:lnTo>
                      <a:pt x="389" y="1073"/>
                    </a:lnTo>
                    <a:lnTo>
                      <a:pt x="391" y="1086"/>
                    </a:lnTo>
                    <a:lnTo>
                      <a:pt x="389" y="1101"/>
                    </a:lnTo>
                    <a:lnTo>
                      <a:pt x="387" y="1114"/>
                    </a:lnTo>
                    <a:lnTo>
                      <a:pt x="387" y="1122"/>
                    </a:lnTo>
                    <a:lnTo>
                      <a:pt x="389" y="1116"/>
                    </a:lnTo>
                    <a:lnTo>
                      <a:pt x="394" y="1120"/>
                    </a:lnTo>
                    <a:lnTo>
                      <a:pt x="393" y="1128"/>
                    </a:lnTo>
                    <a:lnTo>
                      <a:pt x="389" y="1120"/>
                    </a:lnTo>
                    <a:lnTo>
                      <a:pt x="393" y="1128"/>
                    </a:lnTo>
                    <a:lnTo>
                      <a:pt x="394" y="1137"/>
                    </a:lnTo>
                    <a:lnTo>
                      <a:pt x="398" y="1139"/>
                    </a:lnTo>
                    <a:lnTo>
                      <a:pt x="611" y="1160"/>
                    </a:lnTo>
                    <a:lnTo>
                      <a:pt x="613" y="1160"/>
                    </a:lnTo>
                    <a:lnTo>
                      <a:pt x="616" y="1160"/>
                    </a:lnTo>
                    <a:close/>
                  </a:path>
                </a:pathLst>
              </a:custGeom>
              <a:grpFill/>
              <a:ln w="3175" cap="rnd">
                <a:solidFill>
                  <a:schemeClr val="bg1">
                    <a:lumMod val="9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74" name="Oval 473">
              <a:extLst>
                <a:ext uri="{FF2B5EF4-FFF2-40B4-BE49-F238E27FC236}">
                  <a16:creationId xmlns:a16="http://schemas.microsoft.com/office/drawing/2014/main" id="{A0129EE4-1EE7-D076-02A1-4B2703DB9CE6}"/>
                </a:ext>
              </a:extLst>
            </p:cNvPr>
            <p:cNvSpPr>
              <a:spLocks noChangeAspect="1"/>
            </p:cNvSpPr>
            <p:nvPr/>
          </p:nvSpPr>
          <p:spPr>
            <a:xfrm>
              <a:off x="3962112" y="2552116"/>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75" name="Oval 474">
              <a:extLst>
                <a:ext uri="{FF2B5EF4-FFF2-40B4-BE49-F238E27FC236}">
                  <a16:creationId xmlns:a16="http://schemas.microsoft.com/office/drawing/2014/main" id="{BFBAEA20-F85A-A835-D288-C9808933CBAA}"/>
                </a:ext>
              </a:extLst>
            </p:cNvPr>
            <p:cNvSpPr>
              <a:spLocks noChangeAspect="1"/>
            </p:cNvSpPr>
            <p:nvPr/>
          </p:nvSpPr>
          <p:spPr>
            <a:xfrm>
              <a:off x="4563924" y="4197890"/>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76" name="Oval 475">
              <a:extLst>
                <a:ext uri="{FF2B5EF4-FFF2-40B4-BE49-F238E27FC236}">
                  <a16:creationId xmlns:a16="http://schemas.microsoft.com/office/drawing/2014/main" id="{89014383-CE77-3A82-D1E3-4CF68EC2EB4D}"/>
                </a:ext>
              </a:extLst>
            </p:cNvPr>
            <p:cNvSpPr>
              <a:spLocks noChangeAspect="1"/>
            </p:cNvSpPr>
            <p:nvPr/>
          </p:nvSpPr>
          <p:spPr>
            <a:xfrm>
              <a:off x="8167234" y="4486636"/>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77" name="Oval 476">
              <a:extLst>
                <a:ext uri="{FF2B5EF4-FFF2-40B4-BE49-F238E27FC236}">
                  <a16:creationId xmlns:a16="http://schemas.microsoft.com/office/drawing/2014/main" id="{9E4065C2-77EF-7182-8885-636E76B6C6FD}"/>
                </a:ext>
              </a:extLst>
            </p:cNvPr>
            <p:cNvSpPr>
              <a:spLocks noChangeAspect="1"/>
            </p:cNvSpPr>
            <p:nvPr/>
          </p:nvSpPr>
          <p:spPr>
            <a:xfrm>
              <a:off x="8828177" y="3498048"/>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78" name="Oval 477">
              <a:extLst>
                <a:ext uri="{FF2B5EF4-FFF2-40B4-BE49-F238E27FC236}">
                  <a16:creationId xmlns:a16="http://schemas.microsoft.com/office/drawing/2014/main" id="{361125CC-A1D3-F87E-A267-FD951CDC99E3}"/>
                </a:ext>
              </a:extLst>
            </p:cNvPr>
            <p:cNvSpPr>
              <a:spLocks noChangeAspect="1"/>
            </p:cNvSpPr>
            <p:nvPr/>
          </p:nvSpPr>
          <p:spPr>
            <a:xfrm>
              <a:off x="8038393" y="3943215"/>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79" name="Oval 478">
              <a:extLst>
                <a:ext uri="{FF2B5EF4-FFF2-40B4-BE49-F238E27FC236}">
                  <a16:creationId xmlns:a16="http://schemas.microsoft.com/office/drawing/2014/main" id="{04561B9F-331F-FB02-503E-7B4247E47A52}"/>
                </a:ext>
              </a:extLst>
            </p:cNvPr>
            <p:cNvSpPr>
              <a:spLocks noChangeAspect="1"/>
            </p:cNvSpPr>
            <p:nvPr/>
          </p:nvSpPr>
          <p:spPr>
            <a:xfrm>
              <a:off x="8946242" y="4654768"/>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0" name="Oval 479">
              <a:extLst>
                <a:ext uri="{FF2B5EF4-FFF2-40B4-BE49-F238E27FC236}">
                  <a16:creationId xmlns:a16="http://schemas.microsoft.com/office/drawing/2014/main" id="{B9542416-536E-F050-B59C-2FAFE69F05DD}"/>
                </a:ext>
              </a:extLst>
            </p:cNvPr>
            <p:cNvSpPr>
              <a:spLocks noChangeAspect="1"/>
            </p:cNvSpPr>
            <p:nvPr/>
          </p:nvSpPr>
          <p:spPr>
            <a:xfrm>
              <a:off x="10404465" y="2779237"/>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1" name="Oval 480">
              <a:extLst>
                <a:ext uri="{FF2B5EF4-FFF2-40B4-BE49-F238E27FC236}">
                  <a16:creationId xmlns:a16="http://schemas.microsoft.com/office/drawing/2014/main" id="{7E91DD71-46A0-9D4E-9E52-33758CA2D9F6}"/>
                </a:ext>
              </a:extLst>
            </p:cNvPr>
            <p:cNvSpPr>
              <a:spLocks noChangeAspect="1"/>
            </p:cNvSpPr>
            <p:nvPr/>
          </p:nvSpPr>
          <p:spPr>
            <a:xfrm>
              <a:off x="8026438" y="5360367"/>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2" name="Oval 481">
              <a:extLst>
                <a:ext uri="{FF2B5EF4-FFF2-40B4-BE49-F238E27FC236}">
                  <a16:creationId xmlns:a16="http://schemas.microsoft.com/office/drawing/2014/main" id="{E8F22FEF-728C-D0DB-45A5-688955BB236E}"/>
                </a:ext>
              </a:extLst>
            </p:cNvPr>
            <p:cNvSpPr>
              <a:spLocks noChangeAspect="1"/>
            </p:cNvSpPr>
            <p:nvPr/>
          </p:nvSpPr>
          <p:spPr>
            <a:xfrm>
              <a:off x="4035814" y="4406872"/>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3" name="Oval 482">
              <a:extLst>
                <a:ext uri="{FF2B5EF4-FFF2-40B4-BE49-F238E27FC236}">
                  <a16:creationId xmlns:a16="http://schemas.microsoft.com/office/drawing/2014/main" id="{47B858F6-0275-30E2-F40F-9C39D36721FE}"/>
                </a:ext>
              </a:extLst>
            </p:cNvPr>
            <p:cNvSpPr/>
            <p:nvPr/>
          </p:nvSpPr>
          <p:spPr>
            <a:xfrm>
              <a:off x="9333256" y="5276908"/>
              <a:ext cx="143932" cy="143932"/>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4" name="Oval 483">
              <a:extLst>
                <a:ext uri="{FF2B5EF4-FFF2-40B4-BE49-F238E27FC236}">
                  <a16:creationId xmlns:a16="http://schemas.microsoft.com/office/drawing/2014/main" id="{ECC3FA1D-1B54-0D8C-6897-40EC12A94977}"/>
                </a:ext>
              </a:extLst>
            </p:cNvPr>
            <p:cNvSpPr>
              <a:spLocks noChangeAspect="1"/>
            </p:cNvSpPr>
            <p:nvPr/>
          </p:nvSpPr>
          <p:spPr>
            <a:xfrm>
              <a:off x="10375876" y="3025007"/>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5" name="Oval 484">
              <a:extLst>
                <a:ext uri="{FF2B5EF4-FFF2-40B4-BE49-F238E27FC236}">
                  <a16:creationId xmlns:a16="http://schemas.microsoft.com/office/drawing/2014/main" id="{07B51171-B1EE-4714-33FC-694DC7EF7E57}"/>
                </a:ext>
              </a:extLst>
            </p:cNvPr>
            <p:cNvSpPr>
              <a:spLocks noChangeAspect="1"/>
            </p:cNvSpPr>
            <p:nvPr/>
          </p:nvSpPr>
          <p:spPr>
            <a:xfrm>
              <a:off x="4231759" y="4654184"/>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cxnSp>
          <p:nvCxnSpPr>
            <p:cNvPr id="486" name="Elbow Connector 181">
              <a:extLst>
                <a:ext uri="{FF2B5EF4-FFF2-40B4-BE49-F238E27FC236}">
                  <a16:creationId xmlns:a16="http://schemas.microsoft.com/office/drawing/2014/main" id="{E9A137AC-279A-045D-6A94-ACA018160A6C}"/>
                </a:ext>
              </a:extLst>
            </p:cNvPr>
            <p:cNvCxnSpPr>
              <a:cxnSpLocks/>
            </p:cNvCxnSpPr>
            <p:nvPr/>
          </p:nvCxnSpPr>
          <p:spPr>
            <a:xfrm flipV="1">
              <a:off x="6652026" y="1675870"/>
              <a:ext cx="739820" cy="711965"/>
            </a:xfrm>
            <a:prstGeom prst="bentConnector3">
              <a:avLst>
                <a:gd name="adj1" fmla="val -417"/>
              </a:avLst>
            </a:prstGeom>
            <a:ln w="19050" cmpd="sng">
              <a:solidFill>
                <a:srgbClr val="7D0096"/>
              </a:solidFill>
            </a:ln>
            <a:effectLst/>
          </p:spPr>
          <p:style>
            <a:lnRef idx="2">
              <a:schemeClr val="accent1"/>
            </a:lnRef>
            <a:fillRef idx="0">
              <a:schemeClr val="accent1"/>
            </a:fillRef>
            <a:effectRef idx="1">
              <a:schemeClr val="accent1"/>
            </a:effectRef>
            <a:fontRef idx="minor">
              <a:schemeClr val="tx1"/>
            </a:fontRef>
          </p:style>
        </p:cxnSp>
        <p:sp>
          <p:nvSpPr>
            <p:cNvPr id="487" name="TextBox 486">
              <a:extLst>
                <a:ext uri="{FF2B5EF4-FFF2-40B4-BE49-F238E27FC236}">
                  <a16:creationId xmlns:a16="http://schemas.microsoft.com/office/drawing/2014/main" id="{41899EF9-1B60-30BB-7D45-8DAE38D10C00}"/>
                </a:ext>
              </a:extLst>
            </p:cNvPr>
            <p:cNvSpPr txBox="1"/>
            <p:nvPr/>
          </p:nvSpPr>
          <p:spPr>
            <a:xfrm>
              <a:off x="7214176" y="1142438"/>
              <a:ext cx="3379868" cy="1340501"/>
            </a:xfrm>
            <a:prstGeom prst="rect">
              <a:avLst/>
            </a:prstGeom>
            <a:noFill/>
            <a:ln>
              <a:noFill/>
            </a:ln>
          </p:spPr>
          <p:txBody>
            <a:bodyPr wrap="square" rtlCol="0">
              <a:spAutoFit/>
            </a:bodyPr>
            <a:lstStyle/>
            <a:p>
              <a:pPr algn="ctr" defTabSz="914377">
                <a:spcAft>
                  <a:spcPts val="300"/>
                </a:spcAft>
                <a:buSzPct val="75000"/>
              </a:pPr>
              <a:r>
                <a:rPr lang="en-GB" dirty="0"/>
                <a:t>As of April 30, 2022, </a:t>
              </a:r>
              <a:br>
                <a:rPr lang="en-GB" dirty="0"/>
              </a:br>
              <a:r>
                <a:rPr lang="en-GB" b="1" dirty="0">
                  <a:solidFill>
                    <a:srgbClr val="7D0096"/>
                  </a:solidFill>
                </a:rPr>
                <a:t>253 </a:t>
              </a:r>
              <a:r>
                <a:rPr lang="en-GB" dirty="0"/>
                <a:t>emicizumab-treated </a:t>
              </a:r>
              <a:br>
                <a:rPr lang="en-GB" dirty="0"/>
              </a:br>
              <a:r>
                <a:rPr lang="en-GB" dirty="0"/>
                <a:t>PwHA were enrolled in </a:t>
              </a:r>
              <a:br>
                <a:rPr lang="en-GB" dirty="0"/>
              </a:br>
              <a:r>
                <a:rPr lang="en-GB" b="1" dirty="0">
                  <a:solidFill>
                    <a:srgbClr val="7D0096"/>
                  </a:solidFill>
                </a:rPr>
                <a:t>ATHN</a:t>
              </a:r>
              <a:r>
                <a:rPr lang="en-GB" b="1" dirty="0">
                  <a:solidFill>
                    <a:srgbClr val="338F6F"/>
                  </a:solidFill>
                </a:rPr>
                <a:t> </a:t>
              </a:r>
              <a:r>
                <a:rPr lang="en-GB" b="1" dirty="0">
                  <a:solidFill>
                    <a:srgbClr val="7D0096"/>
                  </a:solidFill>
                </a:rPr>
                <a:t>7</a:t>
              </a:r>
              <a:r>
                <a:rPr lang="en-GB" dirty="0"/>
                <a:t> across </a:t>
              </a:r>
              <a:r>
                <a:rPr lang="en-GB" b="1" dirty="0">
                  <a:solidFill>
                    <a:srgbClr val="7D0096"/>
                  </a:solidFill>
                </a:rPr>
                <a:t>26</a:t>
              </a:r>
              <a:r>
                <a:rPr lang="en-GB" b="1" dirty="0">
                  <a:solidFill>
                    <a:srgbClr val="338F6F"/>
                  </a:solidFill>
                </a:rPr>
                <a:t> </a:t>
              </a:r>
              <a:r>
                <a:rPr lang="en-GB" b="1" dirty="0">
                  <a:solidFill>
                    <a:srgbClr val="7D0096"/>
                  </a:solidFill>
                </a:rPr>
                <a:t>sites</a:t>
              </a:r>
            </a:p>
          </p:txBody>
        </p:sp>
        <p:sp>
          <p:nvSpPr>
            <p:cNvPr id="488" name="Oval 487">
              <a:extLst>
                <a:ext uri="{FF2B5EF4-FFF2-40B4-BE49-F238E27FC236}">
                  <a16:creationId xmlns:a16="http://schemas.microsoft.com/office/drawing/2014/main" id="{FFC65581-8525-1CB4-181F-6E11DB1F3E01}"/>
                </a:ext>
              </a:extLst>
            </p:cNvPr>
            <p:cNvSpPr>
              <a:spLocks noChangeAspect="1"/>
            </p:cNvSpPr>
            <p:nvPr/>
          </p:nvSpPr>
          <p:spPr>
            <a:xfrm>
              <a:off x="9899788" y="3484679"/>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89" name="Oval 488">
              <a:extLst>
                <a:ext uri="{FF2B5EF4-FFF2-40B4-BE49-F238E27FC236}">
                  <a16:creationId xmlns:a16="http://schemas.microsoft.com/office/drawing/2014/main" id="{80C4B29D-F08C-6431-15D6-F1454191A1A5}"/>
                </a:ext>
              </a:extLst>
            </p:cNvPr>
            <p:cNvSpPr>
              <a:spLocks noChangeAspect="1"/>
            </p:cNvSpPr>
            <p:nvPr/>
          </p:nvSpPr>
          <p:spPr>
            <a:xfrm>
              <a:off x="10107020" y="3344104"/>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0" name="Oval 489">
              <a:extLst>
                <a:ext uri="{FF2B5EF4-FFF2-40B4-BE49-F238E27FC236}">
                  <a16:creationId xmlns:a16="http://schemas.microsoft.com/office/drawing/2014/main" id="{7D73B2A3-EAD2-E440-B7FC-086D7DE10B9A}"/>
                </a:ext>
              </a:extLst>
            </p:cNvPr>
            <p:cNvSpPr>
              <a:spLocks noChangeAspect="1"/>
            </p:cNvSpPr>
            <p:nvPr/>
          </p:nvSpPr>
          <p:spPr>
            <a:xfrm>
              <a:off x="9957133" y="3439718"/>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1" name="Oval 490">
              <a:extLst>
                <a:ext uri="{FF2B5EF4-FFF2-40B4-BE49-F238E27FC236}">
                  <a16:creationId xmlns:a16="http://schemas.microsoft.com/office/drawing/2014/main" id="{A0F822B2-172D-CDF7-D3F7-8F3832F03340}"/>
                </a:ext>
              </a:extLst>
            </p:cNvPr>
            <p:cNvSpPr>
              <a:spLocks noChangeAspect="1"/>
            </p:cNvSpPr>
            <p:nvPr/>
          </p:nvSpPr>
          <p:spPr>
            <a:xfrm>
              <a:off x="9390856" y="4259281"/>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2" name="Oval 491">
              <a:extLst>
                <a:ext uri="{FF2B5EF4-FFF2-40B4-BE49-F238E27FC236}">
                  <a16:creationId xmlns:a16="http://schemas.microsoft.com/office/drawing/2014/main" id="{6E47FD75-D2A7-E315-EE58-91468C027C1C}"/>
                </a:ext>
              </a:extLst>
            </p:cNvPr>
            <p:cNvSpPr>
              <a:spLocks noChangeAspect="1"/>
            </p:cNvSpPr>
            <p:nvPr/>
          </p:nvSpPr>
          <p:spPr>
            <a:xfrm>
              <a:off x="10022519" y="3377071"/>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3" name="Oval 492">
              <a:extLst>
                <a:ext uri="{FF2B5EF4-FFF2-40B4-BE49-F238E27FC236}">
                  <a16:creationId xmlns:a16="http://schemas.microsoft.com/office/drawing/2014/main" id="{7E5D9D88-C893-9D99-CE1D-A6FD93045DB8}"/>
                </a:ext>
              </a:extLst>
            </p:cNvPr>
            <p:cNvSpPr>
              <a:spLocks noChangeAspect="1"/>
            </p:cNvSpPr>
            <p:nvPr/>
          </p:nvSpPr>
          <p:spPr>
            <a:xfrm>
              <a:off x="7318923" y="5373977"/>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4" name="Oval 493">
              <a:extLst>
                <a:ext uri="{FF2B5EF4-FFF2-40B4-BE49-F238E27FC236}">
                  <a16:creationId xmlns:a16="http://schemas.microsoft.com/office/drawing/2014/main" id="{C4D22D6E-2D88-F625-2168-A17719CCE438}"/>
                </a:ext>
              </a:extLst>
            </p:cNvPr>
            <p:cNvSpPr>
              <a:spLocks noChangeAspect="1"/>
            </p:cNvSpPr>
            <p:nvPr/>
          </p:nvSpPr>
          <p:spPr>
            <a:xfrm>
              <a:off x="8527450" y="3745799"/>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5" name="Oval 494">
              <a:extLst>
                <a:ext uri="{FF2B5EF4-FFF2-40B4-BE49-F238E27FC236}">
                  <a16:creationId xmlns:a16="http://schemas.microsoft.com/office/drawing/2014/main" id="{1D13193F-9280-FF7F-435C-C4E4D43C81F8}"/>
                </a:ext>
              </a:extLst>
            </p:cNvPr>
            <p:cNvSpPr>
              <a:spLocks noChangeAspect="1"/>
            </p:cNvSpPr>
            <p:nvPr/>
          </p:nvSpPr>
          <p:spPr>
            <a:xfrm>
              <a:off x="8664271" y="3211599"/>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6" name="Oval 495">
              <a:extLst>
                <a:ext uri="{FF2B5EF4-FFF2-40B4-BE49-F238E27FC236}">
                  <a16:creationId xmlns:a16="http://schemas.microsoft.com/office/drawing/2014/main" id="{473567D8-287A-FCB5-84F0-F6B1BAC3238E}"/>
                </a:ext>
              </a:extLst>
            </p:cNvPr>
            <p:cNvSpPr>
              <a:spLocks noChangeAspect="1"/>
            </p:cNvSpPr>
            <p:nvPr/>
          </p:nvSpPr>
          <p:spPr>
            <a:xfrm>
              <a:off x="8221713" y="3464964"/>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7" name="Oval 496">
              <a:extLst>
                <a:ext uri="{FF2B5EF4-FFF2-40B4-BE49-F238E27FC236}">
                  <a16:creationId xmlns:a16="http://schemas.microsoft.com/office/drawing/2014/main" id="{4092807A-36A9-3AB5-6BA7-FE49BA38C31A}"/>
                </a:ext>
              </a:extLst>
            </p:cNvPr>
            <p:cNvSpPr>
              <a:spLocks noChangeAspect="1"/>
            </p:cNvSpPr>
            <p:nvPr/>
          </p:nvSpPr>
          <p:spPr>
            <a:xfrm>
              <a:off x="8162050" y="3199846"/>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498" name="Oval 497">
              <a:extLst>
                <a:ext uri="{FF2B5EF4-FFF2-40B4-BE49-F238E27FC236}">
                  <a16:creationId xmlns:a16="http://schemas.microsoft.com/office/drawing/2014/main" id="{462FF62D-4F11-6F20-231B-99010A878372}"/>
                </a:ext>
              </a:extLst>
            </p:cNvPr>
            <p:cNvSpPr>
              <a:spLocks noChangeAspect="1"/>
            </p:cNvSpPr>
            <p:nvPr/>
          </p:nvSpPr>
          <p:spPr>
            <a:xfrm>
              <a:off x="6986710" y="4948854"/>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569" name="Oval 568">
              <a:extLst>
                <a:ext uri="{FF2B5EF4-FFF2-40B4-BE49-F238E27FC236}">
                  <a16:creationId xmlns:a16="http://schemas.microsoft.com/office/drawing/2014/main" id="{6D1C13E1-7EC0-A8E3-9062-9C60E637C913}"/>
                </a:ext>
              </a:extLst>
            </p:cNvPr>
            <p:cNvSpPr>
              <a:spLocks noChangeAspect="1"/>
            </p:cNvSpPr>
            <p:nvPr/>
          </p:nvSpPr>
          <p:spPr>
            <a:xfrm>
              <a:off x="7341665" y="3967809"/>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570" name="Oval 569">
              <a:extLst>
                <a:ext uri="{FF2B5EF4-FFF2-40B4-BE49-F238E27FC236}">
                  <a16:creationId xmlns:a16="http://schemas.microsoft.com/office/drawing/2014/main" id="{3924E0E6-E734-18B4-6146-6FC7763A4252}"/>
                </a:ext>
              </a:extLst>
            </p:cNvPr>
            <p:cNvSpPr>
              <a:spLocks noChangeAspect="1"/>
            </p:cNvSpPr>
            <p:nvPr/>
          </p:nvSpPr>
          <p:spPr>
            <a:xfrm>
              <a:off x="6028605" y="3849280"/>
              <a:ext cx="146758" cy="11677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sp>
          <p:nvSpPr>
            <p:cNvPr id="571" name="Oval 570">
              <a:extLst>
                <a:ext uri="{FF2B5EF4-FFF2-40B4-BE49-F238E27FC236}">
                  <a16:creationId xmlns:a16="http://schemas.microsoft.com/office/drawing/2014/main" id="{432F2CDD-E036-3371-6E07-17D51900211E}"/>
                </a:ext>
              </a:extLst>
            </p:cNvPr>
            <p:cNvSpPr>
              <a:spLocks noChangeAspect="1"/>
            </p:cNvSpPr>
            <p:nvPr/>
          </p:nvSpPr>
          <p:spPr>
            <a:xfrm>
              <a:off x="4902029" y="4663594"/>
              <a:ext cx="146758" cy="117496"/>
            </a:xfrm>
            <a:prstGeom prst="ellipse">
              <a:avLst/>
            </a:prstGeom>
            <a:solidFill>
              <a:srgbClr val="FFFFFF"/>
            </a:solidFill>
            <a:ln w="38100">
              <a:solidFill>
                <a:srgbClr val="7D009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ndParaRPr>
            </a:p>
          </p:txBody>
        </p:sp>
      </p:grpSp>
      <p:grpSp>
        <p:nvGrpSpPr>
          <p:cNvPr id="763" name="Group 762">
            <a:extLst>
              <a:ext uri="{FF2B5EF4-FFF2-40B4-BE49-F238E27FC236}">
                <a16:creationId xmlns:a16="http://schemas.microsoft.com/office/drawing/2014/main" id="{FE741F16-2F70-6416-4DA7-B0A62309AB5A}"/>
              </a:ext>
            </a:extLst>
          </p:cNvPr>
          <p:cNvGrpSpPr/>
          <p:nvPr/>
        </p:nvGrpSpPr>
        <p:grpSpPr>
          <a:xfrm>
            <a:off x="7705865" y="22851424"/>
            <a:ext cx="1843049" cy="2062515"/>
            <a:chOff x="5070475" y="641350"/>
            <a:chExt cx="1344613" cy="1497013"/>
          </a:xfrm>
          <a:solidFill>
            <a:srgbClr val="0B41CD"/>
          </a:solidFill>
        </p:grpSpPr>
        <p:sp>
          <p:nvSpPr>
            <p:cNvPr id="764" name="Freeform 12">
              <a:extLst>
                <a:ext uri="{FF2B5EF4-FFF2-40B4-BE49-F238E27FC236}">
                  <a16:creationId xmlns:a16="http://schemas.microsoft.com/office/drawing/2014/main" id="{2C5FFF98-641A-DC21-F205-439975E40060}"/>
                </a:ext>
              </a:extLst>
            </p:cNvPr>
            <p:cNvSpPr>
              <a:spLocks noEditPoints="1"/>
            </p:cNvSpPr>
            <p:nvPr/>
          </p:nvSpPr>
          <p:spPr bwMode="auto">
            <a:xfrm>
              <a:off x="5387975" y="944563"/>
              <a:ext cx="1027113" cy="1049338"/>
            </a:xfrm>
            <a:custGeom>
              <a:avLst/>
              <a:gdLst>
                <a:gd name="T0" fmla="*/ 262 w 392"/>
                <a:gd name="T1" fmla="*/ 212 h 400"/>
                <a:gd name="T2" fmla="*/ 278 w 392"/>
                <a:gd name="T3" fmla="*/ 227 h 400"/>
                <a:gd name="T4" fmla="*/ 377 w 392"/>
                <a:gd name="T5" fmla="*/ 325 h 400"/>
                <a:gd name="T6" fmla="*/ 391 w 392"/>
                <a:gd name="T7" fmla="*/ 359 h 400"/>
                <a:gd name="T8" fmla="*/ 336 w 392"/>
                <a:gd name="T9" fmla="*/ 385 h 400"/>
                <a:gd name="T10" fmla="*/ 326 w 392"/>
                <a:gd name="T11" fmla="*/ 376 h 400"/>
                <a:gd name="T12" fmla="*/ 224 w 392"/>
                <a:gd name="T13" fmla="*/ 274 h 400"/>
                <a:gd name="T14" fmla="*/ 214 w 392"/>
                <a:gd name="T15" fmla="*/ 261 h 400"/>
                <a:gd name="T16" fmla="*/ 35 w 392"/>
                <a:gd name="T17" fmla="*/ 219 h 400"/>
                <a:gd name="T18" fmla="*/ 55 w 392"/>
                <a:gd name="T19" fmla="*/ 48 h 400"/>
                <a:gd name="T20" fmla="*/ 223 w 392"/>
                <a:gd name="T21" fmla="*/ 36 h 400"/>
                <a:gd name="T22" fmla="*/ 262 w 392"/>
                <a:gd name="T23" fmla="*/ 212 h 400"/>
                <a:gd name="T24" fmla="*/ 249 w 392"/>
                <a:gd name="T25" fmla="*/ 145 h 400"/>
                <a:gd name="T26" fmla="*/ 146 w 392"/>
                <a:gd name="T27" fmla="*/ 41 h 400"/>
                <a:gd name="T28" fmla="*/ 43 w 392"/>
                <a:gd name="T29" fmla="*/ 145 h 400"/>
                <a:gd name="T30" fmla="*/ 146 w 392"/>
                <a:gd name="T31" fmla="*/ 249 h 400"/>
                <a:gd name="T32" fmla="*/ 249 w 392"/>
                <a:gd name="T33" fmla="*/ 145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2" h="400">
                  <a:moveTo>
                    <a:pt x="262" y="212"/>
                  </a:moveTo>
                  <a:cubicBezTo>
                    <a:pt x="268" y="218"/>
                    <a:pt x="273" y="222"/>
                    <a:pt x="278" y="227"/>
                  </a:cubicBezTo>
                  <a:cubicBezTo>
                    <a:pt x="311" y="260"/>
                    <a:pt x="344" y="293"/>
                    <a:pt x="377" y="325"/>
                  </a:cubicBezTo>
                  <a:cubicBezTo>
                    <a:pt x="386" y="335"/>
                    <a:pt x="392" y="345"/>
                    <a:pt x="391" y="359"/>
                  </a:cubicBezTo>
                  <a:cubicBezTo>
                    <a:pt x="388" y="386"/>
                    <a:pt x="358" y="400"/>
                    <a:pt x="336" y="385"/>
                  </a:cubicBezTo>
                  <a:cubicBezTo>
                    <a:pt x="332" y="382"/>
                    <a:pt x="329" y="379"/>
                    <a:pt x="326" y="376"/>
                  </a:cubicBezTo>
                  <a:cubicBezTo>
                    <a:pt x="292" y="342"/>
                    <a:pt x="258" y="308"/>
                    <a:pt x="224" y="274"/>
                  </a:cubicBezTo>
                  <a:cubicBezTo>
                    <a:pt x="221" y="270"/>
                    <a:pt x="217" y="265"/>
                    <a:pt x="214" y="261"/>
                  </a:cubicBezTo>
                  <a:cubicBezTo>
                    <a:pt x="138" y="301"/>
                    <a:pt x="67" y="267"/>
                    <a:pt x="35" y="219"/>
                  </a:cubicBezTo>
                  <a:cubicBezTo>
                    <a:pt x="0" y="164"/>
                    <a:pt x="8" y="94"/>
                    <a:pt x="55" y="48"/>
                  </a:cubicBezTo>
                  <a:cubicBezTo>
                    <a:pt x="101" y="5"/>
                    <a:pt x="172" y="0"/>
                    <a:pt x="223" y="36"/>
                  </a:cubicBezTo>
                  <a:cubicBezTo>
                    <a:pt x="272" y="71"/>
                    <a:pt x="300" y="143"/>
                    <a:pt x="262" y="212"/>
                  </a:cubicBezTo>
                  <a:close/>
                  <a:moveTo>
                    <a:pt x="249" y="145"/>
                  </a:moveTo>
                  <a:cubicBezTo>
                    <a:pt x="249" y="88"/>
                    <a:pt x="204" y="41"/>
                    <a:pt x="146" y="41"/>
                  </a:cubicBezTo>
                  <a:cubicBezTo>
                    <a:pt x="90" y="41"/>
                    <a:pt x="43" y="88"/>
                    <a:pt x="43" y="145"/>
                  </a:cubicBezTo>
                  <a:cubicBezTo>
                    <a:pt x="43" y="202"/>
                    <a:pt x="89" y="249"/>
                    <a:pt x="146" y="249"/>
                  </a:cubicBezTo>
                  <a:cubicBezTo>
                    <a:pt x="203" y="250"/>
                    <a:pt x="249" y="203"/>
                    <a:pt x="249"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65" name="Freeform 13">
              <a:extLst>
                <a:ext uri="{FF2B5EF4-FFF2-40B4-BE49-F238E27FC236}">
                  <a16:creationId xmlns:a16="http://schemas.microsoft.com/office/drawing/2014/main" id="{BA5CC2F3-9EDC-0DB8-AA73-958D50913AF4}"/>
                </a:ext>
              </a:extLst>
            </p:cNvPr>
            <p:cNvSpPr>
              <a:spLocks/>
            </p:cNvSpPr>
            <p:nvPr/>
          </p:nvSpPr>
          <p:spPr bwMode="auto">
            <a:xfrm>
              <a:off x="5459413" y="1587500"/>
              <a:ext cx="188913" cy="550863"/>
            </a:xfrm>
            <a:custGeom>
              <a:avLst/>
              <a:gdLst>
                <a:gd name="T0" fmla="*/ 1 w 72"/>
                <a:gd name="T1" fmla="*/ 0 h 210"/>
                <a:gd name="T2" fmla="*/ 7 w 72"/>
                <a:gd name="T3" fmla="*/ 6 h 210"/>
                <a:gd name="T4" fmla="*/ 64 w 72"/>
                <a:gd name="T5" fmla="*/ 44 h 210"/>
                <a:gd name="T6" fmla="*/ 72 w 72"/>
                <a:gd name="T7" fmla="*/ 54 h 210"/>
                <a:gd name="T8" fmla="*/ 71 w 72"/>
                <a:gd name="T9" fmla="*/ 171 h 210"/>
                <a:gd name="T10" fmla="*/ 35 w 72"/>
                <a:gd name="T11" fmla="*/ 209 h 210"/>
                <a:gd name="T12" fmla="*/ 0 w 72"/>
                <a:gd name="T13" fmla="*/ 170 h 210"/>
                <a:gd name="T14" fmla="*/ 0 w 72"/>
                <a:gd name="T15" fmla="*/ 10 h 210"/>
                <a:gd name="T16" fmla="*/ 1 w 72"/>
                <a:gd name="T17"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10">
                  <a:moveTo>
                    <a:pt x="1" y="0"/>
                  </a:moveTo>
                  <a:cubicBezTo>
                    <a:pt x="4" y="2"/>
                    <a:pt x="6" y="4"/>
                    <a:pt x="7" y="6"/>
                  </a:cubicBezTo>
                  <a:cubicBezTo>
                    <a:pt x="23" y="23"/>
                    <a:pt x="42" y="36"/>
                    <a:pt x="64" y="44"/>
                  </a:cubicBezTo>
                  <a:cubicBezTo>
                    <a:pt x="69" y="46"/>
                    <a:pt x="72" y="48"/>
                    <a:pt x="72" y="54"/>
                  </a:cubicBezTo>
                  <a:cubicBezTo>
                    <a:pt x="71" y="93"/>
                    <a:pt x="72" y="132"/>
                    <a:pt x="71" y="171"/>
                  </a:cubicBezTo>
                  <a:cubicBezTo>
                    <a:pt x="71" y="194"/>
                    <a:pt x="56" y="210"/>
                    <a:pt x="35" y="209"/>
                  </a:cubicBezTo>
                  <a:cubicBezTo>
                    <a:pt x="15" y="209"/>
                    <a:pt x="0" y="193"/>
                    <a:pt x="0" y="170"/>
                  </a:cubicBezTo>
                  <a:cubicBezTo>
                    <a:pt x="0" y="117"/>
                    <a:pt x="0" y="64"/>
                    <a:pt x="0" y="10"/>
                  </a:cubicBezTo>
                  <a:cubicBezTo>
                    <a:pt x="0" y="7"/>
                    <a:pt x="1" y="4"/>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66" name="Freeform 14">
              <a:extLst>
                <a:ext uri="{FF2B5EF4-FFF2-40B4-BE49-F238E27FC236}">
                  <a16:creationId xmlns:a16="http://schemas.microsoft.com/office/drawing/2014/main" id="{8841B106-BA78-D39E-ADE0-0AF92777D667}"/>
                </a:ext>
              </a:extLst>
            </p:cNvPr>
            <p:cNvSpPr>
              <a:spLocks/>
            </p:cNvSpPr>
            <p:nvPr/>
          </p:nvSpPr>
          <p:spPr bwMode="auto">
            <a:xfrm>
              <a:off x="5721350" y="1711325"/>
              <a:ext cx="188913" cy="427038"/>
            </a:xfrm>
            <a:custGeom>
              <a:avLst/>
              <a:gdLst>
                <a:gd name="T0" fmla="*/ 0 w 72"/>
                <a:gd name="T1" fmla="*/ 7 h 163"/>
                <a:gd name="T2" fmla="*/ 36 w 72"/>
                <a:gd name="T3" fmla="*/ 6 h 163"/>
                <a:gd name="T4" fmla="*/ 71 w 72"/>
                <a:gd name="T5" fmla="*/ 0 h 163"/>
                <a:gd name="T6" fmla="*/ 72 w 72"/>
                <a:gd name="T7" fmla="*/ 8 h 163"/>
                <a:gd name="T8" fmla="*/ 72 w 72"/>
                <a:gd name="T9" fmla="*/ 124 h 163"/>
                <a:gd name="T10" fmla="*/ 38 w 72"/>
                <a:gd name="T11" fmla="*/ 162 h 163"/>
                <a:gd name="T12" fmla="*/ 2 w 72"/>
                <a:gd name="T13" fmla="*/ 128 h 163"/>
                <a:gd name="T14" fmla="*/ 0 w 72"/>
                <a:gd name="T15" fmla="*/ 18 h 163"/>
                <a:gd name="T16" fmla="*/ 0 w 72"/>
                <a:gd name="T17" fmla="*/ 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63">
                  <a:moveTo>
                    <a:pt x="0" y="7"/>
                  </a:moveTo>
                  <a:cubicBezTo>
                    <a:pt x="13" y="7"/>
                    <a:pt x="25" y="7"/>
                    <a:pt x="36" y="6"/>
                  </a:cubicBezTo>
                  <a:cubicBezTo>
                    <a:pt x="48" y="5"/>
                    <a:pt x="59" y="2"/>
                    <a:pt x="71" y="0"/>
                  </a:cubicBezTo>
                  <a:cubicBezTo>
                    <a:pt x="71" y="2"/>
                    <a:pt x="72" y="5"/>
                    <a:pt x="72" y="8"/>
                  </a:cubicBezTo>
                  <a:cubicBezTo>
                    <a:pt x="72" y="47"/>
                    <a:pt x="72" y="85"/>
                    <a:pt x="72" y="124"/>
                  </a:cubicBezTo>
                  <a:cubicBezTo>
                    <a:pt x="72" y="146"/>
                    <a:pt x="58" y="161"/>
                    <a:pt x="38" y="162"/>
                  </a:cubicBezTo>
                  <a:cubicBezTo>
                    <a:pt x="19" y="163"/>
                    <a:pt x="2" y="150"/>
                    <a:pt x="2" y="128"/>
                  </a:cubicBezTo>
                  <a:cubicBezTo>
                    <a:pt x="0" y="92"/>
                    <a:pt x="1" y="55"/>
                    <a:pt x="0" y="18"/>
                  </a:cubicBezTo>
                  <a:cubicBezTo>
                    <a:pt x="0" y="15"/>
                    <a:pt x="0" y="12"/>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67" name="Freeform 15">
              <a:extLst>
                <a:ext uri="{FF2B5EF4-FFF2-40B4-BE49-F238E27FC236}">
                  <a16:creationId xmlns:a16="http://schemas.microsoft.com/office/drawing/2014/main" id="{2BFEF07C-53B6-62B3-035C-EE21DAB9A97A}"/>
                </a:ext>
              </a:extLst>
            </p:cNvPr>
            <p:cNvSpPr>
              <a:spLocks/>
            </p:cNvSpPr>
            <p:nvPr/>
          </p:nvSpPr>
          <p:spPr bwMode="auto">
            <a:xfrm>
              <a:off x="5543550" y="641350"/>
              <a:ext cx="282575" cy="279400"/>
            </a:xfrm>
            <a:custGeom>
              <a:avLst/>
              <a:gdLst>
                <a:gd name="T0" fmla="*/ 54 w 108"/>
                <a:gd name="T1" fmla="*/ 107 h 107"/>
                <a:gd name="T2" fmla="*/ 1 w 108"/>
                <a:gd name="T3" fmla="*/ 54 h 107"/>
                <a:gd name="T4" fmla="*/ 54 w 108"/>
                <a:gd name="T5" fmla="*/ 0 h 107"/>
                <a:gd name="T6" fmla="*/ 108 w 108"/>
                <a:gd name="T7" fmla="*/ 54 h 107"/>
                <a:gd name="T8" fmla="*/ 54 w 108"/>
                <a:gd name="T9" fmla="*/ 107 h 107"/>
              </a:gdLst>
              <a:ahLst/>
              <a:cxnLst>
                <a:cxn ang="0">
                  <a:pos x="T0" y="T1"/>
                </a:cxn>
                <a:cxn ang="0">
                  <a:pos x="T2" y="T3"/>
                </a:cxn>
                <a:cxn ang="0">
                  <a:pos x="T4" y="T5"/>
                </a:cxn>
                <a:cxn ang="0">
                  <a:pos x="T6" y="T7"/>
                </a:cxn>
                <a:cxn ang="0">
                  <a:pos x="T8" y="T9"/>
                </a:cxn>
              </a:cxnLst>
              <a:rect l="0" t="0" r="r" b="b"/>
              <a:pathLst>
                <a:path w="108" h="107">
                  <a:moveTo>
                    <a:pt x="54" y="107"/>
                  </a:moveTo>
                  <a:cubicBezTo>
                    <a:pt x="25" y="107"/>
                    <a:pt x="1" y="83"/>
                    <a:pt x="1" y="54"/>
                  </a:cubicBezTo>
                  <a:cubicBezTo>
                    <a:pt x="0" y="24"/>
                    <a:pt x="25" y="0"/>
                    <a:pt x="54" y="0"/>
                  </a:cubicBezTo>
                  <a:cubicBezTo>
                    <a:pt x="84" y="0"/>
                    <a:pt x="108" y="25"/>
                    <a:pt x="108" y="54"/>
                  </a:cubicBezTo>
                  <a:cubicBezTo>
                    <a:pt x="107" y="84"/>
                    <a:pt x="83" y="107"/>
                    <a:pt x="54"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6" name="Freeform 16">
              <a:extLst>
                <a:ext uri="{FF2B5EF4-FFF2-40B4-BE49-F238E27FC236}">
                  <a16:creationId xmlns:a16="http://schemas.microsoft.com/office/drawing/2014/main" id="{D840FE2D-C195-16BB-9460-920DF47A7CCB}"/>
                </a:ext>
              </a:extLst>
            </p:cNvPr>
            <p:cNvSpPr>
              <a:spLocks/>
            </p:cNvSpPr>
            <p:nvPr/>
          </p:nvSpPr>
          <p:spPr bwMode="auto">
            <a:xfrm>
              <a:off x="5070475" y="984250"/>
              <a:ext cx="482600" cy="155575"/>
            </a:xfrm>
            <a:custGeom>
              <a:avLst/>
              <a:gdLst>
                <a:gd name="T0" fmla="*/ 184 w 184"/>
                <a:gd name="T1" fmla="*/ 0 h 59"/>
                <a:gd name="T2" fmla="*/ 133 w 184"/>
                <a:gd name="T3" fmla="*/ 54 h 59"/>
                <a:gd name="T4" fmla="*/ 125 w 184"/>
                <a:gd name="T5" fmla="*/ 59 h 59"/>
                <a:gd name="T6" fmla="*/ 30 w 184"/>
                <a:gd name="T7" fmla="*/ 59 h 59"/>
                <a:gd name="T8" fmla="*/ 1 w 184"/>
                <a:gd name="T9" fmla="*/ 29 h 59"/>
                <a:gd name="T10" fmla="*/ 30 w 184"/>
                <a:gd name="T11" fmla="*/ 0 h 59"/>
                <a:gd name="T12" fmla="*/ 178 w 184"/>
                <a:gd name="T13" fmla="*/ 0 h 59"/>
                <a:gd name="T14" fmla="*/ 184 w 184"/>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59">
                  <a:moveTo>
                    <a:pt x="184" y="0"/>
                  </a:moveTo>
                  <a:cubicBezTo>
                    <a:pt x="162" y="16"/>
                    <a:pt x="146" y="33"/>
                    <a:pt x="133" y="54"/>
                  </a:cubicBezTo>
                  <a:cubicBezTo>
                    <a:pt x="132" y="57"/>
                    <a:pt x="128" y="59"/>
                    <a:pt x="125" y="59"/>
                  </a:cubicBezTo>
                  <a:cubicBezTo>
                    <a:pt x="93" y="59"/>
                    <a:pt x="61" y="59"/>
                    <a:pt x="30" y="59"/>
                  </a:cubicBezTo>
                  <a:cubicBezTo>
                    <a:pt x="13" y="59"/>
                    <a:pt x="0" y="45"/>
                    <a:pt x="1" y="29"/>
                  </a:cubicBezTo>
                  <a:cubicBezTo>
                    <a:pt x="1" y="12"/>
                    <a:pt x="13" y="0"/>
                    <a:pt x="30" y="0"/>
                  </a:cubicBezTo>
                  <a:cubicBezTo>
                    <a:pt x="80" y="0"/>
                    <a:pt x="129" y="0"/>
                    <a:pt x="178" y="0"/>
                  </a:cubicBezTo>
                  <a:cubicBezTo>
                    <a:pt x="179" y="0"/>
                    <a:pt x="181" y="0"/>
                    <a:pt x="18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7" name="Freeform 17">
              <a:extLst>
                <a:ext uri="{FF2B5EF4-FFF2-40B4-BE49-F238E27FC236}">
                  <a16:creationId xmlns:a16="http://schemas.microsoft.com/office/drawing/2014/main" id="{28F08138-CDC1-AF3F-A2E0-9E464D20518E}"/>
                </a:ext>
              </a:extLst>
            </p:cNvPr>
            <p:cNvSpPr>
              <a:spLocks/>
            </p:cNvSpPr>
            <p:nvPr/>
          </p:nvSpPr>
          <p:spPr bwMode="auto">
            <a:xfrm>
              <a:off x="5995988" y="981075"/>
              <a:ext cx="301625" cy="160338"/>
            </a:xfrm>
            <a:custGeom>
              <a:avLst/>
              <a:gdLst>
                <a:gd name="T0" fmla="*/ 0 w 115"/>
                <a:gd name="T1" fmla="*/ 1 h 61"/>
                <a:gd name="T2" fmla="*/ 89 w 115"/>
                <a:gd name="T3" fmla="*/ 1 h 61"/>
                <a:gd name="T4" fmla="*/ 115 w 115"/>
                <a:gd name="T5" fmla="*/ 31 h 61"/>
                <a:gd name="T6" fmla="*/ 88 w 115"/>
                <a:gd name="T7" fmla="*/ 60 h 61"/>
                <a:gd name="T8" fmla="*/ 55 w 115"/>
                <a:gd name="T9" fmla="*/ 60 h 61"/>
                <a:gd name="T10" fmla="*/ 48 w 115"/>
                <a:gd name="T11" fmla="*/ 56 h 61"/>
                <a:gd name="T12" fmla="*/ 0 w 115"/>
                <a:gd name="T13" fmla="*/ 1 h 61"/>
              </a:gdLst>
              <a:ahLst/>
              <a:cxnLst>
                <a:cxn ang="0">
                  <a:pos x="T0" y="T1"/>
                </a:cxn>
                <a:cxn ang="0">
                  <a:pos x="T2" y="T3"/>
                </a:cxn>
                <a:cxn ang="0">
                  <a:pos x="T4" y="T5"/>
                </a:cxn>
                <a:cxn ang="0">
                  <a:pos x="T6" y="T7"/>
                </a:cxn>
                <a:cxn ang="0">
                  <a:pos x="T8" y="T9"/>
                </a:cxn>
                <a:cxn ang="0">
                  <a:pos x="T10" y="T11"/>
                </a:cxn>
                <a:cxn ang="0">
                  <a:pos x="T12" y="T13"/>
                </a:cxn>
              </a:cxnLst>
              <a:rect l="0" t="0" r="r" b="b"/>
              <a:pathLst>
                <a:path w="115" h="61">
                  <a:moveTo>
                    <a:pt x="0" y="1"/>
                  </a:moveTo>
                  <a:cubicBezTo>
                    <a:pt x="30" y="1"/>
                    <a:pt x="60" y="0"/>
                    <a:pt x="89" y="1"/>
                  </a:cubicBezTo>
                  <a:cubicBezTo>
                    <a:pt x="104" y="2"/>
                    <a:pt x="115" y="16"/>
                    <a:pt x="115" y="31"/>
                  </a:cubicBezTo>
                  <a:cubicBezTo>
                    <a:pt x="115" y="46"/>
                    <a:pt x="103" y="59"/>
                    <a:pt x="88" y="60"/>
                  </a:cubicBezTo>
                  <a:cubicBezTo>
                    <a:pt x="77" y="61"/>
                    <a:pt x="66" y="60"/>
                    <a:pt x="55" y="60"/>
                  </a:cubicBezTo>
                  <a:cubicBezTo>
                    <a:pt x="53" y="60"/>
                    <a:pt x="50" y="58"/>
                    <a:pt x="48" y="56"/>
                  </a:cubicBezTo>
                  <a:cubicBezTo>
                    <a:pt x="36" y="34"/>
                    <a:pt x="20" y="17"/>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8" name="Freeform 18">
              <a:extLst>
                <a:ext uri="{FF2B5EF4-FFF2-40B4-BE49-F238E27FC236}">
                  <a16:creationId xmlns:a16="http://schemas.microsoft.com/office/drawing/2014/main" id="{C4A0F80B-D92B-9FFF-6DE7-61A2F392C402}"/>
                </a:ext>
              </a:extLst>
            </p:cNvPr>
            <p:cNvSpPr>
              <a:spLocks/>
            </p:cNvSpPr>
            <p:nvPr/>
          </p:nvSpPr>
          <p:spPr bwMode="auto">
            <a:xfrm>
              <a:off x="5540375" y="1101725"/>
              <a:ext cx="369888" cy="457200"/>
            </a:xfrm>
            <a:custGeom>
              <a:avLst/>
              <a:gdLst>
                <a:gd name="T0" fmla="*/ 141 w 141"/>
                <a:gd name="T1" fmla="*/ 85 h 174"/>
                <a:gd name="T2" fmla="*/ 140 w 141"/>
                <a:gd name="T3" fmla="*/ 143 h 174"/>
                <a:gd name="T4" fmla="*/ 134 w 141"/>
                <a:gd name="T5" fmla="*/ 155 h 174"/>
                <a:gd name="T6" fmla="*/ 42 w 141"/>
                <a:gd name="T7" fmla="*/ 154 h 174"/>
                <a:gd name="T8" fmla="*/ 8 w 141"/>
                <a:gd name="T9" fmla="*/ 67 h 174"/>
                <a:gd name="T10" fmla="*/ 74 w 141"/>
                <a:gd name="T11" fmla="*/ 3 h 174"/>
                <a:gd name="T12" fmla="*/ 132 w 141"/>
                <a:gd name="T13" fmla="*/ 15 h 174"/>
                <a:gd name="T14" fmla="*/ 141 w 141"/>
                <a:gd name="T15" fmla="*/ 29 h 174"/>
                <a:gd name="T16" fmla="*/ 141 w 141"/>
                <a:gd name="T17" fmla="*/ 8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174">
                  <a:moveTo>
                    <a:pt x="141" y="85"/>
                  </a:moveTo>
                  <a:cubicBezTo>
                    <a:pt x="141" y="104"/>
                    <a:pt x="141" y="124"/>
                    <a:pt x="140" y="143"/>
                  </a:cubicBezTo>
                  <a:cubicBezTo>
                    <a:pt x="140" y="147"/>
                    <a:pt x="137" y="152"/>
                    <a:pt x="134" y="155"/>
                  </a:cubicBezTo>
                  <a:cubicBezTo>
                    <a:pt x="106" y="174"/>
                    <a:pt x="70" y="173"/>
                    <a:pt x="42" y="154"/>
                  </a:cubicBezTo>
                  <a:cubicBezTo>
                    <a:pt x="14" y="135"/>
                    <a:pt x="0" y="101"/>
                    <a:pt x="8" y="67"/>
                  </a:cubicBezTo>
                  <a:cubicBezTo>
                    <a:pt x="14" y="35"/>
                    <a:pt x="42" y="9"/>
                    <a:pt x="74" y="3"/>
                  </a:cubicBezTo>
                  <a:cubicBezTo>
                    <a:pt x="95" y="0"/>
                    <a:pt x="114" y="4"/>
                    <a:pt x="132" y="15"/>
                  </a:cubicBezTo>
                  <a:cubicBezTo>
                    <a:pt x="138" y="18"/>
                    <a:pt x="141" y="22"/>
                    <a:pt x="141" y="29"/>
                  </a:cubicBezTo>
                  <a:cubicBezTo>
                    <a:pt x="140" y="48"/>
                    <a:pt x="141" y="67"/>
                    <a:pt x="141"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pic>
        <p:nvPicPr>
          <p:cNvPr id="276" name="Google Shape;176;p2">
            <a:extLst>
              <a:ext uri="{FF2B5EF4-FFF2-40B4-BE49-F238E27FC236}">
                <a16:creationId xmlns:a16="http://schemas.microsoft.com/office/drawing/2014/main" id="{DAAC7AC7-2396-CEAE-B680-DFBF0FEA24A2}"/>
              </a:ext>
            </a:extLst>
          </p:cNvPr>
          <p:cNvPicPr preferRelativeResize="0"/>
          <p:nvPr/>
        </p:nvPicPr>
        <p:blipFill>
          <a:blip r:embed="rId4">
            <a:alphaModFix/>
          </a:blip>
          <a:stretch>
            <a:fillRect/>
          </a:stretch>
        </p:blipFill>
        <p:spPr>
          <a:xfrm>
            <a:off x="7393022" y="18923071"/>
            <a:ext cx="2580076" cy="2580076"/>
          </a:xfrm>
          <a:prstGeom prst="rect">
            <a:avLst/>
          </a:prstGeom>
          <a:noFill/>
          <a:ln>
            <a:noFill/>
          </a:ln>
        </p:spPr>
      </p:pic>
      <p:grpSp>
        <p:nvGrpSpPr>
          <p:cNvPr id="277" name="Google Shape;177;p2">
            <a:extLst>
              <a:ext uri="{FF2B5EF4-FFF2-40B4-BE49-F238E27FC236}">
                <a16:creationId xmlns:a16="http://schemas.microsoft.com/office/drawing/2014/main" id="{2F4F3ACE-0640-6442-B7E5-0BCE83703F36}"/>
              </a:ext>
            </a:extLst>
          </p:cNvPr>
          <p:cNvGrpSpPr/>
          <p:nvPr/>
        </p:nvGrpSpPr>
        <p:grpSpPr>
          <a:xfrm>
            <a:off x="2138547" y="18839129"/>
            <a:ext cx="3102898" cy="2580076"/>
            <a:chOff x="2088375" y="18722905"/>
            <a:chExt cx="3102898" cy="2580076"/>
          </a:xfrm>
        </p:grpSpPr>
        <p:pic>
          <p:nvPicPr>
            <p:cNvPr id="278" name="Google Shape;178;p2">
              <a:extLst>
                <a:ext uri="{FF2B5EF4-FFF2-40B4-BE49-F238E27FC236}">
                  <a16:creationId xmlns:a16="http://schemas.microsoft.com/office/drawing/2014/main" id="{8170CD8E-C1E9-F0B9-B392-C62170E580FA}"/>
                </a:ext>
              </a:extLst>
            </p:cNvPr>
            <p:cNvPicPr preferRelativeResize="0"/>
            <p:nvPr/>
          </p:nvPicPr>
          <p:blipFill>
            <a:blip r:embed="rId5">
              <a:alphaModFix/>
            </a:blip>
            <a:stretch>
              <a:fillRect/>
            </a:stretch>
          </p:blipFill>
          <p:spPr>
            <a:xfrm>
              <a:off x="2088375" y="18722905"/>
              <a:ext cx="2580076" cy="2580076"/>
            </a:xfrm>
            <a:prstGeom prst="rect">
              <a:avLst/>
            </a:prstGeom>
            <a:noFill/>
            <a:ln>
              <a:noFill/>
            </a:ln>
          </p:spPr>
        </p:pic>
        <p:pic>
          <p:nvPicPr>
            <p:cNvPr id="279" name="Google Shape;179;p2">
              <a:extLst>
                <a:ext uri="{FF2B5EF4-FFF2-40B4-BE49-F238E27FC236}">
                  <a16:creationId xmlns:a16="http://schemas.microsoft.com/office/drawing/2014/main" id="{2FBFFD88-04A1-1273-6519-CAE33C28AD84}"/>
                </a:ext>
              </a:extLst>
            </p:cNvPr>
            <p:cNvPicPr preferRelativeResize="0"/>
            <p:nvPr/>
          </p:nvPicPr>
          <p:blipFill>
            <a:blip r:embed="rId6">
              <a:alphaModFix/>
            </a:blip>
            <a:stretch>
              <a:fillRect/>
            </a:stretch>
          </p:blipFill>
          <p:spPr>
            <a:xfrm>
              <a:off x="4043174" y="19801975"/>
              <a:ext cx="1148099" cy="1148099"/>
            </a:xfrm>
            <a:prstGeom prst="rect">
              <a:avLst/>
            </a:prstGeom>
            <a:noFill/>
            <a:ln>
              <a:noFill/>
            </a:ln>
          </p:spPr>
        </p:pic>
      </p:grpSp>
      <p:sp>
        <p:nvSpPr>
          <p:cNvPr id="5" name="Rectangle 4">
            <a:extLst>
              <a:ext uri="{FF2B5EF4-FFF2-40B4-BE49-F238E27FC236}">
                <a16:creationId xmlns:a16="http://schemas.microsoft.com/office/drawing/2014/main" id="{B09622D9-0B3F-658E-FB62-DB8086AC4CA6}"/>
              </a:ext>
            </a:extLst>
          </p:cNvPr>
          <p:cNvSpPr/>
          <p:nvPr/>
        </p:nvSpPr>
        <p:spPr>
          <a:xfrm>
            <a:off x="32259467" y="547263"/>
            <a:ext cx="17294622" cy="12463330"/>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0000"/>
              </a:lnSpc>
              <a:spcBef>
                <a:spcPts val="0"/>
              </a:spcBef>
              <a:spcAft>
                <a:spcPts val="600"/>
              </a:spcAft>
            </a:pPr>
            <a:r>
              <a:rPr lang="en-GB" sz="2800" b="1" dirty="0">
                <a:solidFill>
                  <a:schemeClr val="tx2"/>
                </a:solidFill>
                <a:latin typeface="+mn-lt"/>
              </a:rPr>
              <a:t>Table 1. Participant demographics and baseline characteristics </a:t>
            </a:r>
          </a:p>
        </p:txBody>
      </p:sp>
      <p:grpSp>
        <p:nvGrpSpPr>
          <p:cNvPr id="7" name="Group 6">
            <a:extLst>
              <a:ext uri="{FF2B5EF4-FFF2-40B4-BE49-F238E27FC236}">
                <a16:creationId xmlns:a16="http://schemas.microsoft.com/office/drawing/2014/main" id="{91C225BB-5177-ACDF-BEBE-126BF7AAB6EF}"/>
              </a:ext>
            </a:extLst>
          </p:cNvPr>
          <p:cNvGrpSpPr/>
          <p:nvPr/>
        </p:nvGrpSpPr>
        <p:grpSpPr>
          <a:xfrm>
            <a:off x="6585017" y="430041"/>
            <a:ext cx="5299842" cy="2351249"/>
            <a:chOff x="21608716" y="14822905"/>
            <a:chExt cx="6208295" cy="2743200"/>
          </a:xfrm>
        </p:grpSpPr>
        <p:sp>
          <p:nvSpPr>
            <p:cNvPr id="8" name="Rectangle 7">
              <a:extLst>
                <a:ext uri="{FF2B5EF4-FFF2-40B4-BE49-F238E27FC236}">
                  <a16:creationId xmlns:a16="http://schemas.microsoft.com/office/drawing/2014/main" id="{7D430397-87B9-0552-5D9A-3ED95B94D24B}"/>
                </a:ext>
              </a:extLst>
            </p:cNvPr>
            <p:cNvSpPr/>
            <p:nvPr/>
          </p:nvSpPr>
          <p:spPr>
            <a:xfrm>
              <a:off x="21608716" y="14822905"/>
              <a:ext cx="6208295" cy="27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picture containing text, gauge&#10;&#10;Description automatically generated">
              <a:extLst>
                <a:ext uri="{FF2B5EF4-FFF2-40B4-BE49-F238E27FC236}">
                  <a16:creationId xmlns:a16="http://schemas.microsoft.com/office/drawing/2014/main" id="{24323D52-CCE0-470F-FEF8-9B6CEFF4668F}"/>
                </a:ext>
              </a:extLst>
            </p:cNvPr>
            <p:cNvPicPr>
              <a:picLocks noChangeAspect="1"/>
            </p:cNvPicPr>
            <p:nvPr/>
          </p:nvPicPr>
          <p:blipFill>
            <a:blip r:embed="rId7"/>
            <a:stretch>
              <a:fillRect/>
            </a:stretch>
          </p:blipFill>
          <p:spPr>
            <a:xfrm>
              <a:off x="22037269" y="15201770"/>
              <a:ext cx="5407563" cy="1995747"/>
            </a:xfrm>
            <a:prstGeom prst="rect">
              <a:avLst/>
            </a:prstGeom>
            <a:solidFill>
              <a:schemeClr val="bg1"/>
            </a:solidFill>
          </p:spPr>
        </p:pic>
      </p:grpSp>
      <p:sp>
        <p:nvSpPr>
          <p:cNvPr id="10" name="Rectangle 9">
            <a:extLst>
              <a:ext uri="{FF2B5EF4-FFF2-40B4-BE49-F238E27FC236}">
                <a16:creationId xmlns:a16="http://schemas.microsoft.com/office/drawing/2014/main" id="{4C34B894-AD16-1E73-49F1-1BE94AAAB708}"/>
              </a:ext>
            </a:extLst>
          </p:cNvPr>
          <p:cNvSpPr/>
          <p:nvPr/>
        </p:nvSpPr>
        <p:spPr>
          <a:xfrm>
            <a:off x="12553951" y="30231691"/>
            <a:ext cx="7840556" cy="2044109"/>
          </a:xfrm>
          <a:prstGeom prst="rect">
            <a:avLst/>
          </a:prstGeom>
          <a:noFill/>
          <a:ln w="6350" cap="flat" cmpd="sng" algn="ctr">
            <a:noFill/>
            <a:prstDash val="solid"/>
            <a:miter lim="800000"/>
          </a:ln>
          <a:effectLst/>
        </p:spPr>
        <p:txBody>
          <a:bodyPr wrap="square" lIns="0" tIns="0" rIns="0" bIns="8318" numCol="1" spcCol="360000" rtlCol="0" anchor="t" anchorCtr="0">
            <a:noAutofit/>
          </a:bodyPr>
          <a:lstStyle/>
          <a:p>
            <a:pPr defTabSz="239071">
              <a:spcAft>
                <a:spcPts val="278"/>
              </a:spcAft>
              <a:defRPr/>
            </a:pPr>
            <a:r>
              <a:rPr lang="en-GB" sz="1498" b="1" dirty="0">
                <a:cs typeface="Arial" panose="020B0604020202020204" pitchFamily="34" charset="0"/>
              </a:rPr>
              <a:t>References </a:t>
            </a:r>
          </a:p>
          <a:p>
            <a:pPr marL="342900" indent="-342900" defTabSz="239071">
              <a:spcAft>
                <a:spcPts val="278"/>
              </a:spcAft>
              <a:buAutoNum type="arabicPeriod"/>
              <a:defRPr/>
            </a:pPr>
            <a:r>
              <a:rPr lang="en-GB" sz="1600" dirty="0">
                <a:latin typeface="Arial" panose="020B0604020202020204" pitchFamily="34" charset="0"/>
                <a:cs typeface="Arial" panose="020B0604020202020204" pitchFamily="34" charset="0"/>
              </a:rPr>
              <a:t>Buckner TW, et al. J Haemophilia </a:t>
            </a:r>
            <a:r>
              <a:rPr lang="en-GB" sz="1600" dirty="0" err="1">
                <a:latin typeface="Arial" panose="020B0604020202020204" pitchFamily="34" charset="0"/>
                <a:cs typeface="Arial" panose="020B0604020202020204" pitchFamily="34" charset="0"/>
              </a:rPr>
              <a:t>Pract</a:t>
            </a:r>
            <a:r>
              <a:rPr lang="en-GB" sz="1600" dirty="0">
                <a:latin typeface="Arial" panose="020B0604020202020204" pitchFamily="34" charset="0"/>
                <a:cs typeface="Arial" panose="020B0604020202020204" pitchFamily="34" charset="0"/>
              </a:rPr>
              <a:t>. 2023; 9(1):147–155</a:t>
            </a:r>
          </a:p>
          <a:p>
            <a:pPr marL="342900" indent="-342900" defTabSz="239071">
              <a:spcAft>
                <a:spcPts val="278"/>
              </a:spcAft>
              <a:buAutoNum type="arabicPeriod"/>
              <a:defRPr/>
            </a:pPr>
            <a:r>
              <a:rPr lang="en-GB" sz="1600" dirty="0">
                <a:latin typeface="Arial" panose="020B0604020202020204" pitchFamily="34" charset="0"/>
                <a:cs typeface="Arial" panose="020B0604020202020204" pitchFamily="34" charset="0"/>
              </a:rPr>
              <a:t>Kitazawa T, et al. Nat Med 2012;18:1570</a:t>
            </a:r>
            <a:r>
              <a:rPr lang="da-DK" sz="1600">
                <a:latin typeface="Arial" panose="020B0604020202020204" pitchFamily="34" charset="0"/>
                <a:cs typeface="Arial" panose="020B0604020202020204" pitchFamily="34" charset="0"/>
              </a:rPr>
              <a:t>–1574</a:t>
            </a:r>
            <a:endParaRPr lang="da-DK" sz="1600" dirty="0">
              <a:latin typeface="Arial" panose="020B0604020202020204" pitchFamily="34" charset="0"/>
              <a:cs typeface="Arial" panose="020B0604020202020204" pitchFamily="34" charset="0"/>
            </a:endParaRPr>
          </a:p>
          <a:p>
            <a:pPr marL="342900" indent="-342900" defTabSz="239071">
              <a:spcAft>
                <a:spcPts val="278"/>
              </a:spcAft>
              <a:buAutoNum type="arabicPeriod"/>
              <a:defRPr/>
            </a:pPr>
            <a:r>
              <a:rPr lang="da-DK" sz="1600" dirty="0" err="1">
                <a:latin typeface="Arial" panose="020B0604020202020204" pitchFamily="34" charset="0"/>
                <a:cs typeface="Arial" panose="020B0604020202020204" pitchFamily="34" charset="0"/>
              </a:rPr>
              <a:t>Jiménez-Yuste</a:t>
            </a:r>
            <a:r>
              <a:rPr lang="da-DK" sz="1600" dirty="0">
                <a:latin typeface="Arial" panose="020B0604020202020204" pitchFamily="34" charset="0"/>
                <a:cs typeface="Arial" panose="020B0604020202020204" pitchFamily="34" charset="0"/>
              </a:rPr>
              <a:t> et al. </a:t>
            </a:r>
            <a:r>
              <a:rPr lang="da-DK" sz="1600" dirty="0" err="1">
                <a:latin typeface="Arial" panose="020B0604020202020204" pitchFamily="34" charset="0"/>
                <a:cs typeface="Arial" panose="020B0604020202020204" pitchFamily="34" charset="0"/>
              </a:rPr>
              <a:t>Haemophilia</a:t>
            </a:r>
            <a:r>
              <a:rPr lang="da-DK" sz="1600" dirty="0">
                <a:latin typeface="Arial" panose="020B0604020202020204" pitchFamily="34" charset="0"/>
                <a:cs typeface="Arial" panose="020B0604020202020204" pitchFamily="34" charset="0"/>
              </a:rPr>
              <a:t>. 2022; 28(S1):PO053</a:t>
            </a:r>
            <a:r>
              <a:rPr lang="en-GB" sz="1600" dirty="0">
                <a:latin typeface="Arial" panose="020B0604020202020204" pitchFamily="34" charset="0"/>
                <a:cs typeface="Arial" panose="020B0604020202020204" pitchFamily="34" charset="0"/>
              </a:rPr>
              <a:t> </a:t>
            </a:r>
            <a:endParaRPr lang="da-DK" sz="1600" dirty="0">
              <a:latin typeface="Arial" panose="020B0604020202020204" pitchFamily="34" charset="0"/>
              <a:cs typeface="Arial" panose="020B0604020202020204" pitchFamily="34" charset="0"/>
            </a:endParaRPr>
          </a:p>
          <a:p>
            <a:pPr marL="342900" indent="-342900" defTabSz="239071">
              <a:spcAft>
                <a:spcPts val="278"/>
              </a:spcAft>
              <a:buAutoNum type="arabicPeriod"/>
              <a:defRPr/>
            </a:pPr>
            <a:r>
              <a:rPr lang="da-DK" sz="1600" dirty="0">
                <a:latin typeface="Arial" panose="020B0604020202020204" pitchFamily="34" charset="0"/>
                <a:cs typeface="Arial" panose="020B0604020202020204" pitchFamily="34" charset="0"/>
              </a:rPr>
              <a:t>Callaghan MU, et al. Blood. 2021;137(16):2231–2242</a:t>
            </a:r>
          </a:p>
          <a:p>
            <a:pPr marL="342900" indent="-342900" defTabSz="239071">
              <a:spcAft>
                <a:spcPts val="278"/>
              </a:spcAft>
              <a:buAutoNum type="arabicPeriod"/>
              <a:defRPr/>
            </a:pPr>
            <a:r>
              <a:rPr lang="da-DK" sz="1600" dirty="0" err="1">
                <a:latin typeface="Arial" panose="020B0604020202020204" pitchFamily="34" charset="0"/>
                <a:cs typeface="Arial" panose="020B0604020202020204" pitchFamily="34" charset="0"/>
              </a:rPr>
              <a:t>Jiménez-Yuste</a:t>
            </a:r>
            <a:r>
              <a:rPr lang="da-DK" sz="1600" dirty="0">
                <a:latin typeface="Arial" panose="020B0604020202020204" pitchFamily="34" charset="0"/>
                <a:cs typeface="Arial" panose="020B0604020202020204" pitchFamily="34" charset="0"/>
              </a:rPr>
              <a:t> V, et al. Res </a:t>
            </a:r>
            <a:r>
              <a:rPr lang="da-DK" sz="1600" dirty="0" err="1">
                <a:latin typeface="Arial" panose="020B0604020202020204" pitchFamily="34" charset="0"/>
                <a:cs typeface="Arial" panose="020B0604020202020204" pitchFamily="34" charset="0"/>
              </a:rPr>
              <a:t>Pract</a:t>
            </a:r>
            <a:r>
              <a:rPr lang="da-DK" sz="1600" dirty="0">
                <a:latin typeface="Arial" panose="020B0604020202020204" pitchFamily="34" charset="0"/>
                <a:cs typeface="Arial" panose="020B0604020202020204" pitchFamily="34" charset="0"/>
              </a:rPr>
              <a:t> </a:t>
            </a:r>
            <a:r>
              <a:rPr lang="da-DK" sz="1600" dirty="0" err="1">
                <a:latin typeface="Arial" panose="020B0604020202020204" pitchFamily="34" charset="0"/>
                <a:cs typeface="Arial" panose="020B0604020202020204" pitchFamily="34" charset="0"/>
              </a:rPr>
              <a:t>Thromb</a:t>
            </a:r>
            <a:r>
              <a:rPr lang="da-DK" sz="1600" dirty="0">
                <a:latin typeface="Arial" panose="020B0604020202020204" pitchFamily="34" charset="0"/>
                <a:cs typeface="Arial" panose="020B0604020202020204" pitchFamily="34" charset="0"/>
              </a:rPr>
              <a:t> </a:t>
            </a:r>
            <a:r>
              <a:rPr lang="da-DK" sz="1600" dirty="0" err="1">
                <a:latin typeface="Arial" panose="020B0604020202020204" pitchFamily="34" charset="0"/>
                <a:cs typeface="Arial" panose="020B0604020202020204" pitchFamily="34" charset="0"/>
              </a:rPr>
              <a:t>Haemost</a:t>
            </a:r>
            <a:r>
              <a:rPr lang="da-DK" sz="1600" dirty="0">
                <a:latin typeface="Arial" panose="020B0604020202020204" pitchFamily="34" charset="0"/>
                <a:cs typeface="Arial" panose="020B0604020202020204" pitchFamily="34" charset="0"/>
              </a:rPr>
              <a:t>. 2022; 6(8):e12837</a:t>
            </a:r>
          </a:p>
          <a:p>
            <a:pPr defTabSz="239071">
              <a:spcAft>
                <a:spcPts val="278"/>
              </a:spcAft>
              <a:defRPr/>
            </a:pPr>
            <a:endParaRPr lang="en-GB" sz="1600" dirty="0">
              <a:latin typeface="Arial" panose="020B0604020202020204" pitchFamily="34" charset="0"/>
              <a:cs typeface="Arial" panose="020B0604020202020204" pitchFamily="34" charset="0"/>
            </a:endParaRPr>
          </a:p>
          <a:p>
            <a:pPr defTabSz="239071">
              <a:spcAft>
                <a:spcPts val="278"/>
              </a:spcAft>
              <a:defRPr/>
            </a:pPr>
            <a:endParaRPr lang="en-GB" sz="1498" dirty="0">
              <a:cs typeface="Arial" panose="020B0604020202020204" pitchFamily="34" charset="0"/>
            </a:endParaRPr>
          </a:p>
        </p:txBody>
      </p:sp>
      <p:graphicFrame>
        <p:nvGraphicFramePr>
          <p:cNvPr id="4" name="Table 3">
            <a:extLst>
              <a:ext uri="{FF2B5EF4-FFF2-40B4-BE49-F238E27FC236}">
                <a16:creationId xmlns:a16="http://schemas.microsoft.com/office/drawing/2014/main" id="{B723D5C3-9327-1FEA-BDE0-F0855CB12968}"/>
              </a:ext>
            </a:extLst>
          </p:cNvPr>
          <p:cNvGraphicFramePr>
            <a:graphicFrameLocks noGrp="1"/>
          </p:cNvGraphicFramePr>
          <p:nvPr>
            <p:extLst>
              <p:ext uri="{D42A27DB-BD31-4B8C-83A1-F6EECF244321}">
                <p14:modId xmlns:p14="http://schemas.microsoft.com/office/powerpoint/2010/main" val="1255512300"/>
              </p:ext>
            </p:extLst>
          </p:nvPr>
        </p:nvGraphicFramePr>
        <p:xfrm>
          <a:off x="33702640" y="1117668"/>
          <a:ext cx="14051964" cy="11564266"/>
        </p:xfrm>
        <a:graphic>
          <a:graphicData uri="http://schemas.openxmlformats.org/drawingml/2006/table">
            <a:tbl>
              <a:tblPr firstRow="1" bandRow="1">
                <a:tableStyleId>{284E427A-3D55-4303-BF80-6455036E1DE7}</a:tableStyleId>
              </a:tblPr>
              <a:tblGrid>
                <a:gridCol w="7682514">
                  <a:extLst>
                    <a:ext uri="{9D8B030D-6E8A-4147-A177-3AD203B41FA5}">
                      <a16:colId xmlns:a16="http://schemas.microsoft.com/office/drawing/2014/main" val="4029535410"/>
                    </a:ext>
                  </a:extLst>
                </a:gridCol>
                <a:gridCol w="6369450">
                  <a:extLst>
                    <a:ext uri="{9D8B030D-6E8A-4147-A177-3AD203B41FA5}">
                      <a16:colId xmlns:a16="http://schemas.microsoft.com/office/drawing/2014/main" val="3438641411"/>
                    </a:ext>
                  </a:extLst>
                </a:gridCol>
              </a:tblGrid>
              <a:tr h="810938">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endPar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33851" marB="3385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2362535" rtl="0" eaLnBrk="1" fontAlgn="auto" latinLnBrk="0" hangingPunct="1">
                        <a:lnSpc>
                          <a:spcPct val="100000"/>
                        </a:lnSpc>
                        <a:spcBef>
                          <a:spcPts val="0"/>
                        </a:spcBef>
                        <a:spcAft>
                          <a:spcPts val="600"/>
                        </a:spcAft>
                        <a:buClrTx/>
                        <a:buSzTx/>
                        <a:buFontTx/>
                        <a:buNone/>
                        <a:tabLst/>
                        <a:defRPr/>
                      </a:pPr>
                      <a:r>
                        <a:rPr lang="en-GB" sz="2300" b="1" dirty="0">
                          <a:solidFill>
                            <a:schemeClr val="bg1"/>
                          </a:solidFill>
                          <a:latin typeface="Arial" panose="020B0604020202020204" pitchFamily="34" charset="0"/>
                          <a:cs typeface="Arial" panose="020B0604020202020204" pitchFamily="34" charset="0"/>
                        </a:rPr>
                        <a:t>Participants </a:t>
                      </a:r>
                    </a:p>
                    <a:p>
                      <a:pPr marL="0" marR="0" lvl="0" indent="0" algn="ctr" defTabSz="2362535" rtl="0" eaLnBrk="1" fontAlgn="auto" latinLnBrk="0" hangingPunct="1">
                        <a:lnSpc>
                          <a:spcPct val="100000"/>
                        </a:lnSpc>
                        <a:spcBef>
                          <a:spcPts val="0"/>
                        </a:spcBef>
                        <a:spcAft>
                          <a:spcPts val="600"/>
                        </a:spcAft>
                        <a:buClrTx/>
                        <a:buSzTx/>
                        <a:buFontTx/>
                        <a:buNone/>
                        <a:tabLst/>
                        <a:defRPr/>
                      </a:pPr>
                      <a:r>
                        <a:rPr lang="en-GB" sz="2300" b="1" dirty="0">
                          <a:solidFill>
                            <a:schemeClr val="bg1"/>
                          </a:solidFill>
                          <a:latin typeface="Arial" panose="020B0604020202020204" pitchFamily="34" charset="0"/>
                          <a:cs typeface="Arial" panose="020B0604020202020204" pitchFamily="34" charset="0"/>
                        </a:rPr>
                        <a:t>(N=15) </a:t>
                      </a:r>
                      <a:endParaRPr kumimoji="0" lang="en-US" sz="23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7704" marR="67704" marT="33851" marB="3385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35174571"/>
                  </a:ext>
                </a:extLst>
              </a:tr>
              <a:tr h="1665087">
                <a:tc>
                  <a:txBody>
                    <a:bodyPr/>
                    <a:lstStyle/>
                    <a:p>
                      <a:pPr marL="0" marR="0" lvl="0" indent="0" algn="l" defTabSz="2362535" rtl="0" eaLnBrk="1" fontAlgn="auto" latinLnBrk="0" hangingPunct="1">
                        <a:lnSpc>
                          <a:spcPct val="100000"/>
                        </a:lnSpc>
                        <a:spcBef>
                          <a:spcPts val="0"/>
                        </a:spcBef>
                        <a:spcAft>
                          <a:spcPts val="300"/>
                        </a:spcAft>
                        <a:buClrTx/>
                        <a:buSzTx/>
                        <a:buFontTx/>
                        <a:buNone/>
                        <a:tabLst/>
                        <a:defRPr/>
                      </a:pPr>
                      <a:r>
                        <a:rPr lang="en-GB" sz="2300" b="1" dirty="0">
                          <a:solidFill>
                            <a:schemeClr val="tx1"/>
                          </a:solidFill>
                          <a:latin typeface="Arial" panose="020B0604020202020204" pitchFamily="34" charset="0"/>
                          <a:cs typeface="Arial" panose="020B0604020202020204" pitchFamily="34" charset="0"/>
                        </a:rPr>
                        <a:t>Age at baseline (years) </a:t>
                      </a:r>
                    </a:p>
                    <a:p>
                      <a:pPr marL="360000" marR="0" lvl="0" indent="0" algn="l" defTabSz="2362535" rtl="0" eaLnBrk="1" fontAlgn="auto" latinLnBrk="0" hangingPunct="1">
                        <a:lnSpc>
                          <a:spcPct val="100000"/>
                        </a:lnSpc>
                        <a:spcBef>
                          <a:spcPts val="0"/>
                        </a:spcBef>
                        <a:spcAft>
                          <a:spcPts val="300"/>
                        </a:spcAft>
                        <a:buClrTx/>
                        <a:buSzTx/>
                        <a:buFontTx/>
                        <a:buNone/>
                        <a:tabLst/>
                        <a:defRPr/>
                      </a:pPr>
                      <a:r>
                        <a:rPr kumimoji="0" lang="en-GB" sz="23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n</a:t>
                      </a:r>
                    </a:p>
                    <a:p>
                      <a:pPr marL="360000" marR="0" lvl="0" indent="0" algn="l" defTabSz="2362535" rtl="0" eaLnBrk="1" fontAlgn="auto" latinLnBrk="0" hangingPunct="1">
                        <a:lnSpc>
                          <a:spcPct val="100000"/>
                        </a:lnSpc>
                        <a:spcBef>
                          <a:spcPts val="0"/>
                        </a:spcBef>
                        <a:spcAft>
                          <a:spcPts val="300"/>
                        </a:spcAft>
                        <a:buClrTx/>
                        <a:buSzTx/>
                        <a:buFontTx/>
                        <a:buNone/>
                        <a:tabLst/>
                        <a:defRPr/>
                      </a:pPr>
                      <a:r>
                        <a:rPr kumimoji="0" lang="en-GB" sz="23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Mean</a:t>
                      </a:r>
                      <a:r>
                        <a:rPr kumimoji="0" lang="en-US" sz="23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 (SD)</a:t>
                      </a:r>
                    </a:p>
                    <a:p>
                      <a:pPr marL="360000" marR="0" lvl="0" indent="0" algn="l" defTabSz="2362535" rtl="0" eaLnBrk="1" fontAlgn="auto" latinLnBrk="0" hangingPunct="1">
                        <a:lnSpc>
                          <a:spcPct val="100000"/>
                        </a:lnSpc>
                        <a:spcBef>
                          <a:spcPts val="0"/>
                        </a:spcBef>
                        <a:spcAft>
                          <a:spcPts val="300"/>
                        </a:spcAft>
                        <a:buClrTx/>
                        <a:buSzTx/>
                        <a:buFontTx/>
                        <a:buNone/>
                        <a:tabLst/>
                        <a:defRPr/>
                      </a:pPr>
                      <a:r>
                        <a:rPr kumimoji="0" lang="en-US" sz="23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Median [Min, Max]</a:t>
                      </a:r>
                      <a:endParaRPr kumimoji="0" lang="en-GB" sz="23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150285" marR="100190"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US" sz="230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15</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61.1 (8.6)</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60.0 [50.0, 79.0]</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7577056"/>
                  </a:ext>
                </a:extLst>
              </a:tr>
              <a:tr h="1451310">
                <a:tc>
                  <a:txBody>
                    <a:bodyPr/>
                    <a:lstStyle/>
                    <a:p>
                      <a:pPr>
                        <a:lnSpc>
                          <a:spcPct val="100000"/>
                        </a:lnSpc>
                        <a:spcBef>
                          <a:spcPts val="0"/>
                        </a:spcBef>
                        <a:spcAft>
                          <a:spcPts val="300"/>
                        </a:spcAft>
                      </a:pPr>
                      <a:r>
                        <a:rPr lang="en-GB" sz="2300" b="1" dirty="0">
                          <a:solidFill>
                            <a:schemeClr val="tx1"/>
                          </a:solidFill>
                          <a:latin typeface="Arial" panose="020B0604020202020204" pitchFamily="34" charset="0"/>
                          <a:cs typeface="Arial" panose="020B0604020202020204" pitchFamily="34" charset="0"/>
                        </a:rPr>
                        <a:t>Baseline FVIII inhibitor status, n (%) </a:t>
                      </a:r>
                    </a:p>
                    <a:p>
                      <a:pPr marL="360000" marR="0" lvl="0" indent="0" algn="l" defTabSz="2362535" rtl="0" eaLnBrk="1" fontAlgn="auto" latinLnBrk="0" hangingPunct="1">
                        <a:lnSpc>
                          <a:spcPct val="100000"/>
                        </a:lnSpc>
                        <a:spcBef>
                          <a:spcPts val="0"/>
                        </a:spcBef>
                        <a:spcAft>
                          <a:spcPts val="300"/>
                        </a:spcAft>
                        <a:buClrTx/>
                        <a:buSzTx/>
                        <a:buFontTx/>
                        <a:buNone/>
                        <a:tabLst/>
                        <a:defRPr/>
                      </a:pPr>
                      <a:r>
                        <a:rPr lang="en-GB" sz="2300" b="0" dirty="0">
                          <a:solidFill>
                            <a:schemeClr val="tx1"/>
                          </a:solidFill>
                          <a:latin typeface="Arial" panose="020B0604020202020204" pitchFamily="34" charset="0"/>
                          <a:cs typeface="Arial" panose="020B0604020202020204" pitchFamily="34" charset="0"/>
                        </a:rPr>
                        <a:t>Inhibitor </a:t>
                      </a:r>
                    </a:p>
                    <a:p>
                      <a:pPr marL="360000" marR="0" lvl="0" indent="0" algn="l" defTabSz="2362535" rtl="0" eaLnBrk="1" fontAlgn="auto" latinLnBrk="0" hangingPunct="1">
                        <a:lnSpc>
                          <a:spcPct val="100000"/>
                        </a:lnSpc>
                        <a:spcBef>
                          <a:spcPts val="0"/>
                        </a:spcBef>
                        <a:spcAft>
                          <a:spcPts val="300"/>
                        </a:spcAft>
                        <a:buClrTx/>
                        <a:buSzTx/>
                        <a:buFontTx/>
                        <a:buNone/>
                        <a:tabLst/>
                        <a:defRPr/>
                      </a:pPr>
                      <a:r>
                        <a:rPr lang="en-GB" sz="2300" b="0" dirty="0">
                          <a:solidFill>
                            <a:schemeClr val="tx1"/>
                          </a:solidFill>
                          <a:latin typeface="Arial" panose="020B0604020202020204" pitchFamily="34" charset="0"/>
                          <a:cs typeface="Arial" panose="020B0604020202020204" pitchFamily="34" charset="0"/>
                        </a:rPr>
                        <a:t>Non-inhibitor </a:t>
                      </a:r>
                    </a:p>
                  </a:txBody>
                  <a:tcPr marL="150285" marR="100190"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US" sz="230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5 (33.3) </a:t>
                      </a:r>
                    </a:p>
                    <a:p>
                      <a:pPr algn="ctr">
                        <a:lnSpc>
                          <a:spcPct val="100000"/>
                        </a:lnSpc>
                        <a:spcBef>
                          <a:spcPts val="0"/>
                        </a:spcBef>
                        <a:spcAft>
                          <a:spcPts val="300"/>
                        </a:spcAft>
                      </a:pPr>
                      <a:r>
                        <a:rPr lang="en-US" sz="2300" dirty="0">
                          <a:solidFill>
                            <a:schemeClr val="tx1"/>
                          </a:solidFill>
                          <a:effectLst/>
                          <a:latin typeface="+mn-lt"/>
                          <a:cs typeface="Times New Roman" panose="02020603050405020304" pitchFamily="18" charset="0"/>
                        </a:rPr>
                        <a:t>10 (66.7)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9824238"/>
                  </a:ext>
                </a:extLst>
              </a:tr>
              <a:tr h="1860857">
                <a:tc>
                  <a:txBody>
                    <a:bodyPr/>
                    <a:lstStyle/>
                    <a:p>
                      <a:pPr algn="l">
                        <a:lnSpc>
                          <a:spcPct val="100000"/>
                        </a:lnSpc>
                        <a:spcBef>
                          <a:spcPts val="0"/>
                        </a:spcBef>
                        <a:spcAft>
                          <a:spcPts val="300"/>
                        </a:spcAft>
                      </a:pPr>
                      <a:r>
                        <a:rPr lang="en-GB" sz="2300" b="1" dirty="0">
                          <a:solidFill>
                            <a:schemeClr val="tx1"/>
                          </a:solidFill>
                          <a:latin typeface="Arial" panose="020B0604020202020204" pitchFamily="34" charset="0"/>
                          <a:cs typeface="Arial" panose="020B0604020202020204" pitchFamily="34" charset="0"/>
                        </a:rPr>
                        <a:t>Severity of hemophilia, n (%)</a:t>
                      </a:r>
                    </a:p>
                    <a:p>
                      <a:pPr marL="360000" algn="l">
                        <a:lnSpc>
                          <a:spcPct val="100000"/>
                        </a:lnSpc>
                        <a:spcBef>
                          <a:spcPts val="0"/>
                        </a:spcBef>
                        <a:spcAft>
                          <a:spcPts val="300"/>
                        </a:spcAft>
                      </a:pPr>
                      <a:r>
                        <a:rPr lang="en-GB" sz="2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Mild </a:t>
                      </a:r>
                    </a:p>
                    <a:p>
                      <a:pPr marL="360000" algn="l">
                        <a:lnSpc>
                          <a:spcPct val="100000"/>
                        </a:lnSpc>
                        <a:spcBef>
                          <a:spcPts val="0"/>
                        </a:spcBef>
                        <a:spcAft>
                          <a:spcPts val="300"/>
                        </a:spcAft>
                      </a:pPr>
                      <a:r>
                        <a:rPr lang="en-GB" sz="2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Moderate</a:t>
                      </a:r>
                    </a:p>
                    <a:p>
                      <a:pPr marL="360000" algn="l">
                        <a:lnSpc>
                          <a:spcPct val="100000"/>
                        </a:lnSpc>
                        <a:spcBef>
                          <a:spcPts val="0"/>
                        </a:spcBef>
                        <a:spcAft>
                          <a:spcPts val="300"/>
                        </a:spcAft>
                      </a:pPr>
                      <a:r>
                        <a:rPr lang="en-GB" sz="2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Severe</a:t>
                      </a:r>
                      <a:endParaRPr lang="en-GB" sz="2300" b="0" dirty="0">
                        <a:solidFill>
                          <a:schemeClr val="tx1"/>
                        </a:solidFill>
                        <a:effectLst/>
                        <a:latin typeface="+mn-lt"/>
                        <a:ea typeface="Times New Roman" panose="02020603050405020304" pitchFamily="18" charset="0"/>
                        <a:cs typeface="Times New Roman" panose="02020603050405020304" pitchFamily="18" charset="0"/>
                      </a:endParaRPr>
                    </a:p>
                  </a:txBody>
                  <a:tcPr marL="150285" marR="100190"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300"/>
                        </a:spcAft>
                      </a:pPr>
                      <a:endParaRPr lang="en-US" sz="2300" dirty="0">
                        <a:solidFill>
                          <a:schemeClr val="tx1"/>
                        </a:solidFill>
                        <a:effectLst/>
                        <a:latin typeface="+mn-lt"/>
                        <a:ea typeface="Times New Roman" panose="02020603050405020304" pitchFamily="18" charset="0"/>
                        <a:cs typeface="Times New Roman" panose="02020603050405020304" pitchFamily="18" charset="0"/>
                      </a:endParaRPr>
                    </a:p>
                    <a:p>
                      <a:pPr algn="ctr">
                        <a:lnSpc>
                          <a:spcPct val="100000"/>
                        </a:lnSpc>
                        <a:spcBef>
                          <a:spcPts val="0"/>
                        </a:spcBef>
                        <a:spcAft>
                          <a:spcPts val="3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0 (0) </a:t>
                      </a:r>
                    </a:p>
                    <a:p>
                      <a:pPr algn="ctr">
                        <a:lnSpc>
                          <a:spcPct val="100000"/>
                        </a:lnSpc>
                        <a:spcBef>
                          <a:spcPts val="0"/>
                        </a:spcBef>
                        <a:spcAft>
                          <a:spcPts val="3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4 (26.7)</a:t>
                      </a:r>
                    </a:p>
                    <a:p>
                      <a:pPr algn="ctr">
                        <a:lnSpc>
                          <a:spcPct val="100000"/>
                        </a:lnSpc>
                        <a:spcBef>
                          <a:spcPts val="0"/>
                        </a:spcBef>
                        <a:spcAft>
                          <a:spcPts val="3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11 (73.3)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3558612"/>
                  </a:ext>
                </a:extLst>
              </a:tr>
              <a:tr h="1860857">
                <a:tc>
                  <a:txBody>
                    <a:bodyPr/>
                    <a:lstStyle/>
                    <a:p>
                      <a:pPr algn="l">
                        <a:lnSpc>
                          <a:spcPct val="100000"/>
                        </a:lnSpc>
                        <a:spcBef>
                          <a:spcPts val="0"/>
                        </a:spcBef>
                        <a:spcAft>
                          <a:spcPts val="300"/>
                        </a:spcAft>
                      </a:pPr>
                      <a:r>
                        <a:rPr lang="en-GB" sz="2300" b="1" dirty="0">
                          <a:solidFill>
                            <a:schemeClr val="tx1"/>
                          </a:solidFill>
                          <a:effectLst/>
                          <a:latin typeface="+mn-lt"/>
                          <a:ea typeface="Times New Roman" panose="02020603050405020304" pitchFamily="18" charset="0"/>
                          <a:cs typeface="Times New Roman" panose="02020603050405020304" pitchFamily="18" charset="0"/>
                        </a:rPr>
                        <a:t>Exposure (weeks)</a:t>
                      </a:r>
                    </a:p>
                    <a:p>
                      <a:pPr marL="360000" algn="l">
                        <a:lnSpc>
                          <a:spcPct val="100000"/>
                        </a:lnSpc>
                        <a:spcBef>
                          <a:spcPts val="0"/>
                        </a:spcBef>
                        <a:spcAft>
                          <a:spcPts val="300"/>
                        </a:spcAft>
                      </a:pPr>
                      <a:r>
                        <a:rPr lang="en-GB" sz="2300" b="0" dirty="0">
                          <a:solidFill>
                            <a:schemeClr val="tx1"/>
                          </a:solidFill>
                          <a:effectLst/>
                          <a:latin typeface="+mn-lt"/>
                          <a:ea typeface="Times New Roman" panose="02020603050405020304" pitchFamily="18" charset="0"/>
                          <a:cs typeface="Times New Roman" panose="02020603050405020304" pitchFamily="18" charset="0"/>
                        </a:rPr>
                        <a:t>n </a:t>
                      </a:r>
                    </a:p>
                    <a:p>
                      <a:pPr marL="360000" algn="l">
                        <a:lnSpc>
                          <a:spcPct val="100000"/>
                        </a:lnSpc>
                        <a:spcBef>
                          <a:spcPts val="0"/>
                        </a:spcBef>
                        <a:spcAft>
                          <a:spcPts val="300"/>
                        </a:spcAft>
                      </a:pPr>
                      <a:r>
                        <a:rPr lang="en-GB" sz="2300" b="0" dirty="0">
                          <a:solidFill>
                            <a:schemeClr val="tx1"/>
                          </a:solidFill>
                          <a:effectLst/>
                          <a:latin typeface="+mn-lt"/>
                          <a:ea typeface="Times New Roman" panose="02020603050405020304" pitchFamily="18" charset="0"/>
                          <a:cs typeface="Times New Roman" panose="02020603050405020304" pitchFamily="18" charset="0"/>
                        </a:rPr>
                        <a:t>Mean (SD)</a:t>
                      </a:r>
                    </a:p>
                    <a:p>
                      <a:pPr marL="360000" algn="l">
                        <a:lnSpc>
                          <a:spcPct val="100000"/>
                        </a:lnSpc>
                        <a:spcBef>
                          <a:spcPts val="0"/>
                        </a:spcBef>
                        <a:spcAft>
                          <a:spcPts val="300"/>
                        </a:spcAft>
                      </a:pPr>
                      <a:r>
                        <a:rPr lang="en-GB" sz="2300" b="0" dirty="0">
                          <a:solidFill>
                            <a:schemeClr val="tx1"/>
                          </a:solidFill>
                          <a:effectLst/>
                          <a:latin typeface="+mn-lt"/>
                          <a:ea typeface="Times New Roman" panose="02020603050405020304" pitchFamily="18" charset="0"/>
                          <a:cs typeface="Times New Roman" panose="02020603050405020304" pitchFamily="18" charset="0"/>
                        </a:rPr>
                        <a:t>Median [Min, Max]</a:t>
                      </a:r>
                    </a:p>
                  </a:txBody>
                  <a:tcPr marL="150285" marR="100190"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300"/>
                        </a:spcAft>
                      </a:pPr>
                      <a:endParaRPr lang="en-US" sz="2300" dirty="0">
                        <a:solidFill>
                          <a:schemeClr val="tx1"/>
                        </a:solidFill>
                        <a:effectLst/>
                        <a:latin typeface="+mn-lt"/>
                        <a:ea typeface="Times New Roman" panose="02020603050405020304" pitchFamily="18" charset="0"/>
                        <a:cs typeface="Times New Roman" panose="02020603050405020304" pitchFamily="18" charset="0"/>
                      </a:endParaRPr>
                    </a:p>
                    <a:p>
                      <a:pPr algn="ctr">
                        <a:lnSpc>
                          <a:spcPct val="100000"/>
                        </a:lnSpc>
                        <a:spcBef>
                          <a:spcPts val="0"/>
                        </a:spcBef>
                        <a:spcAft>
                          <a:spcPts val="3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14</a:t>
                      </a:r>
                    </a:p>
                    <a:p>
                      <a:pPr algn="ctr">
                        <a:lnSpc>
                          <a:spcPct val="100000"/>
                        </a:lnSpc>
                        <a:spcBef>
                          <a:spcPts val="0"/>
                        </a:spcBef>
                        <a:spcAft>
                          <a:spcPts val="3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83.5 (50.7) </a:t>
                      </a:r>
                    </a:p>
                    <a:p>
                      <a:pPr algn="ctr">
                        <a:lnSpc>
                          <a:spcPct val="100000"/>
                        </a:lnSpc>
                        <a:spcBef>
                          <a:spcPts val="0"/>
                        </a:spcBef>
                        <a:spcAft>
                          <a:spcPts val="300"/>
                        </a:spcAft>
                      </a:pPr>
                      <a:r>
                        <a:rPr lang="en-US" sz="2300" dirty="0">
                          <a:solidFill>
                            <a:schemeClr val="tx1"/>
                          </a:solidFill>
                          <a:effectLst/>
                          <a:latin typeface="+mn-lt"/>
                          <a:ea typeface="Times New Roman" panose="02020603050405020304" pitchFamily="18" charset="0"/>
                          <a:cs typeface="Times New Roman" panose="02020603050405020304" pitchFamily="18" charset="0"/>
                        </a:rPr>
                        <a:t>84.4 [11.9, 148]</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75317075"/>
                  </a:ext>
                </a:extLst>
              </a:tr>
              <a:tr h="1451310">
                <a:tc>
                  <a:txBody>
                    <a:bodyPr/>
                    <a:lstStyle/>
                    <a:p>
                      <a:pPr marL="0" marR="0" lvl="0" indent="0" algn="l" defTabSz="2362535" rtl="0" eaLnBrk="1" fontAlgn="auto" latinLnBrk="0" hangingPunct="1">
                        <a:lnSpc>
                          <a:spcPct val="100000"/>
                        </a:lnSpc>
                        <a:spcBef>
                          <a:spcPts val="0"/>
                        </a:spcBef>
                        <a:spcAft>
                          <a:spcPts val="300"/>
                        </a:spcAft>
                        <a:buClrTx/>
                        <a:buSzTx/>
                        <a:buFontTx/>
                        <a:buNone/>
                        <a:tabLst/>
                        <a:defRPr/>
                      </a:pPr>
                      <a:r>
                        <a:rPr lang="en-GB" sz="2300" b="1" kern="1200" dirty="0">
                          <a:solidFill>
                            <a:schemeClr val="tx1"/>
                          </a:solidFill>
                          <a:latin typeface="Arial" panose="020B0604020202020204" pitchFamily="34" charset="0"/>
                          <a:ea typeface="+mn-ea"/>
                          <a:cs typeface="Arial" panose="020B0604020202020204" pitchFamily="34" charset="0"/>
                        </a:rPr>
                        <a:t>CV r</a:t>
                      </a:r>
                      <a:r>
                        <a:rPr lang="en-GB" sz="2300" b="1" dirty="0">
                          <a:solidFill>
                            <a:schemeClr val="tx1"/>
                          </a:solidFill>
                          <a:latin typeface="Arial" panose="020B0604020202020204" pitchFamily="34" charset="0"/>
                          <a:cs typeface="Arial" panose="020B0604020202020204" pitchFamily="34" charset="0"/>
                        </a:rPr>
                        <a:t>isk fa</a:t>
                      </a:r>
                      <a:r>
                        <a:rPr lang="en-GB" sz="2300" b="1" kern="1200" dirty="0">
                          <a:solidFill>
                            <a:schemeClr val="tx1"/>
                          </a:solidFill>
                          <a:latin typeface="Arial" panose="020B0604020202020204" pitchFamily="34" charset="0"/>
                          <a:ea typeface="+mn-ea"/>
                          <a:cs typeface="Arial" panose="020B0604020202020204" pitchFamily="34" charset="0"/>
                        </a:rPr>
                        <a:t>c</a:t>
                      </a:r>
                      <a:r>
                        <a:rPr lang="en-GB" sz="2300" b="1" dirty="0">
                          <a:solidFill>
                            <a:schemeClr val="tx1"/>
                          </a:solidFill>
                          <a:latin typeface="Arial" panose="020B0604020202020204" pitchFamily="34" charset="0"/>
                          <a:cs typeface="Arial" panose="020B0604020202020204" pitchFamily="34" charset="0"/>
                        </a:rPr>
                        <a:t>tors, n (%)</a:t>
                      </a:r>
                    </a:p>
                    <a:p>
                      <a:pPr marL="360000" marR="0" lvl="0" indent="0" algn="l" defTabSz="2362535" rtl="0" eaLnBrk="1" fontAlgn="auto" latinLnBrk="0" hangingPunct="1">
                        <a:lnSpc>
                          <a:spcPct val="100000"/>
                        </a:lnSpc>
                        <a:spcBef>
                          <a:spcPts val="0"/>
                        </a:spcBef>
                        <a:spcAft>
                          <a:spcPts val="300"/>
                        </a:spcAft>
                        <a:buClrTx/>
                        <a:buSzTx/>
                        <a:buFontTx/>
                        <a:buNone/>
                        <a:tabLst/>
                        <a:defRPr/>
                      </a:pPr>
                      <a:r>
                        <a:rPr lang="en-GB" sz="2300" b="0" dirty="0">
                          <a:solidFill>
                            <a:schemeClr val="tx1"/>
                          </a:solidFill>
                        </a:rPr>
                        <a:t>≥1 </a:t>
                      </a:r>
                    </a:p>
                    <a:p>
                      <a:pPr marL="360000" marR="0" lvl="0" indent="0" algn="l" defTabSz="2362535" rtl="0" eaLnBrk="1" fontAlgn="auto" latinLnBrk="0" hangingPunct="1">
                        <a:lnSpc>
                          <a:spcPct val="100000"/>
                        </a:lnSpc>
                        <a:spcBef>
                          <a:spcPts val="0"/>
                        </a:spcBef>
                        <a:spcAft>
                          <a:spcPts val="300"/>
                        </a:spcAft>
                        <a:buClrTx/>
                        <a:buSzTx/>
                        <a:buFontTx/>
                        <a:buNone/>
                        <a:tabLst/>
                        <a:defRPr/>
                      </a:pPr>
                      <a:r>
                        <a:rPr lang="en-GB" sz="2300" b="0" dirty="0">
                          <a:solidFill>
                            <a:schemeClr val="tx1"/>
                          </a:solidFill>
                        </a:rPr>
                        <a:t>≥2</a:t>
                      </a:r>
                    </a:p>
                  </a:txBody>
                  <a:tcPr marL="150285" marR="100190"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US" sz="230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10 (66.7) </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6 (40.0)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02444747"/>
                  </a:ext>
                </a:extLst>
              </a:tr>
              <a:tr h="2270404">
                <a:tc>
                  <a:txBody>
                    <a:bodyPr/>
                    <a:lstStyle/>
                    <a:p>
                      <a:pPr marL="0" marR="0" lvl="0" indent="0" algn="l" defTabSz="3780038" rtl="0" eaLnBrk="1" fontAlgn="auto" latinLnBrk="0" hangingPunct="1">
                        <a:lnSpc>
                          <a:spcPct val="100000"/>
                        </a:lnSpc>
                        <a:spcBef>
                          <a:spcPts val="0"/>
                        </a:spcBef>
                        <a:spcAft>
                          <a:spcPts val="300"/>
                        </a:spcAft>
                        <a:buClrTx/>
                        <a:buSzTx/>
                        <a:buFontTx/>
                        <a:buNone/>
                        <a:tabLst/>
                        <a:defRPr/>
                      </a:pPr>
                      <a:r>
                        <a:rPr lang="en-GB" sz="2300" b="1" dirty="0">
                          <a:solidFill>
                            <a:schemeClr val="tx1"/>
                          </a:solidFill>
                          <a:latin typeface="Arial" panose="020B0604020202020204" pitchFamily="34" charset="0"/>
                          <a:cs typeface="Arial" panose="020B0604020202020204" pitchFamily="34" charset="0"/>
                        </a:rPr>
                        <a:t>HIV and/or HCV infection, n (%)</a:t>
                      </a:r>
                    </a:p>
                    <a:p>
                      <a:pPr marL="360000">
                        <a:lnSpc>
                          <a:spcPct val="100000"/>
                        </a:lnSpc>
                        <a:spcBef>
                          <a:spcPts val="0"/>
                        </a:spcBef>
                        <a:spcAft>
                          <a:spcPts val="300"/>
                        </a:spcAft>
                      </a:pPr>
                      <a:r>
                        <a:rPr kumimoji="0" lang="en-GB" sz="23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HIV infection only </a:t>
                      </a:r>
                    </a:p>
                    <a:p>
                      <a:pPr marL="360000">
                        <a:lnSpc>
                          <a:spcPct val="100000"/>
                        </a:lnSpc>
                        <a:spcBef>
                          <a:spcPts val="0"/>
                        </a:spcBef>
                        <a:spcAft>
                          <a:spcPts val="300"/>
                        </a:spcAft>
                      </a:pPr>
                      <a:r>
                        <a:rPr kumimoji="0" lang="en-GB" sz="23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HCV infection only </a:t>
                      </a:r>
                    </a:p>
                    <a:p>
                      <a:pPr marL="360000">
                        <a:lnSpc>
                          <a:spcPct val="100000"/>
                        </a:lnSpc>
                        <a:spcBef>
                          <a:spcPts val="0"/>
                        </a:spcBef>
                        <a:spcAft>
                          <a:spcPts val="300"/>
                        </a:spcAft>
                      </a:pPr>
                      <a:r>
                        <a:rPr kumimoji="0" lang="en-GB" sz="23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HIV + HCV coinfection </a:t>
                      </a:r>
                    </a:p>
                    <a:p>
                      <a:pPr marL="360000">
                        <a:lnSpc>
                          <a:spcPct val="100000"/>
                        </a:lnSpc>
                        <a:spcBef>
                          <a:spcPts val="0"/>
                        </a:spcBef>
                        <a:spcAft>
                          <a:spcPts val="300"/>
                        </a:spcAft>
                      </a:pPr>
                      <a:r>
                        <a:rPr kumimoji="0" lang="en-GB" sz="23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Missing </a:t>
                      </a:r>
                      <a:endParaRPr kumimoji="0" lang="en-US" sz="2300" b="0" i="0" u="none" strike="noStrike" kern="1200" cap="none" spc="0" normalizeH="0" baseline="0" noProof="0" dirty="0">
                        <a:ln>
                          <a:noFill/>
                        </a:ln>
                        <a:solidFill>
                          <a:schemeClr val="tx1"/>
                        </a:solidFill>
                        <a:effectLst/>
                        <a:uLnTx/>
                        <a:uFillTx/>
                        <a:latin typeface="+mn-lt"/>
                        <a:cs typeface="Times New Roman" panose="02020603050405020304" pitchFamily="18" charset="0"/>
                      </a:endParaRPr>
                    </a:p>
                  </a:txBody>
                  <a:tcPr marL="150285" marR="100190"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US" sz="230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ea typeface="Times New Roman" panose="02020603050405020304" pitchFamily="18" charset="0"/>
                          <a:cs typeface="Times New Roman" panose="02020603050405020304" pitchFamily="18" charset="0"/>
                        </a:rPr>
                        <a:t>0 (0) </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cs typeface="Times New Roman" panose="02020603050405020304" pitchFamily="18" charset="0"/>
                        </a:rPr>
                        <a:t>5 (33.3) </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cs typeface="Times New Roman" panose="02020603050405020304" pitchFamily="18" charset="0"/>
                        </a:rPr>
                        <a:t>9 (60.0) </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US" sz="2300" dirty="0">
                          <a:solidFill>
                            <a:schemeClr val="tx1"/>
                          </a:solidFill>
                          <a:effectLst/>
                          <a:latin typeface="+mn-lt"/>
                          <a:cs typeface="Times New Roman" panose="02020603050405020304" pitchFamily="18" charset="0"/>
                        </a:rPr>
                        <a:t>1 (6.7) </a:t>
                      </a:r>
                    </a:p>
                  </a:txBody>
                  <a:tcPr marL="67704" marR="67704" marT="154103" marB="1541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2212352"/>
                  </a:ext>
                </a:extLst>
              </a:tr>
            </a:tbl>
          </a:graphicData>
        </a:graphic>
      </p:graphicFrame>
    </p:spTree>
    <p:extLst>
      <p:ext uri="{BB962C8B-B14F-4D97-AF65-F5344CB8AC3E}">
        <p14:creationId xmlns:p14="http://schemas.microsoft.com/office/powerpoint/2010/main" val="2941076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theme/theme1.xml><?xml version="1.0" encoding="utf-8"?>
<a:theme xmlns:a="http://schemas.openxmlformats.org/drawingml/2006/main" name="REOCHE ASH 22">
  <a:themeElements>
    <a:clrScheme name="Custom 4">
      <a:dk1>
        <a:sysClr val="windowText" lastClr="000000"/>
      </a:dk1>
      <a:lt1>
        <a:sysClr val="window" lastClr="FFFFFF"/>
      </a:lt1>
      <a:dk2>
        <a:srgbClr val="0B41CD"/>
      </a:dk2>
      <a:lt2>
        <a:srgbClr val="544F4F"/>
      </a:lt2>
      <a:accent1>
        <a:srgbClr val="FF1F26"/>
      </a:accent1>
      <a:accent2>
        <a:srgbClr val="7636F0"/>
      </a:accent2>
      <a:accent3>
        <a:srgbClr val="1482FA"/>
      </a:accent3>
      <a:accent4>
        <a:srgbClr val="BDE3FF"/>
      </a:accent4>
      <a:accent5>
        <a:srgbClr val="009964"/>
      </a:accent5>
      <a:accent6>
        <a:srgbClr val="FFE8DE"/>
      </a:accent6>
      <a:hlink>
        <a:srgbClr val="1482FA"/>
      </a:hlink>
      <a:folHlink>
        <a:srgbClr val="1482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OCHE ASH 22" id="{8D34BD67-C71D-41C8-92BA-2D7752BB9216}" vid="{2C02488E-45B6-4493-8856-6FCE95240B6C}"/>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68E0CE-7076-4B87-BBD4-13631FF2510C}">
  <ds:schemaRef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BCEB8F87-AB1E-4DFE-B2BB-DA3BE9A5258B}">
  <ds:schemaRefs>
    <ds:schemaRef ds:uri="http://schemas.microsoft.com/sharepoint/v3/contenttype/forms"/>
  </ds:schemaRefs>
</ds:datastoreItem>
</file>

<file path=customXml/itemProps3.xml><?xml version="1.0" encoding="utf-8"?>
<ds:datastoreItem xmlns:ds="http://schemas.openxmlformats.org/officeDocument/2006/customXml" ds:itemID="{216018DB-528B-4C19-A092-0435F5AF0A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REOCHE ASH 22</Template>
  <TotalTime>2</TotalTime>
  <Words>1607</Words>
  <Application>Microsoft Macintosh PowerPoint</Application>
  <PresentationFormat>Custom</PresentationFormat>
  <Paragraphs>180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REOCHE ASH 22</vt:lpstr>
      <vt:lpstr>Emicizumab prophylaxis in people with hemophilia A aged ≥50 years with comorbidities:  experience from the ATHN 7 hemophilia natural history study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Newby</dc:creator>
  <cp:lastModifiedBy>Hilary Summer Markoe</cp:lastModifiedBy>
  <cp:revision>1031</cp:revision>
  <cp:lastPrinted>2023-04-18T13:33:32Z</cp:lastPrinted>
  <dcterms:modified xsi:type="dcterms:W3CDTF">2023-05-05T12:15:46Z</dcterms:modified>
</cp:coreProperties>
</file>