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1" r:id="rId4"/>
  </p:sldMasterIdLst>
  <p:notesMasterIdLst>
    <p:notesMasterId r:id="rId6"/>
  </p:notesMasterIdLst>
  <p:sldIdLst>
    <p:sldId id="290" r:id="rId5"/>
  </p:sldIdLst>
  <p:sldSz cx="30275213" cy="4280376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4D7ECF-0C7C-7FA3-F589-D762CFCE9489}" name="Ashfield" initials="AMC" userId="Ashfiel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hiannon Owen" initials="RO" lastIdx="13" clrIdx="0">
    <p:extLst>
      <p:ext uri="{19B8F6BF-5375-455C-9EA6-DF929625EA0E}">
        <p15:presenceInfo xmlns:p15="http://schemas.microsoft.com/office/powerpoint/2012/main" userId="S-1-5-21-3415842553-1114698219-1032229874-19181" providerId="AD"/>
      </p:ext>
    </p:extLst>
  </p:cmAuthor>
  <p:cmAuthor id="2" name="Becky" initials="Becky" lastIdx="9" clrIdx="1">
    <p:extLst>
      <p:ext uri="{19B8F6BF-5375-455C-9EA6-DF929625EA0E}">
        <p15:presenceInfo xmlns:p15="http://schemas.microsoft.com/office/powerpoint/2012/main" userId="Becky" providerId="None"/>
      </p:ext>
    </p:extLst>
  </p:cmAuthor>
  <p:cmAuthor id="3" name="Lucy Carrier" initials="LC" lastIdx="24" clrIdx="2">
    <p:extLst>
      <p:ext uri="{19B8F6BF-5375-455C-9EA6-DF929625EA0E}">
        <p15:presenceInfo xmlns:p15="http://schemas.microsoft.com/office/powerpoint/2012/main" userId="S-1-5-21-3415842553-1114698219-1032229874-19126" providerId="AD"/>
      </p:ext>
    </p:extLst>
  </p:cmAuthor>
  <p:cmAuthor id="4" name="Tahmina Alam" initials="TA" lastIdx="28" clrIdx="3">
    <p:extLst>
      <p:ext uri="{19B8F6BF-5375-455C-9EA6-DF929625EA0E}">
        <p15:presenceInfo xmlns:p15="http://schemas.microsoft.com/office/powerpoint/2012/main" userId="S::Tahmina.Alam@ashfieldhealth.com::ee4d4c17-89dd-46cd-bb1b-73722ed612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E7EFEA"/>
    <a:srgbClr val="D2DEEF"/>
    <a:srgbClr val="F6F0FA"/>
    <a:srgbClr val="CBDED3"/>
    <a:srgbClr val="C2E0FF"/>
    <a:srgbClr val="ADB1AF"/>
    <a:srgbClr val="D9D9D9"/>
    <a:srgbClr val="F2F2F2"/>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BFC80B4-9F71-4C41-AF48-AD75F4DE9765}">
  <a:tblStyle styleId="{1BFC80B4-9F71-4C41-AF48-AD75F4DE9765}"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6EF"/>
          </a:solidFill>
        </a:fill>
      </a:tcStyle>
    </a:wholeTbl>
    <a:band1H>
      <a:tcTxStyle/>
      <a:tcStyle>
        <a:tcBdr/>
        <a:fill>
          <a:solidFill>
            <a:srgbClr val="CAECDD"/>
          </a:solidFill>
        </a:fill>
      </a:tcStyle>
    </a:band1H>
    <a:band2H>
      <a:tcTxStyle/>
      <a:tcStyle>
        <a:tcBdr/>
      </a:tcStyle>
    </a:band2H>
    <a:band1V>
      <a:tcTxStyle/>
      <a:tcStyle>
        <a:tcBdr/>
        <a:fill>
          <a:solidFill>
            <a:srgbClr val="CAECDD"/>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6820" autoAdjust="0"/>
  </p:normalViewPr>
  <p:slideViewPr>
    <p:cSldViewPr snapToGrid="0">
      <p:cViewPr>
        <p:scale>
          <a:sx n="83" d="100"/>
          <a:sy n="83" d="100"/>
        </p:scale>
        <p:origin x="144" y="-163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40" d="100"/>
        <a:sy n="40" d="100"/>
      </p:scale>
      <p:origin x="0" y="0"/>
    </p:cViewPr>
  </p:sorter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1543" cy="720281"/>
          </a:xfrm>
          <a:prstGeom prst="rect">
            <a:avLst/>
          </a:prstGeom>
          <a:noFill/>
          <a:ln>
            <a:noFill/>
          </a:ln>
        </p:spPr>
        <p:txBody>
          <a:bodyPr spcFirstLastPara="1" wrap="square" lIns="138750" tIns="69375" rIns="138750" bIns="69375"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718"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5718"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5718"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5718"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5718"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5718"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5718"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5718"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5622798" y="0"/>
            <a:ext cx="4301543" cy="720281"/>
          </a:xfrm>
          <a:prstGeom prst="rect">
            <a:avLst/>
          </a:prstGeom>
          <a:noFill/>
          <a:ln>
            <a:noFill/>
          </a:ln>
        </p:spPr>
        <p:txBody>
          <a:bodyPr spcFirstLastPara="1" wrap="square" lIns="138750" tIns="69375" rIns="138750" bIns="69375" anchor="t" anchorCtr="0">
            <a:noAutofit/>
          </a:bodyPr>
          <a:lstStyle>
            <a:lvl1pPr marR="0" lvl="0" algn="r"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718"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5718"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5718"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5718"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5718"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5718"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5718"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5718"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3249613" y="1793875"/>
            <a:ext cx="3427412" cy="4845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664" y="6908711"/>
            <a:ext cx="7941310" cy="5652582"/>
          </a:xfrm>
          <a:prstGeom prst="rect">
            <a:avLst/>
          </a:prstGeom>
          <a:noFill/>
          <a:ln>
            <a:noFill/>
          </a:ln>
        </p:spPr>
        <p:txBody>
          <a:bodyPr spcFirstLastPara="1" wrap="square" lIns="138750" tIns="69375" rIns="138750" bIns="69375" anchor="t" anchorCtr="0">
            <a:noAutofit/>
          </a:bodyPr>
          <a:lstStyle>
            <a:lvl1pPr marL="457200" marR="0" lvl="0"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1pPr>
            <a:lvl2pPr marL="914400" marR="0" lvl="1"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2pPr>
            <a:lvl3pPr marL="1371600" marR="0" lvl="2"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3pPr>
            <a:lvl4pPr marL="1828800" marR="0" lvl="3"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4pPr>
            <a:lvl5pPr marL="2286000" marR="0" lvl="4" indent="-228600" algn="l" rtl="0">
              <a:spcBef>
                <a:spcPts val="736"/>
              </a:spcBef>
              <a:spcAft>
                <a:spcPts val="0"/>
              </a:spcAft>
              <a:buSzPts val="1400"/>
              <a:buNone/>
              <a:defRPr sz="2453"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53"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13635484"/>
            <a:ext cx="4301543" cy="720280"/>
          </a:xfrm>
          <a:prstGeom prst="rect">
            <a:avLst/>
          </a:prstGeom>
          <a:noFill/>
          <a:ln>
            <a:noFill/>
          </a:ln>
        </p:spPr>
        <p:txBody>
          <a:bodyPr spcFirstLastPara="1" wrap="square" lIns="138750" tIns="69375" rIns="138750" bIns="69375" anchor="b"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5718"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5718"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5718"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5718"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5718"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5718"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5718"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5718"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5622798" y="13635484"/>
            <a:ext cx="4301543" cy="720280"/>
          </a:xfrm>
          <a:prstGeom prst="rect">
            <a:avLst/>
          </a:prstGeom>
          <a:noFill/>
          <a:ln>
            <a:noFill/>
          </a:ln>
        </p:spPr>
        <p:txBody>
          <a:bodyPr spcFirstLastPara="1" wrap="square" lIns="138750" tIns="69375" rIns="138750" bIns="69375" anchor="b" anchorCtr="0">
            <a:noAutofit/>
          </a:bodyPr>
          <a:lstStyle/>
          <a:p>
            <a:pPr marL="0" marR="0" lvl="0" indent="0" algn="r" rtl="0">
              <a:spcBef>
                <a:spcPts val="0"/>
              </a:spcBef>
              <a:spcAft>
                <a:spcPts val="0"/>
              </a:spcAft>
              <a:buNone/>
            </a:pPr>
            <a:fld id="{00000000-1234-1234-1234-123412341234}" type="slidenum">
              <a:rPr lang="en-GB" sz="18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8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34"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49613" y="1793875"/>
            <a:ext cx="3427412" cy="48450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8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a:t>
            </a:fld>
            <a:endParaRPr lang="en-GB" sz="18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348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B80563F-B86C-4EB6-BBE4-DFD4FA98DC76}"/>
              </a:ext>
            </a:extLst>
          </p:cNvPr>
          <p:cNvSpPr/>
          <p:nvPr userDrawn="1"/>
        </p:nvSpPr>
        <p:spPr>
          <a:xfrm>
            <a:off x="-1" y="40121500"/>
            <a:ext cx="24951448" cy="26822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80" dirty="0"/>
          </a:p>
        </p:txBody>
      </p:sp>
      <p:sp>
        <p:nvSpPr>
          <p:cNvPr id="23" name="Rectangle 22">
            <a:extLst>
              <a:ext uri="{FF2B5EF4-FFF2-40B4-BE49-F238E27FC236}">
                <a16:creationId xmlns:a16="http://schemas.microsoft.com/office/drawing/2014/main" id="{F6AF837D-AB8F-4DAB-BA6B-4BBD62F48972}"/>
              </a:ext>
            </a:extLst>
          </p:cNvPr>
          <p:cNvSpPr/>
          <p:nvPr userDrawn="1"/>
        </p:nvSpPr>
        <p:spPr>
          <a:xfrm>
            <a:off x="0" y="0"/>
            <a:ext cx="30275213" cy="9986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80" dirty="0"/>
          </a:p>
        </p:txBody>
      </p:sp>
      <p:sp>
        <p:nvSpPr>
          <p:cNvPr id="25" name="Text Placeholder 33">
            <a:extLst>
              <a:ext uri="{FF2B5EF4-FFF2-40B4-BE49-F238E27FC236}">
                <a16:creationId xmlns:a16="http://schemas.microsoft.com/office/drawing/2014/main" id="{72300CC6-D570-4854-A310-1D99C59C0A6B}"/>
              </a:ext>
            </a:extLst>
          </p:cNvPr>
          <p:cNvSpPr>
            <a:spLocks noGrp="1"/>
          </p:cNvSpPr>
          <p:nvPr>
            <p:ph type="body" sz="quarter" idx="18"/>
          </p:nvPr>
        </p:nvSpPr>
        <p:spPr>
          <a:xfrm>
            <a:off x="630239" y="639811"/>
            <a:ext cx="14192368" cy="923330"/>
          </a:xfrm>
          <a:prstGeom prst="rect">
            <a:avLst/>
          </a:prstGeom>
        </p:spPr>
        <p:txBody>
          <a:bodyPr wrap="square" lIns="0" tIns="0" rIns="0" bIns="0" anchor="t">
            <a:spAutoFit/>
          </a:bodyPr>
          <a:lstStyle>
            <a:lvl1pPr marL="0" indent="0">
              <a:lnSpc>
                <a:spcPct val="100000"/>
              </a:lnSpc>
              <a:spcBef>
                <a:spcPts val="0"/>
              </a:spcBef>
              <a:buNone/>
              <a:defRPr lang="en-GB" sz="6000" b="1" kern="1200" dirty="0">
                <a:solidFill>
                  <a:schemeClr val="bg1"/>
                </a:solidFill>
                <a:latin typeface="+mn-lt"/>
                <a:ea typeface="+mn-ea"/>
                <a:cs typeface="+mn-cs"/>
              </a:defRPr>
            </a:lvl1pPr>
          </a:lstStyle>
          <a:p>
            <a:pPr lvl="0"/>
            <a:r>
              <a:rPr lang="en-US" dirty="0"/>
              <a:t>Click to edit</a:t>
            </a:r>
            <a:endParaRPr lang="en-GB" dirty="0"/>
          </a:p>
        </p:txBody>
      </p:sp>
      <p:sp>
        <p:nvSpPr>
          <p:cNvPr id="26" name="Text Placeholder 33">
            <a:extLst>
              <a:ext uri="{FF2B5EF4-FFF2-40B4-BE49-F238E27FC236}">
                <a16:creationId xmlns:a16="http://schemas.microsoft.com/office/drawing/2014/main" id="{2BBC7F07-3557-4168-BCAD-BC9E5FBACB04}"/>
              </a:ext>
            </a:extLst>
          </p:cNvPr>
          <p:cNvSpPr>
            <a:spLocks noGrp="1"/>
          </p:cNvSpPr>
          <p:nvPr>
            <p:ph type="body" sz="quarter" idx="19"/>
          </p:nvPr>
        </p:nvSpPr>
        <p:spPr>
          <a:xfrm>
            <a:off x="27639619" y="581371"/>
            <a:ext cx="2005356" cy="382156"/>
          </a:xfrm>
          <a:prstGeom prst="rect">
            <a:avLst/>
          </a:prstGeom>
        </p:spPr>
        <p:txBody>
          <a:bodyPr wrap="none" lIns="0" tIns="0" rIns="0" bIns="0">
            <a:spAutoFit/>
          </a:bodyPr>
          <a:lstStyle>
            <a:lvl1pPr marL="0" indent="0" algn="r">
              <a:buNone/>
              <a:defRPr lang="en-GB" sz="2759" b="1" kern="1200" dirty="0">
                <a:solidFill>
                  <a:schemeClr val="bg1"/>
                </a:solidFill>
                <a:latin typeface="+mn-lt"/>
                <a:ea typeface="+mn-ea"/>
                <a:cs typeface="+mn-cs"/>
              </a:defRPr>
            </a:lvl1pPr>
          </a:lstStyle>
          <a:p>
            <a:pPr lvl="0"/>
            <a:r>
              <a:rPr lang="en-US" dirty="0"/>
              <a:t>Click to edit</a:t>
            </a:r>
            <a:endParaRPr lang="en-GB" dirty="0"/>
          </a:p>
        </p:txBody>
      </p:sp>
      <p:sp>
        <p:nvSpPr>
          <p:cNvPr id="33" name="Text Placeholder 33">
            <a:extLst>
              <a:ext uri="{FF2B5EF4-FFF2-40B4-BE49-F238E27FC236}">
                <a16:creationId xmlns:a16="http://schemas.microsoft.com/office/drawing/2014/main" id="{0136D52B-276E-487A-95EC-D02C6CD8F09B}"/>
              </a:ext>
            </a:extLst>
          </p:cNvPr>
          <p:cNvSpPr>
            <a:spLocks noGrp="1"/>
          </p:cNvSpPr>
          <p:nvPr>
            <p:ph type="body" sz="quarter" idx="20"/>
          </p:nvPr>
        </p:nvSpPr>
        <p:spPr>
          <a:xfrm>
            <a:off x="630239" y="5732374"/>
            <a:ext cx="14188847" cy="423193"/>
          </a:xfrm>
          <a:prstGeom prst="rect">
            <a:avLst/>
          </a:prstGeom>
        </p:spPr>
        <p:txBody>
          <a:bodyPr wrap="square" lIns="0" tIns="0" rIns="0" bIns="0" anchor="ctr">
            <a:spAutoFit/>
          </a:bodyPr>
          <a:lstStyle>
            <a:lvl1pPr marL="0" indent="0">
              <a:lnSpc>
                <a:spcPct val="100000"/>
              </a:lnSpc>
              <a:spcBef>
                <a:spcPts val="0"/>
              </a:spcBef>
              <a:buNone/>
              <a:defRPr lang="en-GB" sz="2750" b="0" kern="1200" dirty="0">
                <a:solidFill>
                  <a:schemeClr val="bg1"/>
                </a:solidFill>
                <a:latin typeface="+mn-lt"/>
                <a:ea typeface="+mn-ea"/>
                <a:cs typeface="+mn-cs"/>
              </a:defRPr>
            </a:lvl1pPr>
          </a:lstStyle>
          <a:p>
            <a:pPr lvl="0"/>
            <a:r>
              <a:rPr lang="en-US" dirty="0"/>
              <a:t>Click to edit</a:t>
            </a:r>
            <a:endParaRPr lang="en-GB" dirty="0"/>
          </a:p>
        </p:txBody>
      </p:sp>
      <p:sp>
        <p:nvSpPr>
          <p:cNvPr id="34" name="Text Placeholder 33">
            <a:extLst>
              <a:ext uri="{FF2B5EF4-FFF2-40B4-BE49-F238E27FC236}">
                <a16:creationId xmlns:a16="http://schemas.microsoft.com/office/drawing/2014/main" id="{D6B62D50-F15F-4BBB-B951-04CB7AD13473}"/>
              </a:ext>
            </a:extLst>
          </p:cNvPr>
          <p:cNvSpPr>
            <a:spLocks noGrp="1"/>
          </p:cNvSpPr>
          <p:nvPr>
            <p:ph type="body" sz="quarter" idx="21"/>
          </p:nvPr>
        </p:nvSpPr>
        <p:spPr>
          <a:xfrm>
            <a:off x="630239" y="9032141"/>
            <a:ext cx="14188847" cy="369332"/>
          </a:xfrm>
          <a:prstGeom prst="rect">
            <a:avLst/>
          </a:prstGeom>
        </p:spPr>
        <p:txBody>
          <a:bodyPr wrap="square" lIns="0" tIns="0" rIns="0" bIns="0" anchor="b">
            <a:spAutoFit/>
          </a:bodyPr>
          <a:lstStyle>
            <a:lvl1pPr marL="0" indent="0">
              <a:lnSpc>
                <a:spcPct val="100000"/>
              </a:lnSpc>
              <a:spcBef>
                <a:spcPts val="0"/>
              </a:spcBef>
              <a:buNone/>
              <a:defRPr lang="en-GB" sz="2400" b="0" i="0" kern="1200" dirty="0">
                <a:solidFill>
                  <a:schemeClr val="bg1"/>
                </a:solidFill>
                <a:latin typeface="+mn-lt"/>
                <a:ea typeface="+mn-ea"/>
                <a:cs typeface="+mn-cs"/>
              </a:defRPr>
            </a:lvl1pPr>
          </a:lstStyle>
          <a:p>
            <a:pPr lvl="0"/>
            <a:r>
              <a:rPr lang="en-US" dirty="0"/>
              <a:t>Click to edit</a:t>
            </a:r>
            <a:endParaRPr lang="en-GB" dirty="0"/>
          </a:p>
        </p:txBody>
      </p:sp>
      <p:cxnSp>
        <p:nvCxnSpPr>
          <p:cNvPr id="35" name="Straight Connector 34">
            <a:extLst>
              <a:ext uri="{FF2B5EF4-FFF2-40B4-BE49-F238E27FC236}">
                <a16:creationId xmlns:a16="http://schemas.microsoft.com/office/drawing/2014/main" id="{4FEB0D85-33FF-464B-9BFB-8520B23F653F}"/>
              </a:ext>
            </a:extLst>
          </p:cNvPr>
          <p:cNvCxnSpPr>
            <a:cxnSpLocks/>
          </p:cNvCxnSpPr>
          <p:nvPr userDrawn="1"/>
        </p:nvCxnSpPr>
        <p:spPr>
          <a:xfrm>
            <a:off x="27844510" y="1113544"/>
            <a:ext cx="1800000" cy="0"/>
          </a:xfrm>
          <a:prstGeom prst="line">
            <a:avLst/>
          </a:prstGeom>
          <a:ln w="44450" cap="flat">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Text Placeholder 106">
            <a:extLst>
              <a:ext uri="{FF2B5EF4-FFF2-40B4-BE49-F238E27FC236}">
                <a16:creationId xmlns:a16="http://schemas.microsoft.com/office/drawing/2014/main" id="{C370D45C-F30E-4E13-86AC-64284DBABA6C}"/>
              </a:ext>
            </a:extLst>
          </p:cNvPr>
          <p:cNvSpPr txBox="1">
            <a:spLocks/>
          </p:cNvSpPr>
          <p:nvPr userDrawn="1"/>
        </p:nvSpPr>
        <p:spPr>
          <a:xfrm>
            <a:off x="4398256" y="39640301"/>
            <a:ext cx="21478700" cy="332399"/>
          </a:xfrm>
          <a:prstGeom prst="rect">
            <a:avLst/>
          </a:prstGeom>
        </p:spPr>
        <p:txBody>
          <a:bodyPr wrap="none" lIns="0" tIns="0" rIns="0" bIns="0">
            <a:spAutoFit/>
          </a:bodyPr>
          <a:lstStyle>
            <a:lvl1pPr marL="0" indent="0" algn="l" defTabSz="2804190" rtl="0" eaLnBrk="1" latinLnBrk="0" hangingPunct="1">
              <a:lnSpc>
                <a:spcPct val="90000"/>
              </a:lnSpc>
              <a:spcBef>
                <a:spcPts val="3067"/>
              </a:spcBef>
              <a:buFont typeface="Arial" panose="020B0604020202020204" pitchFamily="34" charset="0"/>
              <a:buNone/>
              <a:defRPr sz="2000" b="1" kern="1200">
                <a:solidFill>
                  <a:schemeClr val="tx2"/>
                </a:solidFill>
                <a:latin typeface="+mn-lt"/>
                <a:ea typeface="+mn-ea"/>
                <a:cs typeface="+mn-cs"/>
              </a:defRPr>
            </a:lvl1pPr>
            <a:lvl2pPr marL="2103143" indent="-701048" algn="l" defTabSz="2804190" rtl="0" eaLnBrk="1" latinLnBrk="0" hangingPunct="1">
              <a:lnSpc>
                <a:spcPct val="90000"/>
              </a:lnSpc>
              <a:spcBef>
                <a:spcPts val="1533"/>
              </a:spcBef>
              <a:buFont typeface="Arial" panose="020B0604020202020204" pitchFamily="34" charset="0"/>
              <a:buChar char="•"/>
              <a:defRPr sz="7360" kern="1200">
                <a:solidFill>
                  <a:schemeClr val="tx1"/>
                </a:solidFill>
                <a:latin typeface="+mn-lt"/>
                <a:ea typeface="+mn-ea"/>
                <a:cs typeface="+mn-cs"/>
              </a:defRPr>
            </a:lvl2pPr>
            <a:lvl3pPr marL="3505238" indent="-701048" algn="l" defTabSz="2804190" rtl="0" eaLnBrk="1" latinLnBrk="0" hangingPunct="1">
              <a:lnSpc>
                <a:spcPct val="90000"/>
              </a:lnSpc>
              <a:spcBef>
                <a:spcPts val="1533"/>
              </a:spcBef>
              <a:buFont typeface="Arial" panose="020B0604020202020204" pitchFamily="34" charset="0"/>
              <a:buChar char="•"/>
              <a:defRPr sz="6133" kern="1200">
                <a:solidFill>
                  <a:schemeClr val="tx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a:lstStyle>
          <a:p>
            <a:pPr algn="ctr"/>
            <a:r>
              <a:rPr lang="en-GB" sz="2400" dirty="0">
                <a:solidFill>
                  <a:schemeClr val="tx1"/>
                </a:solidFill>
              </a:rPr>
              <a:t>Presented at The European Association for Haemophilia and Allied Disorders (EAHAD) Annual Meeting | 7–10 February 2023 | Manchester, UK</a:t>
            </a:r>
          </a:p>
        </p:txBody>
      </p:sp>
      <p:sp>
        <p:nvSpPr>
          <p:cNvPr id="40" name="Text Placeholder 68">
            <a:extLst>
              <a:ext uri="{FF2B5EF4-FFF2-40B4-BE49-F238E27FC236}">
                <a16:creationId xmlns:a16="http://schemas.microsoft.com/office/drawing/2014/main" id="{8DC11ADC-C26B-4B9E-B74A-2B18CB27DDBE}"/>
              </a:ext>
            </a:extLst>
          </p:cNvPr>
          <p:cNvSpPr>
            <a:spLocks noGrp="1"/>
          </p:cNvSpPr>
          <p:nvPr>
            <p:ph type="body" sz="quarter" idx="17"/>
          </p:nvPr>
        </p:nvSpPr>
        <p:spPr>
          <a:xfrm>
            <a:off x="628650" y="11478279"/>
            <a:ext cx="14191200" cy="1776380"/>
          </a:xfrm>
          <a:prstGeom prst="rect">
            <a:avLst/>
          </a:prstGeom>
          <a:solidFill>
            <a:schemeClr val="tx2"/>
          </a:solidFill>
        </p:spPr>
        <p:txBody>
          <a:bodyPr wrap="square" lIns="360000" tIns="270000" rIns="360000" bIns="270000">
            <a:noAutofit/>
          </a:bodyPr>
          <a:lstStyle>
            <a:lvl1pPr marL="329967" indent="-329967">
              <a:lnSpc>
                <a:spcPct val="100000"/>
              </a:lnSpc>
              <a:spcBef>
                <a:spcPts val="0"/>
              </a:spcBef>
              <a:spcAft>
                <a:spcPts val="1200"/>
              </a:spcAft>
              <a:defRPr sz="2000">
                <a:solidFill>
                  <a:schemeClr val="bg1"/>
                </a:solidFill>
              </a:defRPr>
            </a:lvl1pPr>
            <a:lvl2pPr marL="661395" indent="-331429">
              <a:lnSpc>
                <a:spcPct val="100000"/>
              </a:lnSpc>
              <a:spcBef>
                <a:spcPts val="0"/>
              </a:spcBef>
              <a:spcAft>
                <a:spcPts val="1200"/>
              </a:spcAft>
              <a:buFont typeface="Arial" panose="020B0604020202020204" pitchFamily="34" charset="0"/>
              <a:buChar char="–"/>
              <a:defRPr sz="2000">
                <a:solidFill>
                  <a:schemeClr val="bg1"/>
                </a:solidFill>
              </a:defRPr>
            </a:lvl2pPr>
            <a:lvl3pPr marL="991363" indent="-329967">
              <a:lnSpc>
                <a:spcPct val="100000"/>
              </a:lnSpc>
              <a:spcBef>
                <a:spcPts val="0"/>
              </a:spcBef>
              <a:spcAft>
                <a:spcPts val="1200"/>
              </a:spcAft>
              <a:defRPr sz="2000">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41" name="Text Placeholder 71">
            <a:extLst>
              <a:ext uri="{FF2B5EF4-FFF2-40B4-BE49-F238E27FC236}">
                <a16:creationId xmlns:a16="http://schemas.microsoft.com/office/drawing/2014/main" id="{E740C54B-DAAE-40CC-BD09-09DB1F5609C6}"/>
              </a:ext>
            </a:extLst>
          </p:cNvPr>
          <p:cNvSpPr>
            <a:spLocks noGrp="1"/>
          </p:cNvSpPr>
          <p:nvPr>
            <p:ph type="body" sz="quarter" idx="26"/>
          </p:nvPr>
        </p:nvSpPr>
        <p:spPr>
          <a:xfrm>
            <a:off x="15453310" y="10630651"/>
            <a:ext cx="14191200" cy="2299600"/>
          </a:xfrm>
          <a:prstGeom prst="rect">
            <a:avLst/>
          </a:prstGeom>
          <a:solidFill>
            <a:schemeClr val="accent2"/>
          </a:solidFill>
        </p:spPr>
        <p:txBody>
          <a:bodyPr wrap="square" lIns="360000" tIns="270000" rIns="360000" bIns="270000">
            <a:noAutofit/>
          </a:bodyPr>
          <a:lstStyle>
            <a:lvl1pPr marL="0" indent="0">
              <a:lnSpc>
                <a:spcPct val="100000"/>
              </a:lnSpc>
              <a:spcBef>
                <a:spcPts val="0"/>
              </a:spcBef>
              <a:spcAft>
                <a:spcPts val="1200"/>
              </a:spcAft>
              <a:buNone/>
              <a:defRPr sz="2400" b="1">
                <a:solidFill>
                  <a:schemeClr val="tx1"/>
                </a:solidFill>
              </a:defRPr>
            </a:lvl1pPr>
            <a:lvl2pPr marL="329967" indent="-329967">
              <a:lnSpc>
                <a:spcPct val="100000"/>
              </a:lnSpc>
              <a:spcBef>
                <a:spcPts val="0"/>
              </a:spcBef>
              <a:spcAft>
                <a:spcPts val="1200"/>
              </a:spcAft>
              <a:buClr>
                <a:schemeClr val="tx2"/>
              </a:buClr>
              <a:defRPr sz="2000">
                <a:solidFill>
                  <a:schemeClr val="tx1"/>
                </a:solidFill>
              </a:defRPr>
            </a:lvl2pPr>
            <a:lvl3pPr marL="661395" indent="-331429">
              <a:lnSpc>
                <a:spcPct val="100000"/>
              </a:lnSpc>
              <a:spcBef>
                <a:spcPts val="0"/>
              </a:spcBef>
              <a:spcAft>
                <a:spcPts val="1200"/>
              </a:spcAft>
              <a:buClr>
                <a:schemeClr val="tx2"/>
              </a:buClr>
              <a:buFont typeface="Arial" panose="020B0604020202020204" pitchFamily="34" charset="0"/>
              <a:buChar char="–"/>
              <a:defRPr sz="2000">
                <a:solidFill>
                  <a:schemeClr val="tx1"/>
                </a:solidFill>
              </a:defRPr>
            </a:lvl3pPr>
            <a:lvl4pPr marL="991363" indent="-329967">
              <a:lnSpc>
                <a:spcPct val="100000"/>
              </a:lnSpc>
              <a:spcBef>
                <a:spcPts val="0"/>
              </a:spcBef>
              <a:spcAft>
                <a:spcPts val="1200"/>
              </a:spcAft>
              <a:buClr>
                <a:schemeClr val="tx2"/>
              </a:buClr>
              <a:defRPr sz="2000">
                <a:solidFill>
                  <a:schemeClr val="tx1"/>
                </a:solidFill>
              </a:defRPr>
            </a:lvl4pPr>
            <a:lvl5pPr marL="3951077" indent="0">
              <a:lnSpc>
                <a:spcPct val="100000"/>
              </a:lnSpc>
              <a:spcBef>
                <a:spcPts val="0"/>
              </a:spcBef>
              <a:spcAft>
                <a:spcPts val="563"/>
              </a:spcAft>
              <a:buNone/>
              <a:defRPr sz="1198"/>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43" name="Text Placeholder 71">
            <a:extLst>
              <a:ext uri="{FF2B5EF4-FFF2-40B4-BE49-F238E27FC236}">
                <a16:creationId xmlns:a16="http://schemas.microsoft.com/office/drawing/2014/main" id="{BB0C613B-AD8E-490A-A08D-060686822997}"/>
              </a:ext>
            </a:extLst>
          </p:cNvPr>
          <p:cNvSpPr>
            <a:spLocks noGrp="1"/>
          </p:cNvSpPr>
          <p:nvPr>
            <p:ph type="body" sz="quarter" idx="27"/>
          </p:nvPr>
        </p:nvSpPr>
        <p:spPr>
          <a:xfrm>
            <a:off x="628650" y="17401566"/>
            <a:ext cx="14191200" cy="2299600"/>
          </a:xfrm>
          <a:prstGeom prst="rect">
            <a:avLst/>
          </a:prstGeom>
          <a:solidFill>
            <a:schemeClr val="accent2"/>
          </a:solidFill>
        </p:spPr>
        <p:txBody>
          <a:bodyPr wrap="square" lIns="360000" tIns="270000" rIns="360000" bIns="270000">
            <a:noAutofit/>
          </a:bodyPr>
          <a:lstStyle>
            <a:lvl1pPr marL="0" indent="0">
              <a:lnSpc>
                <a:spcPct val="100000"/>
              </a:lnSpc>
              <a:spcBef>
                <a:spcPts val="0"/>
              </a:spcBef>
              <a:spcAft>
                <a:spcPts val="1200"/>
              </a:spcAft>
              <a:buNone/>
              <a:defRPr sz="2400" b="1">
                <a:solidFill>
                  <a:schemeClr val="tx1"/>
                </a:solidFill>
              </a:defRPr>
            </a:lvl1pPr>
            <a:lvl2pPr marL="329967" indent="-329967">
              <a:lnSpc>
                <a:spcPct val="100000"/>
              </a:lnSpc>
              <a:spcBef>
                <a:spcPts val="0"/>
              </a:spcBef>
              <a:spcAft>
                <a:spcPts val="1200"/>
              </a:spcAft>
              <a:buClr>
                <a:schemeClr val="tx2"/>
              </a:buClr>
              <a:defRPr sz="2000">
                <a:solidFill>
                  <a:schemeClr val="tx1"/>
                </a:solidFill>
              </a:defRPr>
            </a:lvl2pPr>
            <a:lvl3pPr marL="661395" indent="-331429">
              <a:lnSpc>
                <a:spcPct val="100000"/>
              </a:lnSpc>
              <a:spcBef>
                <a:spcPts val="0"/>
              </a:spcBef>
              <a:spcAft>
                <a:spcPts val="1200"/>
              </a:spcAft>
              <a:buClr>
                <a:schemeClr val="tx2"/>
              </a:buClr>
              <a:buFont typeface="Arial" panose="020B0604020202020204" pitchFamily="34" charset="0"/>
              <a:buChar char="–"/>
              <a:defRPr sz="2000">
                <a:solidFill>
                  <a:schemeClr val="tx1"/>
                </a:solidFill>
              </a:defRPr>
            </a:lvl3pPr>
            <a:lvl4pPr marL="991363" indent="-329967">
              <a:lnSpc>
                <a:spcPct val="100000"/>
              </a:lnSpc>
              <a:spcBef>
                <a:spcPts val="0"/>
              </a:spcBef>
              <a:spcAft>
                <a:spcPts val="1200"/>
              </a:spcAft>
              <a:buClr>
                <a:schemeClr val="tx2"/>
              </a:buClr>
              <a:defRPr sz="2000">
                <a:solidFill>
                  <a:schemeClr val="tx1"/>
                </a:solidFill>
              </a:defRPr>
            </a:lvl4pPr>
            <a:lvl5pPr marL="3951077" indent="0">
              <a:lnSpc>
                <a:spcPct val="100000"/>
              </a:lnSpc>
              <a:spcBef>
                <a:spcPts val="0"/>
              </a:spcBef>
              <a:spcAft>
                <a:spcPts val="563"/>
              </a:spcAft>
              <a:buNone/>
              <a:defRPr sz="1198"/>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14" name="Rectangle 13">
            <a:extLst>
              <a:ext uri="{FF2B5EF4-FFF2-40B4-BE49-F238E27FC236}">
                <a16:creationId xmlns:a16="http://schemas.microsoft.com/office/drawing/2014/main" id="{61E4ECF2-D3D4-4842-A0C2-FEA810AD8150}"/>
              </a:ext>
            </a:extLst>
          </p:cNvPr>
          <p:cNvSpPr/>
          <p:nvPr userDrawn="1"/>
        </p:nvSpPr>
        <p:spPr>
          <a:xfrm>
            <a:off x="25126546" y="40118257"/>
            <a:ext cx="5155148" cy="26822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80" dirty="0"/>
          </a:p>
        </p:txBody>
      </p:sp>
    </p:spTree>
    <p:extLst>
      <p:ext uri="{BB962C8B-B14F-4D97-AF65-F5344CB8AC3E}">
        <p14:creationId xmlns:p14="http://schemas.microsoft.com/office/powerpoint/2010/main" val="493419309"/>
      </p:ext>
    </p:extLst>
  </p:cSld>
  <p:clrMapOvr>
    <a:masterClrMapping/>
  </p:clrMapOvr>
  <p:extLst>
    <p:ext uri="{DCECCB84-F9BA-43D5-87BE-67443E8EF086}">
      <p15:sldGuideLst xmlns:p15="http://schemas.microsoft.com/office/powerpoint/2012/main">
        <p15:guide id="1" pos="9336" userDrawn="1">
          <p15:clr>
            <a:srgbClr val="FBAE40"/>
          </p15:clr>
        </p15:guide>
        <p15:guide id="2" pos="396" userDrawn="1">
          <p15:clr>
            <a:srgbClr val="FBAE40"/>
          </p15:clr>
        </p15:guide>
        <p15:guide id="3" pos="9733" userDrawn="1">
          <p15:clr>
            <a:srgbClr val="FBAE40"/>
          </p15:clr>
        </p15:guide>
        <p15:guide id="4" pos="18674" userDrawn="1">
          <p15:clr>
            <a:srgbClr val="FBAE40"/>
          </p15:clr>
        </p15:guide>
        <p15:guide id="5" orient="horz" pos="396" userDrawn="1">
          <p15:clr>
            <a:srgbClr val="FBAE40"/>
          </p15:clr>
        </p15:guide>
        <p15:guide id="7" orient="horz" pos="24877" userDrawn="1">
          <p15:clr>
            <a:srgbClr val="FBAE40"/>
          </p15:clr>
        </p15:guide>
        <p15:guide id="8" orient="horz" pos="25274">
          <p15:clr>
            <a:srgbClr val="FBAE40"/>
          </p15:clr>
        </p15:guide>
        <p15:guide id="9" orient="horz" pos="6686" userDrawn="1">
          <p15:clr>
            <a:srgbClr val="FBAE40"/>
          </p15:clr>
        </p15:guide>
        <p15:guide id="10" orient="horz" pos="629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5A5B9EA-3451-46F3-BA40-293F3A5D0BB7}"/>
              </a:ext>
            </a:extLst>
          </p:cNvPr>
          <p:cNvSpPr/>
          <p:nvPr userDrawn="1"/>
        </p:nvSpPr>
        <p:spPr>
          <a:xfrm>
            <a:off x="-1" y="40121500"/>
            <a:ext cx="30275214" cy="26822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80" dirty="0"/>
          </a:p>
        </p:txBody>
      </p:sp>
      <p:sp>
        <p:nvSpPr>
          <p:cNvPr id="17" name="Rectangle 16">
            <a:extLst>
              <a:ext uri="{FF2B5EF4-FFF2-40B4-BE49-F238E27FC236}">
                <a16:creationId xmlns:a16="http://schemas.microsoft.com/office/drawing/2014/main" id="{CA8D0051-B767-4B10-BA4A-3CB083C30A72}"/>
              </a:ext>
            </a:extLst>
          </p:cNvPr>
          <p:cNvSpPr/>
          <p:nvPr userDrawn="1"/>
        </p:nvSpPr>
        <p:spPr>
          <a:xfrm>
            <a:off x="0" y="0"/>
            <a:ext cx="30275213" cy="9986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80" dirty="0"/>
          </a:p>
        </p:txBody>
      </p:sp>
      <p:sp>
        <p:nvSpPr>
          <p:cNvPr id="24" name="Text Placeholder 33">
            <a:extLst>
              <a:ext uri="{FF2B5EF4-FFF2-40B4-BE49-F238E27FC236}">
                <a16:creationId xmlns:a16="http://schemas.microsoft.com/office/drawing/2014/main" id="{479D50B3-3060-4C76-914D-DA81F349BA0D}"/>
              </a:ext>
            </a:extLst>
          </p:cNvPr>
          <p:cNvSpPr>
            <a:spLocks noGrp="1"/>
          </p:cNvSpPr>
          <p:nvPr>
            <p:ph type="body" sz="quarter" idx="18"/>
          </p:nvPr>
        </p:nvSpPr>
        <p:spPr>
          <a:xfrm>
            <a:off x="630239" y="639811"/>
            <a:ext cx="14192368" cy="923330"/>
          </a:xfrm>
          <a:prstGeom prst="rect">
            <a:avLst/>
          </a:prstGeom>
        </p:spPr>
        <p:txBody>
          <a:bodyPr wrap="square" lIns="0" tIns="0" rIns="0" bIns="0" anchor="t">
            <a:spAutoFit/>
          </a:bodyPr>
          <a:lstStyle>
            <a:lvl1pPr marL="0" indent="0">
              <a:lnSpc>
                <a:spcPct val="100000"/>
              </a:lnSpc>
              <a:spcBef>
                <a:spcPts val="0"/>
              </a:spcBef>
              <a:buNone/>
              <a:defRPr lang="en-GB" sz="6000" b="1" kern="1200" dirty="0">
                <a:solidFill>
                  <a:schemeClr val="bg1"/>
                </a:solidFill>
                <a:latin typeface="+mn-lt"/>
                <a:ea typeface="+mn-ea"/>
                <a:cs typeface="+mn-cs"/>
              </a:defRPr>
            </a:lvl1pPr>
          </a:lstStyle>
          <a:p>
            <a:pPr lvl="0"/>
            <a:r>
              <a:rPr lang="en-US" dirty="0"/>
              <a:t>Click to edit</a:t>
            </a:r>
            <a:endParaRPr lang="en-GB" dirty="0"/>
          </a:p>
        </p:txBody>
      </p:sp>
      <p:sp>
        <p:nvSpPr>
          <p:cNvPr id="27" name="Text Placeholder 33">
            <a:extLst>
              <a:ext uri="{FF2B5EF4-FFF2-40B4-BE49-F238E27FC236}">
                <a16:creationId xmlns:a16="http://schemas.microsoft.com/office/drawing/2014/main" id="{FF160544-F10B-4D7D-8640-153EFAE8B551}"/>
              </a:ext>
            </a:extLst>
          </p:cNvPr>
          <p:cNvSpPr>
            <a:spLocks noGrp="1"/>
          </p:cNvSpPr>
          <p:nvPr>
            <p:ph type="body" sz="quarter" idx="19"/>
          </p:nvPr>
        </p:nvSpPr>
        <p:spPr>
          <a:xfrm>
            <a:off x="27639619" y="581371"/>
            <a:ext cx="2005356" cy="382156"/>
          </a:xfrm>
          <a:prstGeom prst="rect">
            <a:avLst/>
          </a:prstGeom>
        </p:spPr>
        <p:txBody>
          <a:bodyPr wrap="none" lIns="0" tIns="0" rIns="0" bIns="0">
            <a:spAutoFit/>
          </a:bodyPr>
          <a:lstStyle>
            <a:lvl1pPr marL="0" indent="0" algn="r">
              <a:buNone/>
              <a:defRPr lang="en-GB" sz="2759" b="1" kern="1200" dirty="0">
                <a:solidFill>
                  <a:schemeClr val="bg1"/>
                </a:solidFill>
                <a:latin typeface="+mn-lt"/>
                <a:ea typeface="+mn-ea"/>
                <a:cs typeface="+mn-cs"/>
              </a:defRPr>
            </a:lvl1pPr>
          </a:lstStyle>
          <a:p>
            <a:pPr lvl="0"/>
            <a:r>
              <a:rPr lang="en-US" dirty="0"/>
              <a:t>Click to edit</a:t>
            </a:r>
            <a:endParaRPr lang="en-GB" dirty="0"/>
          </a:p>
        </p:txBody>
      </p:sp>
      <p:sp>
        <p:nvSpPr>
          <p:cNvPr id="28" name="Text Placeholder 33">
            <a:extLst>
              <a:ext uri="{FF2B5EF4-FFF2-40B4-BE49-F238E27FC236}">
                <a16:creationId xmlns:a16="http://schemas.microsoft.com/office/drawing/2014/main" id="{30C13A21-F492-48B6-AC35-BB4F776F1A9A}"/>
              </a:ext>
            </a:extLst>
          </p:cNvPr>
          <p:cNvSpPr>
            <a:spLocks noGrp="1"/>
          </p:cNvSpPr>
          <p:nvPr>
            <p:ph type="body" sz="quarter" idx="20"/>
          </p:nvPr>
        </p:nvSpPr>
        <p:spPr>
          <a:xfrm>
            <a:off x="630239" y="5732374"/>
            <a:ext cx="14188847" cy="423193"/>
          </a:xfrm>
          <a:prstGeom prst="rect">
            <a:avLst/>
          </a:prstGeom>
        </p:spPr>
        <p:txBody>
          <a:bodyPr wrap="square" lIns="0" tIns="0" rIns="0" bIns="0" anchor="ctr">
            <a:spAutoFit/>
          </a:bodyPr>
          <a:lstStyle>
            <a:lvl1pPr marL="0" indent="0">
              <a:lnSpc>
                <a:spcPct val="100000"/>
              </a:lnSpc>
              <a:spcBef>
                <a:spcPts val="0"/>
              </a:spcBef>
              <a:buNone/>
              <a:defRPr lang="en-GB" sz="2750" b="0" kern="1200" dirty="0">
                <a:solidFill>
                  <a:schemeClr val="bg1"/>
                </a:solidFill>
                <a:latin typeface="+mn-lt"/>
                <a:ea typeface="+mn-ea"/>
                <a:cs typeface="+mn-cs"/>
              </a:defRPr>
            </a:lvl1pPr>
          </a:lstStyle>
          <a:p>
            <a:pPr lvl="0"/>
            <a:r>
              <a:rPr lang="en-US" dirty="0"/>
              <a:t>Click to edit</a:t>
            </a:r>
            <a:endParaRPr lang="en-GB" dirty="0"/>
          </a:p>
        </p:txBody>
      </p:sp>
      <p:sp>
        <p:nvSpPr>
          <p:cNvPr id="29" name="Text Placeholder 33">
            <a:extLst>
              <a:ext uri="{FF2B5EF4-FFF2-40B4-BE49-F238E27FC236}">
                <a16:creationId xmlns:a16="http://schemas.microsoft.com/office/drawing/2014/main" id="{59F510D8-A028-4984-918E-5F58E39B2191}"/>
              </a:ext>
            </a:extLst>
          </p:cNvPr>
          <p:cNvSpPr>
            <a:spLocks noGrp="1"/>
          </p:cNvSpPr>
          <p:nvPr>
            <p:ph type="body" sz="quarter" idx="21"/>
          </p:nvPr>
        </p:nvSpPr>
        <p:spPr>
          <a:xfrm>
            <a:off x="630239" y="9032141"/>
            <a:ext cx="14188847" cy="369332"/>
          </a:xfrm>
          <a:prstGeom prst="rect">
            <a:avLst/>
          </a:prstGeom>
        </p:spPr>
        <p:txBody>
          <a:bodyPr wrap="square" lIns="0" tIns="0" rIns="0" bIns="0" anchor="b">
            <a:spAutoFit/>
          </a:bodyPr>
          <a:lstStyle>
            <a:lvl1pPr marL="0" indent="0">
              <a:lnSpc>
                <a:spcPct val="100000"/>
              </a:lnSpc>
              <a:spcBef>
                <a:spcPts val="0"/>
              </a:spcBef>
              <a:buNone/>
              <a:defRPr lang="en-GB" sz="2400" b="0" i="0" kern="1200" dirty="0">
                <a:solidFill>
                  <a:schemeClr val="bg1"/>
                </a:solidFill>
                <a:latin typeface="+mn-lt"/>
                <a:ea typeface="+mn-ea"/>
                <a:cs typeface="+mn-cs"/>
              </a:defRPr>
            </a:lvl1pPr>
          </a:lstStyle>
          <a:p>
            <a:pPr lvl="0"/>
            <a:r>
              <a:rPr lang="en-US" dirty="0"/>
              <a:t>Click to edit</a:t>
            </a:r>
            <a:endParaRPr lang="en-GB" dirty="0"/>
          </a:p>
        </p:txBody>
      </p:sp>
      <p:sp>
        <p:nvSpPr>
          <p:cNvPr id="15" name="Text Placeholder 106">
            <a:extLst>
              <a:ext uri="{FF2B5EF4-FFF2-40B4-BE49-F238E27FC236}">
                <a16:creationId xmlns:a16="http://schemas.microsoft.com/office/drawing/2014/main" id="{B591FD5D-34BF-4EB3-AB27-157265B5BC1A}"/>
              </a:ext>
            </a:extLst>
          </p:cNvPr>
          <p:cNvSpPr txBox="1">
            <a:spLocks/>
          </p:cNvSpPr>
          <p:nvPr userDrawn="1"/>
        </p:nvSpPr>
        <p:spPr>
          <a:xfrm>
            <a:off x="4398256" y="39640301"/>
            <a:ext cx="21478700" cy="332399"/>
          </a:xfrm>
          <a:prstGeom prst="rect">
            <a:avLst/>
          </a:prstGeom>
        </p:spPr>
        <p:txBody>
          <a:bodyPr wrap="none" lIns="0" tIns="0" rIns="0" bIns="0">
            <a:spAutoFit/>
          </a:bodyPr>
          <a:lstStyle>
            <a:lvl1pPr marL="0" indent="0" algn="l" defTabSz="2804190" rtl="0" eaLnBrk="1" latinLnBrk="0" hangingPunct="1">
              <a:lnSpc>
                <a:spcPct val="90000"/>
              </a:lnSpc>
              <a:spcBef>
                <a:spcPts val="3067"/>
              </a:spcBef>
              <a:buFont typeface="Arial" panose="020B0604020202020204" pitchFamily="34" charset="0"/>
              <a:buNone/>
              <a:defRPr sz="2000" b="1" kern="1200">
                <a:solidFill>
                  <a:schemeClr val="tx2"/>
                </a:solidFill>
                <a:latin typeface="+mn-lt"/>
                <a:ea typeface="+mn-ea"/>
                <a:cs typeface="+mn-cs"/>
              </a:defRPr>
            </a:lvl1pPr>
            <a:lvl2pPr marL="2103143" indent="-701048" algn="l" defTabSz="2804190" rtl="0" eaLnBrk="1" latinLnBrk="0" hangingPunct="1">
              <a:lnSpc>
                <a:spcPct val="90000"/>
              </a:lnSpc>
              <a:spcBef>
                <a:spcPts val="1533"/>
              </a:spcBef>
              <a:buFont typeface="Arial" panose="020B0604020202020204" pitchFamily="34" charset="0"/>
              <a:buChar char="•"/>
              <a:defRPr sz="7360" kern="1200">
                <a:solidFill>
                  <a:schemeClr val="tx1"/>
                </a:solidFill>
                <a:latin typeface="+mn-lt"/>
                <a:ea typeface="+mn-ea"/>
                <a:cs typeface="+mn-cs"/>
              </a:defRPr>
            </a:lvl2pPr>
            <a:lvl3pPr marL="3505238" indent="-701048" algn="l" defTabSz="2804190" rtl="0" eaLnBrk="1" latinLnBrk="0" hangingPunct="1">
              <a:lnSpc>
                <a:spcPct val="90000"/>
              </a:lnSpc>
              <a:spcBef>
                <a:spcPts val="1533"/>
              </a:spcBef>
              <a:buFont typeface="Arial" panose="020B0604020202020204" pitchFamily="34" charset="0"/>
              <a:buChar char="•"/>
              <a:defRPr sz="6133" kern="1200">
                <a:solidFill>
                  <a:schemeClr val="tx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a:lstStyle>
          <a:p>
            <a:pPr algn="ctr"/>
            <a:r>
              <a:rPr lang="en-GB" sz="2400" dirty="0">
                <a:solidFill>
                  <a:schemeClr val="tx1"/>
                </a:solidFill>
              </a:rPr>
              <a:t>Presented at 2023 The European Association for Haemophilia and Allied Disorders (EAHAD) Annual Meeting | 7–10 February 2023 | Manchester, UK</a:t>
            </a:r>
          </a:p>
        </p:txBody>
      </p:sp>
      <p:sp>
        <p:nvSpPr>
          <p:cNvPr id="25" name="Text Placeholder 68">
            <a:extLst>
              <a:ext uri="{FF2B5EF4-FFF2-40B4-BE49-F238E27FC236}">
                <a16:creationId xmlns:a16="http://schemas.microsoft.com/office/drawing/2014/main" id="{9D55CFF5-A695-46AA-B621-2F7FC1C8B97C}"/>
              </a:ext>
            </a:extLst>
          </p:cNvPr>
          <p:cNvSpPr>
            <a:spLocks noGrp="1"/>
          </p:cNvSpPr>
          <p:nvPr>
            <p:ph type="body" sz="quarter" idx="17"/>
          </p:nvPr>
        </p:nvSpPr>
        <p:spPr>
          <a:xfrm>
            <a:off x="628650" y="11478279"/>
            <a:ext cx="9251950" cy="1776380"/>
          </a:xfrm>
          <a:prstGeom prst="rect">
            <a:avLst/>
          </a:prstGeom>
          <a:solidFill>
            <a:schemeClr val="tx2"/>
          </a:solidFill>
        </p:spPr>
        <p:txBody>
          <a:bodyPr wrap="square" lIns="360000" tIns="270000" rIns="360000" bIns="270000">
            <a:noAutofit/>
          </a:bodyPr>
          <a:lstStyle>
            <a:lvl1pPr marL="329967" indent="-329967">
              <a:lnSpc>
                <a:spcPct val="100000"/>
              </a:lnSpc>
              <a:spcBef>
                <a:spcPts val="0"/>
              </a:spcBef>
              <a:spcAft>
                <a:spcPts val="1200"/>
              </a:spcAft>
              <a:defRPr sz="2000">
                <a:solidFill>
                  <a:schemeClr val="bg1"/>
                </a:solidFill>
              </a:defRPr>
            </a:lvl1pPr>
            <a:lvl2pPr marL="661395" indent="-331429">
              <a:lnSpc>
                <a:spcPct val="100000"/>
              </a:lnSpc>
              <a:spcBef>
                <a:spcPts val="0"/>
              </a:spcBef>
              <a:spcAft>
                <a:spcPts val="1200"/>
              </a:spcAft>
              <a:buFont typeface="Arial" panose="020B0604020202020204" pitchFamily="34" charset="0"/>
              <a:buChar char="–"/>
              <a:defRPr sz="2000">
                <a:solidFill>
                  <a:schemeClr val="bg1"/>
                </a:solidFill>
              </a:defRPr>
            </a:lvl2pPr>
            <a:lvl3pPr marL="991363" indent="-329967">
              <a:lnSpc>
                <a:spcPct val="100000"/>
              </a:lnSpc>
              <a:spcBef>
                <a:spcPts val="0"/>
              </a:spcBef>
              <a:spcAft>
                <a:spcPts val="1200"/>
              </a:spcAft>
              <a:defRPr sz="2000">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26" name="Text Placeholder 71">
            <a:extLst>
              <a:ext uri="{FF2B5EF4-FFF2-40B4-BE49-F238E27FC236}">
                <a16:creationId xmlns:a16="http://schemas.microsoft.com/office/drawing/2014/main" id="{687BD1B2-9B37-4102-AE37-D64A35B0AEED}"/>
              </a:ext>
            </a:extLst>
          </p:cNvPr>
          <p:cNvSpPr>
            <a:spLocks noGrp="1"/>
          </p:cNvSpPr>
          <p:nvPr>
            <p:ph type="body" sz="quarter" idx="24"/>
          </p:nvPr>
        </p:nvSpPr>
        <p:spPr>
          <a:xfrm>
            <a:off x="628650" y="19156734"/>
            <a:ext cx="9251950" cy="2299600"/>
          </a:xfrm>
          <a:prstGeom prst="rect">
            <a:avLst/>
          </a:prstGeom>
          <a:solidFill>
            <a:schemeClr val="accent2"/>
          </a:solidFill>
        </p:spPr>
        <p:txBody>
          <a:bodyPr lIns="360000" tIns="270000" rIns="360000" bIns="270000">
            <a:noAutofit/>
          </a:bodyPr>
          <a:lstStyle>
            <a:lvl1pPr marL="0" indent="0">
              <a:lnSpc>
                <a:spcPct val="100000"/>
              </a:lnSpc>
              <a:spcBef>
                <a:spcPts val="0"/>
              </a:spcBef>
              <a:spcAft>
                <a:spcPts val="1200"/>
              </a:spcAft>
              <a:buNone/>
              <a:defRPr sz="2400" b="1">
                <a:solidFill>
                  <a:schemeClr val="tx1"/>
                </a:solidFill>
              </a:defRPr>
            </a:lvl1pPr>
            <a:lvl2pPr marL="329967" indent="-329967">
              <a:lnSpc>
                <a:spcPct val="100000"/>
              </a:lnSpc>
              <a:spcBef>
                <a:spcPts val="0"/>
              </a:spcBef>
              <a:spcAft>
                <a:spcPts val="1200"/>
              </a:spcAft>
              <a:buClr>
                <a:schemeClr val="tx2"/>
              </a:buClr>
              <a:defRPr sz="2000">
                <a:solidFill>
                  <a:schemeClr val="tx1"/>
                </a:solidFill>
              </a:defRPr>
            </a:lvl2pPr>
            <a:lvl3pPr marL="661395" indent="-331429">
              <a:lnSpc>
                <a:spcPct val="100000"/>
              </a:lnSpc>
              <a:spcBef>
                <a:spcPts val="0"/>
              </a:spcBef>
              <a:spcAft>
                <a:spcPts val="1200"/>
              </a:spcAft>
              <a:buClr>
                <a:schemeClr val="tx2"/>
              </a:buClr>
              <a:buFont typeface="Arial" panose="020B0604020202020204" pitchFamily="34" charset="0"/>
              <a:buChar char="–"/>
              <a:defRPr sz="2000">
                <a:solidFill>
                  <a:schemeClr val="tx1"/>
                </a:solidFill>
              </a:defRPr>
            </a:lvl3pPr>
            <a:lvl4pPr marL="991363" indent="-329967">
              <a:lnSpc>
                <a:spcPct val="100000"/>
              </a:lnSpc>
              <a:spcBef>
                <a:spcPts val="0"/>
              </a:spcBef>
              <a:spcAft>
                <a:spcPts val="1200"/>
              </a:spcAft>
              <a:buClr>
                <a:schemeClr val="tx2"/>
              </a:buClr>
              <a:defRPr sz="2000">
                <a:solidFill>
                  <a:schemeClr val="tx1"/>
                </a:solidFill>
              </a:defRPr>
            </a:lvl4pPr>
            <a:lvl5pPr marL="3951077" indent="0">
              <a:lnSpc>
                <a:spcPct val="100000"/>
              </a:lnSpc>
              <a:spcBef>
                <a:spcPts val="0"/>
              </a:spcBef>
              <a:spcAft>
                <a:spcPts val="563"/>
              </a:spcAft>
              <a:buNone/>
              <a:defRPr sz="1198"/>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33" name="Text Placeholder 71">
            <a:extLst>
              <a:ext uri="{FF2B5EF4-FFF2-40B4-BE49-F238E27FC236}">
                <a16:creationId xmlns:a16="http://schemas.microsoft.com/office/drawing/2014/main" id="{C8DC3D6F-5648-41B8-B851-B8AA8A411ABE}"/>
              </a:ext>
            </a:extLst>
          </p:cNvPr>
          <p:cNvSpPr>
            <a:spLocks noGrp="1"/>
          </p:cNvSpPr>
          <p:nvPr>
            <p:ph type="body" sz="quarter" idx="25"/>
          </p:nvPr>
        </p:nvSpPr>
        <p:spPr>
          <a:xfrm>
            <a:off x="20391438" y="10630651"/>
            <a:ext cx="9253537" cy="2299600"/>
          </a:xfrm>
          <a:prstGeom prst="rect">
            <a:avLst/>
          </a:prstGeom>
          <a:solidFill>
            <a:schemeClr val="accent2"/>
          </a:solidFill>
        </p:spPr>
        <p:txBody>
          <a:bodyPr wrap="square" lIns="360000" tIns="270000" rIns="360000" bIns="270000">
            <a:noAutofit/>
          </a:bodyPr>
          <a:lstStyle>
            <a:lvl1pPr marL="0" indent="0">
              <a:lnSpc>
                <a:spcPct val="100000"/>
              </a:lnSpc>
              <a:spcBef>
                <a:spcPts val="0"/>
              </a:spcBef>
              <a:spcAft>
                <a:spcPts val="1200"/>
              </a:spcAft>
              <a:buNone/>
              <a:defRPr sz="2400" b="1">
                <a:solidFill>
                  <a:schemeClr val="tx1"/>
                </a:solidFill>
              </a:defRPr>
            </a:lvl1pPr>
            <a:lvl2pPr marL="329967" indent="-329967">
              <a:lnSpc>
                <a:spcPct val="100000"/>
              </a:lnSpc>
              <a:spcBef>
                <a:spcPts val="0"/>
              </a:spcBef>
              <a:spcAft>
                <a:spcPts val="1200"/>
              </a:spcAft>
              <a:buClr>
                <a:schemeClr val="tx2"/>
              </a:buClr>
              <a:defRPr sz="2000">
                <a:solidFill>
                  <a:schemeClr val="tx1"/>
                </a:solidFill>
              </a:defRPr>
            </a:lvl2pPr>
            <a:lvl3pPr marL="661395" indent="-331429">
              <a:lnSpc>
                <a:spcPct val="100000"/>
              </a:lnSpc>
              <a:spcBef>
                <a:spcPts val="0"/>
              </a:spcBef>
              <a:spcAft>
                <a:spcPts val="1200"/>
              </a:spcAft>
              <a:buClr>
                <a:schemeClr val="tx2"/>
              </a:buClr>
              <a:buFont typeface="Arial" panose="020B0604020202020204" pitchFamily="34" charset="0"/>
              <a:buChar char="–"/>
              <a:defRPr sz="2000">
                <a:solidFill>
                  <a:schemeClr val="tx1"/>
                </a:solidFill>
              </a:defRPr>
            </a:lvl3pPr>
            <a:lvl4pPr marL="991363" indent="-329967">
              <a:lnSpc>
                <a:spcPct val="100000"/>
              </a:lnSpc>
              <a:spcBef>
                <a:spcPts val="0"/>
              </a:spcBef>
              <a:spcAft>
                <a:spcPts val="1200"/>
              </a:spcAft>
              <a:buClr>
                <a:schemeClr val="tx2"/>
              </a:buClr>
              <a:defRPr sz="2000">
                <a:solidFill>
                  <a:schemeClr val="tx1"/>
                </a:solidFill>
              </a:defRPr>
            </a:lvl4pPr>
            <a:lvl5pPr marL="3951077" indent="0">
              <a:lnSpc>
                <a:spcPct val="100000"/>
              </a:lnSpc>
              <a:spcBef>
                <a:spcPts val="0"/>
              </a:spcBef>
              <a:spcAft>
                <a:spcPts val="563"/>
              </a:spcAft>
              <a:buNone/>
              <a:defRPr sz="1198"/>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34" name="Text Placeholder 71">
            <a:extLst>
              <a:ext uri="{FF2B5EF4-FFF2-40B4-BE49-F238E27FC236}">
                <a16:creationId xmlns:a16="http://schemas.microsoft.com/office/drawing/2014/main" id="{0637973E-3A93-42BD-B85B-82295928FAF2}"/>
              </a:ext>
            </a:extLst>
          </p:cNvPr>
          <p:cNvSpPr>
            <a:spLocks noGrp="1"/>
          </p:cNvSpPr>
          <p:nvPr>
            <p:ph type="body" sz="quarter" idx="26"/>
          </p:nvPr>
        </p:nvSpPr>
        <p:spPr>
          <a:xfrm>
            <a:off x="10510838" y="10630651"/>
            <a:ext cx="9250362" cy="2299600"/>
          </a:xfrm>
          <a:prstGeom prst="rect">
            <a:avLst/>
          </a:prstGeom>
          <a:solidFill>
            <a:schemeClr val="accent2"/>
          </a:solidFill>
        </p:spPr>
        <p:txBody>
          <a:bodyPr wrap="square" lIns="360000" tIns="270000" rIns="360000" bIns="270000">
            <a:noAutofit/>
          </a:bodyPr>
          <a:lstStyle>
            <a:lvl1pPr marL="0" indent="0">
              <a:lnSpc>
                <a:spcPct val="100000"/>
              </a:lnSpc>
              <a:spcBef>
                <a:spcPts val="0"/>
              </a:spcBef>
              <a:spcAft>
                <a:spcPts val="1200"/>
              </a:spcAft>
              <a:buNone/>
              <a:defRPr sz="2400" b="1">
                <a:solidFill>
                  <a:schemeClr val="tx1"/>
                </a:solidFill>
              </a:defRPr>
            </a:lvl1pPr>
            <a:lvl2pPr marL="329967" indent="-329967">
              <a:lnSpc>
                <a:spcPct val="100000"/>
              </a:lnSpc>
              <a:spcBef>
                <a:spcPts val="0"/>
              </a:spcBef>
              <a:spcAft>
                <a:spcPts val="1200"/>
              </a:spcAft>
              <a:buClr>
                <a:schemeClr val="tx2"/>
              </a:buClr>
              <a:defRPr sz="2000">
                <a:solidFill>
                  <a:schemeClr val="tx1"/>
                </a:solidFill>
              </a:defRPr>
            </a:lvl2pPr>
            <a:lvl3pPr marL="661395" indent="-331429">
              <a:lnSpc>
                <a:spcPct val="100000"/>
              </a:lnSpc>
              <a:spcBef>
                <a:spcPts val="0"/>
              </a:spcBef>
              <a:spcAft>
                <a:spcPts val="1200"/>
              </a:spcAft>
              <a:buClr>
                <a:schemeClr val="tx2"/>
              </a:buClr>
              <a:buFont typeface="Arial" panose="020B0604020202020204" pitchFamily="34" charset="0"/>
              <a:buChar char="–"/>
              <a:defRPr sz="2000">
                <a:solidFill>
                  <a:schemeClr val="tx1"/>
                </a:solidFill>
              </a:defRPr>
            </a:lvl3pPr>
            <a:lvl4pPr marL="991363" indent="-329967">
              <a:lnSpc>
                <a:spcPct val="100000"/>
              </a:lnSpc>
              <a:spcBef>
                <a:spcPts val="0"/>
              </a:spcBef>
              <a:spcAft>
                <a:spcPts val="1200"/>
              </a:spcAft>
              <a:buClr>
                <a:schemeClr val="tx2"/>
              </a:buClr>
              <a:defRPr sz="2000">
                <a:solidFill>
                  <a:schemeClr val="tx1"/>
                </a:solidFill>
              </a:defRPr>
            </a:lvl4pPr>
            <a:lvl5pPr marL="3951077" indent="0">
              <a:lnSpc>
                <a:spcPct val="100000"/>
              </a:lnSpc>
              <a:spcBef>
                <a:spcPts val="0"/>
              </a:spcBef>
              <a:spcAft>
                <a:spcPts val="563"/>
              </a:spcAft>
              <a:buNone/>
              <a:defRPr sz="1198"/>
            </a:lvl5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cxnSp>
        <p:nvCxnSpPr>
          <p:cNvPr id="38" name="Straight Connector 37">
            <a:extLst>
              <a:ext uri="{FF2B5EF4-FFF2-40B4-BE49-F238E27FC236}">
                <a16:creationId xmlns:a16="http://schemas.microsoft.com/office/drawing/2014/main" id="{C095EC05-BF86-44A0-9F60-71F0025056DD}"/>
              </a:ext>
            </a:extLst>
          </p:cNvPr>
          <p:cNvCxnSpPr>
            <a:cxnSpLocks/>
          </p:cNvCxnSpPr>
          <p:nvPr userDrawn="1"/>
        </p:nvCxnSpPr>
        <p:spPr>
          <a:xfrm>
            <a:off x="27844510" y="1113544"/>
            <a:ext cx="1800000" cy="0"/>
          </a:xfrm>
          <a:prstGeom prst="line">
            <a:avLst/>
          </a:prstGeom>
          <a:ln w="44450" cap="flat">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539657"/>
      </p:ext>
    </p:extLst>
  </p:cSld>
  <p:clrMapOvr>
    <a:masterClrMapping/>
  </p:clrMapOvr>
  <p:extLst>
    <p:ext uri="{DCECCB84-F9BA-43D5-87BE-67443E8EF086}">
      <p15:sldGuideLst xmlns:p15="http://schemas.microsoft.com/office/powerpoint/2012/main">
        <p15:guide id="1" pos="6224" userDrawn="1">
          <p15:clr>
            <a:srgbClr val="FBAE40"/>
          </p15:clr>
        </p15:guide>
        <p15:guide id="2" pos="396" userDrawn="1">
          <p15:clr>
            <a:srgbClr val="FBAE40"/>
          </p15:clr>
        </p15:guide>
        <p15:guide id="3" pos="6621" userDrawn="1">
          <p15:clr>
            <a:srgbClr val="FBAE40"/>
          </p15:clr>
        </p15:guide>
        <p15:guide id="4" pos="18674" userDrawn="1">
          <p15:clr>
            <a:srgbClr val="FBAE40"/>
          </p15:clr>
        </p15:guide>
        <p15:guide id="5" orient="horz" pos="396" userDrawn="1">
          <p15:clr>
            <a:srgbClr val="FBAE40"/>
          </p15:clr>
        </p15:guide>
        <p15:guide id="7" orient="horz" pos="24877" userDrawn="1">
          <p15:clr>
            <a:srgbClr val="FBAE40"/>
          </p15:clr>
        </p15:guide>
        <p15:guide id="8" orient="horz" pos="25274">
          <p15:clr>
            <a:srgbClr val="FBAE40"/>
          </p15:clr>
        </p15:guide>
        <p15:guide id="9" orient="horz" pos="6686" userDrawn="1">
          <p15:clr>
            <a:srgbClr val="FBAE40"/>
          </p15:clr>
        </p15:guide>
        <p15:guide id="10" orient="horz" pos="6290" userDrawn="1">
          <p15:clr>
            <a:srgbClr val="FBAE40"/>
          </p15:clr>
        </p15:guide>
        <p15:guide id="11" pos="12845" userDrawn="1">
          <p15:clr>
            <a:srgbClr val="FBAE40"/>
          </p15:clr>
        </p15:guide>
        <p15:guide id="12" pos="1244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9377583"/>
      </p:ext>
    </p:extLst>
  </p:cSld>
  <p:clrMap bg1="lt1" tx1="dk1" bg2="lt2" tx2="dk2" accent1="accent1" accent2="accent2" accent3="accent3" accent4="accent4" accent5="accent5" accent6="accent6" hlink="hlink" folHlink="folHlink"/>
  <p:sldLayoutIdLst>
    <p:sldLayoutId id="2147483733" r:id="rId1"/>
    <p:sldLayoutId id="2147483735" r:id="rId2"/>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bit.ly/3kg8ohA"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 Placeholder 23">
            <a:extLst>
              <a:ext uri="{FF2B5EF4-FFF2-40B4-BE49-F238E27FC236}">
                <a16:creationId xmlns:a16="http://schemas.microsoft.com/office/drawing/2014/main" id="{8EBC9EEC-667B-4349-BDA7-17E470A9DF6C}"/>
              </a:ext>
            </a:extLst>
          </p:cNvPr>
          <p:cNvSpPr txBox="1">
            <a:spLocks/>
          </p:cNvSpPr>
          <p:nvPr/>
        </p:nvSpPr>
        <p:spPr>
          <a:xfrm>
            <a:off x="15441895" y="11458222"/>
            <a:ext cx="14170995" cy="24869732"/>
          </a:xfrm>
          <a:prstGeom prst="rect">
            <a:avLst/>
          </a:prstGeom>
          <a:solidFill>
            <a:schemeClr val="accent2"/>
          </a:solidFill>
        </p:spPr>
        <p:txBody>
          <a:bodyPr wrap="square" lIns="360000" tIns="216000" rIns="360000" bIns="270000">
            <a:noAutofit/>
          </a:bodyPr>
          <a:lstStyle>
            <a:lvl1pPr marL="0" indent="0" algn="l" defTabSz="3027487" rtl="0" eaLnBrk="1" latinLnBrk="0" hangingPunct="1">
              <a:lnSpc>
                <a:spcPct val="100000"/>
              </a:lnSpc>
              <a:spcBef>
                <a:spcPts val="0"/>
              </a:spcBef>
              <a:spcAft>
                <a:spcPts val="1200"/>
              </a:spcAft>
              <a:buFont typeface="Arial" panose="020B0604020202020204" pitchFamily="34" charset="0"/>
              <a:buNone/>
              <a:defRPr sz="2400" b="1" kern="1200">
                <a:solidFill>
                  <a:schemeClr val="tx1"/>
                </a:solidFill>
                <a:latin typeface="+mn-lt"/>
                <a:ea typeface="+mn-ea"/>
                <a:cs typeface="+mn-cs"/>
              </a:defRPr>
            </a:lvl1pPr>
            <a:lvl2pPr marL="329967" indent="-329967"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2pPr>
            <a:lvl3pPr marL="661395" indent="-331429"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3pPr>
            <a:lvl4pPr marL="991363" indent="-329967"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4pPr>
            <a:lvl5pPr marL="3951077" indent="0" algn="l" defTabSz="3027487" rtl="0" eaLnBrk="1" latinLnBrk="0" hangingPunct="1">
              <a:lnSpc>
                <a:spcPct val="100000"/>
              </a:lnSpc>
              <a:spcBef>
                <a:spcPts val="0"/>
              </a:spcBef>
              <a:spcAft>
                <a:spcPts val="563"/>
              </a:spcAft>
              <a:buFont typeface="Arial" panose="020B0604020202020204" pitchFamily="34" charset="0"/>
              <a:buNone/>
              <a:defRPr sz="1198"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lvl="1">
              <a:spcAft>
                <a:spcPts val="600"/>
              </a:spcAft>
            </a:pPr>
            <a:r>
              <a:rPr lang="en-GB" dirty="0"/>
              <a:t>Participants underwent a total of reported 11 major surgeries</a:t>
            </a:r>
          </a:p>
          <a:p>
            <a:pPr lvl="2">
              <a:spcAft>
                <a:spcPts val="600"/>
              </a:spcAft>
            </a:pPr>
            <a:r>
              <a:rPr lang="en-GB" dirty="0"/>
              <a:t>In PwHA with inhibitors, 0/3 major surgeries were associated with additional factor concentrate or a treated bleed</a:t>
            </a:r>
          </a:p>
          <a:p>
            <a:pPr lvl="2">
              <a:spcAft>
                <a:spcPts val="600"/>
              </a:spcAft>
            </a:pPr>
            <a:r>
              <a:rPr lang="en-GB" dirty="0"/>
              <a:t>In PwHA without inhibitors, 2/8 (25.0%) major surgeries (total knee joint replacement; reconstruction of anterior cruciate ligament of the knee) were managed with additional factor concentrate and associated with a treated bleed; each participant received standard half-life (SHL) recombinant FVIII concentrate. </a:t>
            </a:r>
          </a:p>
          <a:p>
            <a:pPr lvl="1">
              <a:spcAft>
                <a:spcPts val="600"/>
              </a:spcAft>
            </a:pPr>
            <a:r>
              <a:rPr lang="en-GB" dirty="0"/>
              <a:t>Outcomes for the 83 minor surgeries are shown in </a:t>
            </a:r>
            <a:r>
              <a:rPr lang="en-GB" b="1" dirty="0"/>
              <a:t>Table 2</a:t>
            </a:r>
            <a:r>
              <a:rPr lang="en-GB" dirty="0"/>
              <a:t> and </a:t>
            </a:r>
            <a:r>
              <a:rPr lang="en-GB" b="1" dirty="0"/>
              <a:t>Table 3</a:t>
            </a:r>
            <a:r>
              <a:rPr lang="en-GB" dirty="0"/>
              <a:t>.</a:t>
            </a:r>
          </a:p>
        </p:txBody>
      </p:sp>
      <p:sp>
        <p:nvSpPr>
          <p:cNvPr id="151" name="Text Placeholder 25">
            <a:extLst>
              <a:ext uri="{FF2B5EF4-FFF2-40B4-BE49-F238E27FC236}">
                <a16:creationId xmlns:a16="http://schemas.microsoft.com/office/drawing/2014/main" id="{AFC8DF36-28D9-40ED-B540-206F96684980}"/>
              </a:ext>
            </a:extLst>
          </p:cNvPr>
          <p:cNvSpPr txBox="1">
            <a:spLocks/>
          </p:cNvSpPr>
          <p:nvPr/>
        </p:nvSpPr>
        <p:spPr>
          <a:xfrm>
            <a:off x="628650" y="21057455"/>
            <a:ext cx="14191200" cy="14660523"/>
          </a:xfrm>
          <a:prstGeom prst="rect">
            <a:avLst/>
          </a:prstGeom>
          <a:solidFill>
            <a:schemeClr val="accent2"/>
          </a:solidFill>
        </p:spPr>
        <p:txBody>
          <a:bodyPr wrap="square" lIns="360000" tIns="270000" rIns="360000" bIns="270000">
            <a:noAutofit/>
          </a:bodyPr>
          <a:lstStyle>
            <a:lvl1pPr marL="0" indent="0" algn="l" defTabSz="3027487" rtl="0" eaLnBrk="1" latinLnBrk="0" hangingPunct="1">
              <a:lnSpc>
                <a:spcPct val="100000"/>
              </a:lnSpc>
              <a:spcBef>
                <a:spcPts val="0"/>
              </a:spcBef>
              <a:spcAft>
                <a:spcPts val="1200"/>
              </a:spcAft>
              <a:buFont typeface="Arial" panose="020B0604020202020204" pitchFamily="34" charset="0"/>
              <a:buNone/>
              <a:defRPr sz="2400" b="1" kern="1200">
                <a:solidFill>
                  <a:schemeClr val="tx1"/>
                </a:solidFill>
                <a:latin typeface="+mn-lt"/>
                <a:ea typeface="+mn-ea"/>
                <a:cs typeface="+mn-cs"/>
              </a:defRPr>
            </a:lvl1pPr>
            <a:lvl2pPr marL="329967" indent="-329967"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2pPr>
            <a:lvl3pPr marL="661395" indent="-331429"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3pPr>
            <a:lvl4pPr marL="991363" indent="-329967"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4pPr>
            <a:lvl5pPr marL="3951077" indent="0" algn="l" defTabSz="3027487" rtl="0" eaLnBrk="1" latinLnBrk="0" hangingPunct="1">
              <a:lnSpc>
                <a:spcPct val="100000"/>
              </a:lnSpc>
              <a:spcBef>
                <a:spcPts val="0"/>
              </a:spcBef>
              <a:spcAft>
                <a:spcPts val="563"/>
              </a:spcAft>
              <a:buFont typeface="Arial" panose="020B0604020202020204" pitchFamily="34" charset="0"/>
              <a:buNone/>
              <a:defRPr sz="1198"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lvl="1"/>
            <a:r>
              <a:rPr lang="en-GB" dirty="0"/>
              <a:t>As of 31 August 2022, 78 participants of the ATHN 7 study receiving emicizumab had ≥1 surgery or procedure</a:t>
            </a:r>
          </a:p>
          <a:p>
            <a:pPr lvl="2"/>
            <a:r>
              <a:rPr lang="en-GB" dirty="0"/>
              <a:t>Of these, 7 surgeries were performed prior to first dose of emicizumab and 6 surgeries were classified as non-invasive; hence, both categories were excluded from this analysis</a:t>
            </a:r>
          </a:p>
          <a:p>
            <a:pPr lvl="2"/>
            <a:r>
              <a:rPr lang="en-GB" dirty="0"/>
              <a:t>The inhibitor status of two participants is unknown, therefore their data were excluded from this analysis.</a:t>
            </a:r>
          </a:p>
          <a:p>
            <a:pPr lvl="1"/>
            <a:r>
              <a:rPr lang="en-GB" dirty="0"/>
              <a:t>In total, 68 participants who underwent a total of 94 surgeries were included in this analysis (</a:t>
            </a:r>
            <a:r>
              <a:rPr lang="en-GB" b="1" dirty="0"/>
              <a:t>Table 1</a:t>
            </a:r>
            <a:r>
              <a:rPr lang="en-GB" dirty="0"/>
              <a:t>).</a:t>
            </a:r>
          </a:p>
        </p:txBody>
      </p:sp>
      <p:sp>
        <p:nvSpPr>
          <p:cNvPr id="13" name="Text Placeholder 12">
            <a:extLst>
              <a:ext uri="{FF2B5EF4-FFF2-40B4-BE49-F238E27FC236}">
                <a16:creationId xmlns:a16="http://schemas.microsoft.com/office/drawing/2014/main" id="{00E84EE5-F8B2-47EC-9817-E60753B8B490}"/>
              </a:ext>
            </a:extLst>
          </p:cNvPr>
          <p:cNvSpPr>
            <a:spLocks noGrp="1"/>
          </p:cNvSpPr>
          <p:nvPr>
            <p:ph type="body" sz="quarter" idx="18"/>
          </p:nvPr>
        </p:nvSpPr>
        <p:spPr>
          <a:xfrm>
            <a:off x="630239" y="2059531"/>
            <a:ext cx="14190661" cy="4873129"/>
          </a:xfrm>
        </p:spPr>
        <p:txBody>
          <a:bodyPr/>
          <a:lstStyle/>
          <a:p>
            <a:pPr>
              <a:lnSpc>
                <a:spcPts val="7600"/>
              </a:lnSpc>
            </a:pPr>
            <a:r>
              <a:rPr lang="en-GB" altLang="en-US" sz="6700" dirty="0"/>
              <a:t>Surgeries and procedures in people with haemophilia A on emicizumab  prophylaxis: analysis from the ATHN 7 haemophilia natural history study</a:t>
            </a:r>
            <a:endParaRPr lang="de-DE" sz="6700" dirty="0"/>
          </a:p>
        </p:txBody>
      </p:sp>
      <p:sp>
        <p:nvSpPr>
          <p:cNvPr id="15" name="Text Placeholder 14">
            <a:extLst>
              <a:ext uri="{FF2B5EF4-FFF2-40B4-BE49-F238E27FC236}">
                <a16:creationId xmlns:a16="http://schemas.microsoft.com/office/drawing/2014/main" id="{7216D689-21D8-49EF-AD20-3712B4073E09}"/>
              </a:ext>
            </a:extLst>
          </p:cNvPr>
          <p:cNvSpPr>
            <a:spLocks noGrp="1"/>
          </p:cNvSpPr>
          <p:nvPr>
            <p:ph type="body" sz="quarter" idx="19"/>
          </p:nvPr>
        </p:nvSpPr>
        <p:spPr>
          <a:xfrm>
            <a:off x="28542109" y="581371"/>
            <a:ext cx="1102866" cy="382156"/>
          </a:xfrm>
        </p:spPr>
        <p:txBody>
          <a:bodyPr/>
          <a:lstStyle/>
          <a:p>
            <a:r>
              <a:rPr lang="en-GB" dirty="0"/>
              <a:t>PO166</a:t>
            </a:r>
          </a:p>
        </p:txBody>
      </p:sp>
      <p:sp>
        <p:nvSpPr>
          <p:cNvPr id="17" name="Text Placeholder 16">
            <a:extLst>
              <a:ext uri="{FF2B5EF4-FFF2-40B4-BE49-F238E27FC236}">
                <a16:creationId xmlns:a16="http://schemas.microsoft.com/office/drawing/2014/main" id="{0A05FDEB-F79E-4B22-81A0-DDA86074803B}"/>
              </a:ext>
            </a:extLst>
          </p:cNvPr>
          <p:cNvSpPr>
            <a:spLocks noGrp="1"/>
          </p:cNvSpPr>
          <p:nvPr>
            <p:ph type="body" sz="quarter" idx="20"/>
          </p:nvPr>
        </p:nvSpPr>
        <p:spPr>
          <a:xfrm>
            <a:off x="630239" y="7040522"/>
            <a:ext cx="14188847" cy="1308050"/>
          </a:xfrm>
        </p:spPr>
        <p:txBody>
          <a:bodyPr/>
          <a:lstStyle/>
          <a:p>
            <a:r>
              <a:rPr lang="en-GB" sz="2800" dirty="0"/>
              <a:t>Tyler W. Buckner</a:t>
            </a:r>
            <a:r>
              <a:rPr lang="en-GB" sz="2800" baseline="30000" dirty="0"/>
              <a:t>1,2</a:t>
            </a:r>
            <a:r>
              <a:rPr lang="en-GB" sz="2800" dirty="0"/>
              <a:t>, Shannon L. Carpenter</a:t>
            </a:r>
            <a:r>
              <a:rPr lang="en-GB" sz="2800" baseline="30000" dirty="0"/>
              <a:t>3</a:t>
            </a:r>
            <a:r>
              <a:rPr lang="en-GB" sz="2800" dirty="0"/>
              <a:t>, Nabil Daoud</a:t>
            </a:r>
            <a:r>
              <a:rPr lang="en-GB" sz="2800" baseline="30000" dirty="0"/>
              <a:t>2</a:t>
            </a:r>
            <a:r>
              <a:rPr lang="en-GB" sz="2800" dirty="0"/>
              <a:t>, Susan U. Lattimore</a:t>
            </a:r>
            <a:r>
              <a:rPr lang="en-GB" sz="2800" baseline="30000" dirty="0"/>
              <a:t>4</a:t>
            </a:r>
            <a:r>
              <a:rPr lang="en-GB" sz="2800" dirty="0"/>
              <a:t>, </a:t>
            </a:r>
            <a:br>
              <a:rPr lang="en-GB" sz="2800" dirty="0"/>
            </a:br>
            <a:r>
              <a:rPr lang="en-GB" sz="2800" dirty="0"/>
              <a:t>Lucy Lee</a:t>
            </a:r>
            <a:r>
              <a:rPr lang="en-GB" sz="2800" baseline="30000" dirty="0"/>
              <a:t>5</a:t>
            </a:r>
            <a:r>
              <a:rPr lang="en-GB" sz="2800" dirty="0"/>
              <a:t>, Thomas McLean</a:t>
            </a:r>
            <a:r>
              <a:rPr lang="en-GB" sz="2800" baseline="30000" dirty="0"/>
              <a:t>2,6</a:t>
            </a:r>
            <a:r>
              <a:rPr lang="en-GB" sz="2800" dirty="0"/>
              <a:t>, Paul Morton</a:t>
            </a:r>
            <a:r>
              <a:rPr lang="en-GB" sz="2800" baseline="30000" dirty="0"/>
              <a:t>5</a:t>
            </a:r>
            <a:r>
              <a:rPr lang="en-GB" sz="2800" dirty="0"/>
              <a:t>, Michael Recht</a:t>
            </a:r>
            <a:r>
              <a:rPr lang="en-GB" sz="2800" baseline="30000" dirty="0"/>
              <a:t>2,7</a:t>
            </a:r>
            <a:r>
              <a:rPr lang="en-GB" sz="2800" dirty="0"/>
              <a:t>*</a:t>
            </a:r>
          </a:p>
          <a:p>
            <a:pPr>
              <a:spcBef>
                <a:spcPts val="600"/>
              </a:spcBef>
            </a:pPr>
            <a:r>
              <a:rPr lang="en-GB" sz="2400" i="1" dirty="0"/>
              <a:t>*</a:t>
            </a:r>
            <a:r>
              <a:rPr lang="en-GB" sz="2000" i="1" dirty="0"/>
              <a:t>presenting author</a:t>
            </a:r>
            <a:endParaRPr lang="en-GB" sz="2400" i="1" dirty="0"/>
          </a:p>
        </p:txBody>
      </p:sp>
      <p:sp>
        <p:nvSpPr>
          <p:cNvPr id="19" name="Text Placeholder 18">
            <a:extLst>
              <a:ext uri="{FF2B5EF4-FFF2-40B4-BE49-F238E27FC236}">
                <a16:creationId xmlns:a16="http://schemas.microsoft.com/office/drawing/2014/main" id="{7498C2DE-F9A5-4742-9E67-7242B10E374E}"/>
              </a:ext>
            </a:extLst>
          </p:cNvPr>
          <p:cNvSpPr>
            <a:spLocks noGrp="1"/>
          </p:cNvSpPr>
          <p:nvPr>
            <p:ph type="body" sz="quarter" idx="21"/>
          </p:nvPr>
        </p:nvSpPr>
        <p:spPr>
          <a:xfrm>
            <a:off x="630239" y="8451155"/>
            <a:ext cx="14188847" cy="1231106"/>
          </a:xfrm>
        </p:spPr>
        <p:txBody>
          <a:bodyPr/>
          <a:lstStyle/>
          <a:p>
            <a:r>
              <a:rPr lang="fr-FR" sz="2000" baseline="30000" dirty="0"/>
              <a:t>1</a:t>
            </a:r>
            <a:r>
              <a:rPr lang="fr-FR" sz="2000" dirty="0"/>
              <a:t>University of Colorado Anschutz Medical Campus, Colorado, USA; </a:t>
            </a:r>
            <a:r>
              <a:rPr lang="fr-FR" sz="2000" baseline="30000" dirty="0"/>
              <a:t>2</a:t>
            </a:r>
            <a:r>
              <a:rPr lang="fr-FR" sz="2000" dirty="0"/>
              <a:t>American Thrombosis and Hemostasis Network, Rochester, NY, USA; </a:t>
            </a:r>
            <a:r>
              <a:rPr lang="fr-FR" sz="2000" baseline="30000" dirty="0"/>
              <a:t>3</a:t>
            </a:r>
            <a:r>
              <a:rPr lang="fr-FR" sz="2000" dirty="0"/>
              <a:t>Children's Mercy Hospital, Kansas City, MO, USA; </a:t>
            </a:r>
            <a:r>
              <a:rPr lang="fr-FR" sz="2000" baseline="30000" dirty="0"/>
              <a:t>4</a:t>
            </a:r>
            <a:r>
              <a:rPr lang="fr-FR" sz="2000" dirty="0"/>
              <a:t>Oregon Health &amp; Science University, Portland, OR, USA; </a:t>
            </a:r>
            <a:r>
              <a:rPr lang="fr-FR" sz="2000" baseline="30000" dirty="0"/>
              <a:t>5</a:t>
            </a:r>
            <a:r>
              <a:rPr lang="fr-FR" sz="2000" dirty="0"/>
              <a:t>Genentech, Inc., South San Francisco, CA, USA; </a:t>
            </a:r>
            <a:r>
              <a:rPr lang="fr-FR" sz="2000" baseline="30000" dirty="0"/>
              <a:t>6</a:t>
            </a:r>
            <a:r>
              <a:rPr lang="fr-FR" sz="2000" dirty="0"/>
              <a:t>Atrium Health Wake Forest Baptist, Winston-Salem, NC, USA; </a:t>
            </a:r>
            <a:r>
              <a:rPr lang="fr-FR" sz="2000" baseline="30000" dirty="0"/>
              <a:t>7</a:t>
            </a:r>
            <a:r>
              <a:rPr lang="fr-FR" sz="2000" dirty="0"/>
              <a:t>Yale University School of Medicine, New Haven, CT, USA</a:t>
            </a:r>
          </a:p>
        </p:txBody>
      </p:sp>
      <p:sp>
        <p:nvSpPr>
          <p:cNvPr id="23" name="Text Placeholder 22">
            <a:extLst>
              <a:ext uri="{FF2B5EF4-FFF2-40B4-BE49-F238E27FC236}">
                <a16:creationId xmlns:a16="http://schemas.microsoft.com/office/drawing/2014/main" id="{90F1B196-FD91-46A3-A25F-2594F57A8061}"/>
              </a:ext>
            </a:extLst>
          </p:cNvPr>
          <p:cNvSpPr>
            <a:spLocks noGrp="1"/>
          </p:cNvSpPr>
          <p:nvPr>
            <p:ph type="body" sz="quarter" idx="17"/>
          </p:nvPr>
        </p:nvSpPr>
        <p:spPr>
          <a:xfrm>
            <a:off x="628650" y="11458575"/>
            <a:ext cx="14190663" cy="3343757"/>
          </a:xfrm>
          <a:solidFill>
            <a:srgbClr val="0066CC"/>
          </a:solidFill>
        </p:spPr>
        <p:txBody>
          <a:bodyPr/>
          <a:lstStyle/>
          <a:p>
            <a:pPr lvl="1">
              <a:buFont typeface="Arial" panose="020B0604020202020204" pitchFamily="34" charset="0"/>
              <a:buChar char="•"/>
            </a:pPr>
            <a:r>
              <a:rPr lang="en-GB" dirty="0"/>
              <a:t>The safety and efficacy of emicizumab prophylaxis has been demonstrated in both clinical and real-world studies. However, additional real-world data from large populations of people with haemophilia A (PwHA) are needed.</a:t>
            </a:r>
          </a:p>
          <a:p>
            <a:pPr lvl="1">
              <a:buFont typeface="Arial" panose="020B0604020202020204" pitchFamily="34" charset="0"/>
              <a:buChar char="•"/>
            </a:pPr>
            <a:r>
              <a:rPr lang="en-GB" dirty="0"/>
              <a:t>ATHN 7 (NCT03619863) is a natural history prospective cohort study of the safety and effectiveness of treatments, including emicizumab, for PwHA or people with haemophilia B in the US. </a:t>
            </a:r>
          </a:p>
          <a:p>
            <a:pPr lvl="1">
              <a:buFont typeface="Arial" panose="020B0604020202020204" pitchFamily="34" charset="0"/>
              <a:buChar char="•"/>
            </a:pPr>
            <a:r>
              <a:rPr lang="en-GB" dirty="0"/>
              <a:t>Emicizumab is a bispecific monoclonal antibody that bridges activated FIX and FX to substitute for the function of absent or deficient activated factor (F)VIII in PwHA.</a:t>
            </a:r>
            <a:r>
              <a:rPr lang="en-GB" baseline="30000" dirty="0"/>
              <a:t>1</a:t>
            </a:r>
          </a:p>
          <a:p>
            <a:pPr lvl="1">
              <a:buFont typeface="Arial" panose="020B0604020202020204" pitchFamily="34" charset="0"/>
              <a:buChar char="•"/>
            </a:pPr>
            <a:r>
              <a:rPr lang="en-GB" dirty="0"/>
              <a:t>This analysis characterizes the real-world surgical management and outcomes in ATHN 7 participants receiving emicizumab.</a:t>
            </a:r>
          </a:p>
        </p:txBody>
      </p:sp>
      <p:sp>
        <p:nvSpPr>
          <p:cNvPr id="26" name="Text Placeholder 25">
            <a:extLst>
              <a:ext uri="{FF2B5EF4-FFF2-40B4-BE49-F238E27FC236}">
                <a16:creationId xmlns:a16="http://schemas.microsoft.com/office/drawing/2014/main" id="{D6A14AAD-9184-44EC-BF6C-E320686929B7}"/>
              </a:ext>
            </a:extLst>
          </p:cNvPr>
          <p:cNvSpPr>
            <a:spLocks noGrp="1"/>
          </p:cNvSpPr>
          <p:nvPr>
            <p:ph type="body" sz="quarter" idx="27"/>
          </p:nvPr>
        </p:nvSpPr>
        <p:spPr>
          <a:xfrm>
            <a:off x="628650" y="15998647"/>
            <a:ext cx="14191200" cy="3857460"/>
          </a:xfrm>
        </p:spPr>
        <p:txBody>
          <a:bodyPr/>
          <a:lstStyle/>
          <a:p>
            <a:pPr lvl="1"/>
            <a:r>
              <a:rPr lang="en-GB" dirty="0"/>
              <a:t>ATHN 7 is conducted at 26 American Thrombosis and Hemostasis Network (ATHN)-affiliated sites; eligible participants had a diagnosis of congenital haemophilia A or B and received care at participating sites; no restrictions were placed on haemophilia severity or sex of the participants.</a:t>
            </a:r>
          </a:p>
          <a:p>
            <a:pPr lvl="1"/>
            <a:r>
              <a:rPr lang="en-GB" dirty="0"/>
              <a:t>This analysis was performed solely on PwHA treated with emicizumab prophylaxis.</a:t>
            </a:r>
          </a:p>
          <a:p>
            <a:pPr lvl="1"/>
            <a:r>
              <a:rPr lang="en-GB" dirty="0"/>
              <a:t>Demographic and clinical information was collected at baseline and at least quarterly through participant interview and medical record review. </a:t>
            </a:r>
          </a:p>
          <a:p>
            <a:pPr lvl="1"/>
            <a:r>
              <a:rPr lang="en-GB" dirty="0"/>
              <a:t>Descriptive statistics of medical history and demographic data, as well as longitudinal data, are used to characterize the study population; adverse events were also documented.</a:t>
            </a:r>
          </a:p>
          <a:p>
            <a:pPr lvl="1"/>
            <a:r>
              <a:rPr lang="en-GB" dirty="0"/>
              <a:t>Surgical procedures were classified as major or minor as per Santagostino </a:t>
            </a:r>
            <a:r>
              <a:rPr lang="en-GB" i="1" dirty="0"/>
              <a:t>et al</a:t>
            </a:r>
            <a:r>
              <a:rPr lang="en-GB" dirty="0"/>
              <a:t>.</a:t>
            </a:r>
            <a:r>
              <a:rPr lang="en-GB" baseline="30000" dirty="0"/>
              <a:t>2</a:t>
            </a:r>
            <a:r>
              <a:rPr lang="en-GB" dirty="0"/>
              <a:t> </a:t>
            </a:r>
          </a:p>
        </p:txBody>
      </p:sp>
      <p:sp>
        <p:nvSpPr>
          <p:cNvPr id="431" name="Rounded Rectangle 89">
            <a:extLst>
              <a:ext uri="{FF2B5EF4-FFF2-40B4-BE49-F238E27FC236}">
                <a16:creationId xmlns:a16="http://schemas.microsoft.com/office/drawing/2014/main" id="{47361402-AAB4-4B2F-8B71-E272FA051405}"/>
              </a:ext>
            </a:extLst>
          </p:cNvPr>
          <p:cNvSpPr/>
          <p:nvPr/>
        </p:nvSpPr>
        <p:spPr>
          <a:xfrm>
            <a:off x="628651" y="10623498"/>
            <a:ext cx="14192250" cy="847043"/>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46801" tIns="47876" rIns="95754" bIns="47876" rtlCol="0" anchor="ctr" anchorCtr="0"/>
          <a:lstStyle/>
          <a:p>
            <a:pPr defTabSz="1571236"/>
            <a:r>
              <a:rPr lang="en-GB" sz="2758" b="1" dirty="0">
                <a:solidFill>
                  <a:schemeClr val="bg1"/>
                </a:solidFill>
                <a:latin typeface="Arial" panose="020B0604020202020204" pitchFamily="34" charset="0"/>
                <a:cs typeface="Arial" panose="020B0604020202020204" pitchFamily="34" charset="0"/>
              </a:rPr>
              <a:t>Background</a:t>
            </a:r>
          </a:p>
        </p:txBody>
      </p:sp>
      <p:grpSp>
        <p:nvGrpSpPr>
          <p:cNvPr id="422" name="Group 421">
            <a:extLst>
              <a:ext uri="{FF2B5EF4-FFF2-40B4-BE49-F238E27FC236}">
                <a16:creationId xmlns:a16="http://schemas.microsoft.com/office/drawing/2014/main" id="{32D09ECC-DD49-4E69-B1DB-88CE89207652}"/>
              </a:ext>
            </a:extLst>
          </p:cNvPr>
          <p:cNvGrpSpPr/>
          <p:nvPr/>
        </p:nvGrpSpPr>
        <p:grpSpPr>
          <a:xfrm>
            <a:off x="1040264" y="10418360"/>
            <a:ext cx="1462714" cy="1239790"/>
            <a:chOff x="182178" y="11127299"/>
            <a:chExt cx="1522133" cy="1290152"/>
          </a:xfrm>
        </p:grpSpPr>
        <p:sp>
          <p:nvSpPr>
            <p:cNvPr id="428" name="Oval 427">
              <a:extLst>
                <a:ext uri="{FF2B5EF4-FFF2-40B4-BE49-F238E27FC236}">
                  <a16:creationId xmlns:a16="http://schemas.microsoft.com/office/drawing/2014/main" id="{3DE0C36A-94D8-4A22-AAD8-A45944C2A07E}"/>
                </a:ext>
              </a:extLst>
            </p:cNvPr>
            <p:cNvSpPr/>
            <p:nvPr/>
          </p:nvSpPr>
          <p:spPr>
            <a:xfrm>
              <a:off x="182178" y="11127299"/>
              <a:ext cx="1290152" cy="1290152"/>
            </a:xfrm>
            <a:prstGeom prst="ellipse">
              <a:avLst/>
            </a:prstGeom>
            <a:solidFill>
              <a:schemeClr val="bg1"/>
            </a:solidFill>
            <a:ln w="4445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31" dirty="0">
                <a:latin typeface="Arial" panose="020B0604020202020204" pitchFamily="34" charset="0"/>
                <a:cs typeface="Arial" panose="020B0604020202020204" pitchFamily="34" charset="0"/>
              </a:endParaRPr>
            </a:p>
          </p:txBody>
        </p:sp>
        <p:sp>
          <p:nvSpPr>
            <p:cNvPr id="429" name="Freeform 1816">
              <a:extLst>
                <a:ext uri="{FF2B5EF4-FFF2-40B4-BE49-F238E27FC236}">
                  <a16:creationId xmlns:a16="http://schemas.microsoft.com/office/drawing/2014/main" id="{B93B5B03-1270-426C-9ADF-60BCB878DEDC}"/>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31" dirty="0">
                <a:latin typeface="Arial" panose="020B0604020202020204" pitchFamily="34" charset="0"/>
                <a:cs typeface="Arial" panose="020B0604020202020204" pitchFamily="34" charset="0"/>
              </a:endParaRPr>
            </a:p>
          </p:txBody>
        </p:sp>
      </p:grpSp>
      <p:grpSp>
        <p:nvGrpSpPr>
          <p:cNvPr id="423" name="Group 422">
            <a:extLst>
              <a:ext uri="{FF2B5EF4-FFF2-40B4-BE49-F238E27FC236}">
                <a16:creationId xmlns:a16="http://schemas.microsoft.com/office/drawing/2014/main" id="{0F617A0D-194E-4D72-9C1B-6EB6AED92143}"/>
              </a:ext>
            </a:extLst>
          </p:cNvPr>
          <p:cNvGrpSpPr/>
          <p:nvPr/>
        </p:nvGrpSpPr>
        <p:grpSpPr>
          <a:xfrm>
            <a:off x="1383458" y="10721758"/>
            <a:ext cx="597767" cy="608029"/>
            <a:chOff x="1206500" y="1177925"/>
            <a:chExt cx="369887" cy="376238"/>
          </a:xfrm>
          <a:solidFill>
            <a:srgbClr val="0066CC"/>
          </a:solidFill>
        </p:grpSpPr>
        <p:sp>
          <p:nvSpPr>
            <p:cNvPr id="424" name="Freeform 199">
              <a:extLst>
                <a:ext uri="{FF2B5EF4-FFF2-40B4-BE49-F238E27FC236}">
                  <a16:creationId xmlns:a16="http://schemas.microsoft.com/office/drawing/2014/main" id="{1AFD780D-1C76-4DAA-9281-E5152F9B6E18}"/>
                </a:ext>
              </a:extLst>
            </p:cNvPr>
            <p:cNvSpPr>
              <a:spLocks/>
            </p:cNvSpPr>
            <p:nvPr/>
          </p:nvSpPr>
          <p:spPr bwMode="auto">
            <a:xfrm>
              <a:off x="1292225" y="1252538"/>
              <a:ext cx="31750" cy="23813"/>
            </a:xfrm>
            <a:custGeom>
              <a:avLst/>
              <a:gdLst>
                <a:gd name="T0" fmla="*/ 5 w 20"/>
                <a:gd name="T1" fmla="*/ 16 h 16"/>
                <a:gd name="T2" fmla="*/ 2 w 20"/>
                <a:gd name="T3" fmla="*/ 15 h 16"/>
                <a:gd name="T4" fmla="*/ 2 w 20"/>
                <a:gd name="T5" fmla="*/ 9 h 16"/>
                <a:gd name="T6" fmla="*/ 14 w 20"/>
                <a:gd name="T7" fmla="*/ 1 h 16"/>
                <a:gd name="T8" fmla="*/ 19 w 20"/>
                <a:gd name="T9" fmla="*/ 2 h 16"/>
                <a:gd name="T10" fmla="*/ 17 w 20"/>
                <a:gd name="T11" fmla="*/ 8 h 16"/>
                <a:gd name="T12" fmla="*/ 7 w 20"/>
                <a:gd name="T13" fmla="*/ 15 h 16"/>
                <a:gd name="T14" fmla="*/ 5 w 2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6">
                  <a:moveTo>
                    <a:pt x="5" y="16"/>
                  </a:moveTo>
                  <a:cubicBezTo>
                    <a:pt x="4" y="16"/>
                    <a:pt x="3" y="16"/>
                    <a:pt x="2" y="15"/>
                  </a:cubicBezTo>
                  <a:cubicBezTo>
                    <a:pt x="0" y="13"/>
                    <a:pt x="0" y="11"/>
                    <a:pt x="2" y="9"/>
                  </a:cubicBezTo>
                  <a:cubicBezTo>
                    <a:pt x="5" y="6"/>
                    <a:pt x="9" y="3"/>
                    <a:pt x="14" y="1"/>
                  </a:cubicBezTo>
                  <a:cubicBezTo>
                    <a:pt x="16" y="0"/>
                    <a:pt x="18" y="0"/>
                    <a:pt x="19" y="2"/>
                  </a:cubicBezTo>
                  <a:cubicBezTo>
                    <a:pt x="20" y="4"/>
                    <a:pt x="19" y="7"/>
                    <a:pt x="17" y="8"/>
                  </a:cubicBezTo>
                  <a:cubicBezTo>
                    <a:pt x="14" y="10"/>
                    <a:pt x="10" y="12"/>
                    <a:pt x="7" y="15"/>
                  </a:cubicBezTo>
                  <a:cubicBezTo>
                    <a:pt x="7" y="16"/>
                    <a:pt x="6" y="16"/>
                    <a:pt x="5" y="16"/>
                  </a:cubicBezTo>
                  <a:close/>
                </a:path>
              </a:pathLst>
            </a:custGeom>
            <a:solidFill>
              <a:srgbClr val="7FB3E5"/>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sp>
          <p:nvSpPr>
            <p:cNvPr id="425" name="Freeform 200">
              <a:extLst>
                <a:ext uri="{FF2B5EF4-FFF2-40B4-BE49-F238E27FC236}">
                  <a16:creationId xmlns:a16="http://schemas.microsoft.com/office/drawing/2014/main" id="{139701B4-52F3-477A-A7F3-B7667FF8D281}"/>
                </a:ext>
              </a:extLst>
            </p:cNvPr>
            <p:cNvSpPr>
              <a:spLocks/>
            </p:cNvSpPr>
            <p:nvPr/>
          </p:nvSpPr>
          <p:spPr bwMode="auto">
            <a:xfrm>
              <a:off x="1331913" y="1243013"/>
              <a:ext cx="69850" cy="33338"/>
            </a:xfrm>
            <a:custGeom>
              <a:avLst/>
              <a:gdLst>
                <a:gd name="T0" fmla="*/ 40 w 45"/>
                <a:gd name="T1" fmla="*/ 22 h 22"/>
                <a:gd name="T2" fmla="*/ 37 w 45"/>
                <a:gd name="T3" fmla="*/ 21 h 22"/>
                <a:gd name="T4" fmla="*/ 5 w 45"/>
                <a:gd name="T5" fmla="*/ 10 h 22"/>
                <a:gd name="T6" fmla="*/ 1 w 45"/>
                <a:gd name="T7" fmla="*/ 6 h 22"/>
                <a:gd name="T8" fmla="*/ 4 w 45"/>
                <a:gd name="T9" fmla="*/ 2 h 22"/>
                <a:gd name="T10" fmla="*/ 43 w 45"/>
                <a:gd name="T11" fmla="*/ 15 h 22"/>
                <a:gd name="T12" fmla="*/ 43 w 45"/>
                <a:gd name="T13" fmla="*/ 21 h 22"/>
                <a:gd name="T14" fmla="*/ 40 w 4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2">
                  <a:moveTo>
                    <a:pt x="40" y="22"/>
                  </a:moveTo>
                  <a:cubicBezTo>
                    <a:pt x="39" y="22"/>
                    <a:pt x="38" y="22"/>
                    <a:pt x="37" y="21"/>
                  </a:cubicBezTo>
                  <a:cubicBezTo>
                    <a:pt x="29" y="12"/>
                    <a:pt x="17" y="8"/>
                    <a:pt x="5" y="10"/>
                  </a:cubicBezTo>
                  <a:cubicBezTo>
                    <a:pt x="3" y="10"/>
                    <a:pt x="1" y="9"/>
                    <a:pt x="1" y="6"/>
                  </a:cubicBezTo>
                  <a:cubicBezTo>
                    <a:pt x="0" y="4"/>
                    <a:pt x="2" y="2"/>
                    <a:pt x="4" y="2"/>
                  </a:cubicBezTo>
                  <a:cubicBezTo>
                    <a:pt x="19" y="0"/>
                    <a:pt x="33" y="5"/>
                    <a:pt x="43" y="15"/>
                  </a:cubicBezTo>
                  <a:cubicBezTo>
                    <a:pt x="45" y="17"/>
                    <a:pt x="45" y="19"/>
                    <a:pt x="43" y="21"/>
                  </a:cubicBezTo>
                  <a:cubicBezTo>
                    <a:pt x="42" y="22"/>
                    <a:pt x="41" y="22"/>
                    <a:pt x="40" y="22"/>
                  </a:cubicBezTo>
                  <a:close/>
                </a:path>
              </a:pathLst>
            </a:custGeom>
            <a:solidFill>
              <a:srgbClr val="7FB3E5"/>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sp>
          <p:nvSpPr>
            <p:cNvPr id="426" name="Freeform 201">
              <a:extLst>
                <a:ext uri="{FF2B5EF4-FFF2-40B4-BE49-F238E27FC236}">
                  <a16:creationId xmlns:a16="http://schemas.microsoft.com/office/drawing/2014/main" id="{92997DD5-CF2A-442E-B5F7-F823E7EC20FF}"/>
                </a:ext>
              </a:extLst>
            </p:cNvPr>
            <p:cNvSpPr>
              <a:spLocks noEditPoints="1"/>
            </p:cNvSpPr>
            <p:nvPr/>
          </p:nvSpPr>
          <p:spPr bwMode="auto">
            <a:xfrm>
              <a:off x="1206500" y="1177925"/>
              <a:ext cx="280988" cy="282575"/>
            </a:xfrm>
            <a:custGeom>
              <a:avLst/>
              <a:gdLst>
                <a:gd name="T0" fmla="*/ 147 w 178"/>
                <a:gd name="T1" fmla="*/ 32 h 179"/>
                <a:gd name="T2" fmla="*/ 31 w 178"/>
                <a:gd name="T3" fmla="*/ 32 h 179"/>
                <a:gd name="T4" fmla="*/ 31 w 178"/>
                <a:gd name="T5" fmla="*/ 147 h 179"/>
                <a:gd name="T6" fmla="*/ 147 w 178"/>
                <a:gd name="T7" fmla="*/ 147 h 179"/>
                <a:gd name="T8" fmla="*/ 147 w 178"/>
                <a:gd name="T9" fmla="*/ 32 h 179"/>
                <a:gd name="T10" fmla="*/ 44 w 178"/>
                <a:gd name="T11" fmla="*/ 134 h 179"/>
                <a:gd name="T12" fmla="*/ 44 w 178"/>
                <a:gd name="T13" fmla="*/ 45 h 179"/>
                <a:gd name="T14" fmla="*/ 134 w 178"/>
                <a:gd name="T15" fmla="*/ 45 h 179"/>
                <a:gd name="T16" fmla="*/ 134 w 178"/>
                <a:gd name="T17" fmla="*/ 134 h 179"/>
                <a:gd name="T18" fmla="*/ 44 w 178"/>
                <a:gd name="T19" fmla="*/ 1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8" h="179">
                  <a:moveTo>
                    <a:pt x="147" y="32"/>
                  </a:moveTo>
                  <a:cubicBezTo>
                    <a:pt x="115" y="0"/>
                    <a:pt x="63" y="0"/>
                    <a:pt x="31" y="32"/>
                  </a:cubicBezTo>
                  <a:cubicBezTo>
                    <a:pt x="0" y="64"/>
                    <a:pt x="0" y="115"/>
                    <a:pt x="31" y="147"/>
                  </a:cubicBezTo>
                  <a:cubicBezTo>
                    <a:pt x="63" y="179"/>
                    <a:pt x="115" y="179"/>
                    <a:pt x="147" y="147"/>
                  </a:cubicBezTo>
                  <a:cubicBezTo>
                    <a:pt x="178" y="115"/>
                    <a:pt x="178" y="64"/>
                    <a:pt x="147" y="32"/>
                  </a:cubicBezTo>
                  <a:close/>
                  <a:moveTo>
                    <a:pt x="44" y="134"/>
                  </a:moveTo>
                  <a:cubicBezTo>
                    <a:pt x="19" y="109"/>
                    <a:pt x="19" y="69"/>
                    <a:pt x="44" y="45"/>
                  </a:cubicBezTo>
                  <a:cubicBezTo>
                    <a:pt x="69" y="20"/>
                    <a:pt x="109" y="20"/>
                    <a:pt x="134" y="45"/>
                  </a:cubicBezTo>
                  <a:cubicBezTo>
                    <a:pt x="159" y="69"/>
                    <a:pt x="159" y="109"/>
                    <a:pt x="134" y="134"/>
                  </a:cubicBezTo>
                  <a:cubicBezTo>
                    <a:pt x="109" y="159"/>
                    <a:pt x="69" y="159"/>
                    <a:pt x="44" y="134"/>
                  </a:cubicBezTo>
                  <a:close/>
                </a:path>
              </a:pathLst>
            </a:custGeom>
            <a:solidFill>
              <a:schemeClr val="tx2"/>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sp>
          <p:nvSpPr>
            <p:cNvPr id="427" name="Freeform 202">
              <a:extLst>
                <a:ext uri="{FF2B5EF4-FFF2-40B4-BE49-F238E27FC236}">
                  <a16:creationId xmlns:a16="http://schemas.microsoft.com/office/drawing/2014/main" id="{1195955F-ABFA-42AC-AEB7-F9B4A5CD2010}"/>
                </a:ext>
              </a:extLst>
            </p:cNvPr>
            <p:cNvSpPr>
              <a:spLocks noEditPoints="1"/>
            </p:cNvSpPr>
            <p:nvPr/>
          </p:nvSpPr>
          <p:spPr bwMode="auto">
            <a:xfrm>
              <a:off x="1423987" y="1401763"/>
              <a:ext cx="152400" cy="152400"/>
            </a:xfrm>
            <a:custGeom>
              <a:avLst/>
              <a:gdLst>
                <a:gd name="T0" fmla="*/ 92 w 97"/>
                <a:gd name="T1" fmla="*/ 73 h 97"/>
                <a:gd name="T2" fmla="*/ 37 w 97"/>
                <a:gd name="T3" fmla="*/ 18 h 97"/>
                <a:gd name="T4" fmla="*/ 24 w 97"/>
                <a:gd name="T5" fmla="*/ 14 h 97"/>
                <a:gd name="T6" fmla="*/ 24 w 97"/>
                <a:gd name="T7" fmla="*/ 14 h 97"/>
                <a:gd name="T8" fmla="*/ 9 w 97"/>
                <a:gd name="T9" fmla="*/ 0 h 97"/>
                <a:gd name="T10" fmla="*/ 5 w 97"/>
                <a:gd name="T11" fmla="*/ 5 h 97"/>
                <a:gd name="T12" fmla="*/ 0 w 97"/>
                <a:gd name="T13" fmla="*/ 10 h 97"/>
                <a:gd name="T14" fmla="*/ 14 w 97"/>
                <a:gd name="T15" fmla="*/ 24 h 97"/>
                <a:gd name="T16" fmla="*/ 14 w 97"/>
                <a:gd name="T17" fmla="*/ 24 h 97"/>
                <a:gd name="T18" fmla="*/ 17 w 97"/>
                <a:gd name="T19" fmla="*/ 37 h 97"/>
                <a:gd name="T20" fmla="*/ 72 w 97"/>
                <a:gd name="T21" fmla="*/ 92 h 97"/>
                <a:gd name="T22" fmla="*/ 92 w 97"/>
                <a:gd name="T23" fmla="*/ 92 h 97"/>
                <a:gd name="T24" fmla="*/ 92 w 97"/>
                <a:gd name="T25" fmla="*/ 92 h 97"/>
                <a:gd name="T26" fmla="*/ 92 w 97"/>
                <a:gd name="T27" fmla="*/ 73 h 97"/>
                <a:gd name="T28" fmla="*/ 16 w 97"/>
                <a:gd name="T29" fmla="*/ 20 h 97"/>
                <a:gd name="T30" fmla="*/ 17 w 97"/>
                <a:gd name="T31" fmla="*/ 18 h 97"/>
                <a:gd name="T32" fmla="*/ 19 w 97"/>
                <a:gd name="T33" fmla="*/ 16 h 97"/>
                <a:gd name="T34" fmla="*/ 17 w 97"/>
                <a:gd name="T35" fmla="*/ 18 h 97"/>
                <a:gd name="T36" fmla="*/ 16 w 97"/>
                <a:gd name="T37" fmla="*/ 20 h 97"/>
                <a:gd name="T38" fmla="*/ 15 w 97"/>
                <a:gd name="T39" fmla="*/ 21 h 97"/>
                <a:gd name="T40" fmla="*/ 15 w 97"/>
                <a:gd name="T41" fmla="*/ 20 h 97"/>
                <a:gd name="T42" fmla="*/ 15 w 97"/>
                <a:gd name="T43" fmla="*/ 21 h 97"/>
                <a:gd name="T44" fmla="*/ 21 w 97"/>
                <a:gd name="T45" fmla="*/ 15 h 97"/>
                <a:gd name="T46" fmla="*/ 20 w 97"/>
                <a:gd name="T47" fmla="*/ 16 h 97"/>
                <a:gd name="T48" fmla="*/ 21 w 97"/>
                <a:gd name="T49" fmla="*/ 1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7" h="97">
                  <a:moveTo>
                    <a:pt x="92" y="73"/>
                  </a:moveTo>
                  <a:cubicBezTo>
                    <a:pt x="37" y="18"/>
                    <a:pt x="37" y="18"/>
                    <a:pt x="37" y="18"/>
                  </a:cubicBezTo>
                  <a:cubicBezTo>
                    <a:pt x="33" y="14"/>
                    <a:pt x="28" y="13"/>
                    <a:pt x="24" y="14"/>
                  </a:cubicBezTo>
                  <a:cubicBezTo>
                    <a:pt x="24" y="14"/>
                    <a:pt x="24" y="14"/>
                    <a:pt x="24" y="14"/>
                  </a:cubicBezTo>
                  <a:cubicBezTo>
                    <a:pt x="9" y="0"/>
                    <a:pt x="9" y="0"/>
                    <a:pt x="9" y="0"/>
                  </a:cubicBezTo>
                  <a:cubicBezTo>
                    <a:pt x="8" y="2"/>
                    <a:pt x="6" y="3"/>
                    <a:pt x="5" y="5"/>
                  </a:cubicBezTo>
                  <a:cubicBezTo>
                    <a:pt x="3" y="7"/>
                    <a:pt x="1" y="8"/>
                    <a:pt x="0" y="10"/>
                  </a:cubicBezTo>
                  <a:cubicBezTo>
                    <a:pt x="14" y="24"/>
                    <a:pt x="14" y="24"/>
                    <a:pt x="14" y="24"/>
                  </a:cubicBezTo>
                  <a:cubicBezTo>
                    <a:pt x="14" y="24"/>
                    <a:pt x="14" y="24"/>
                    <a:pt x="14" y="24"/>
                  </a:cubicBezTo>
                  <a:cubicBezTo>
                    <a:pt x="13" y="28"/>
                    <a:pt x="14" y="33"/>
                    <a:pt x="17" y="37"/>
                  </a:cubicBezTo>
                  <a:cubicBezTo>
                    <a:pt x="72" y="92"/>
                    <a:pt x="72" y="92"/>
                    <a:pt x="72" y="92"/>
                  </a:cubicBezTo>
                  <a:cubicBezTo>
                    <a:pt x="78" y="97"/>
                    <a:pt x="86" y="97"/>
                    <a:pt x="92" y="92"/>
                  </a:cubicBezTo>
                  <a:cubicBezTo>
                    <a:pt x="92" y="92"/>
                    <a:pt x="92" y="92"/>
                    <a:pt x="92" y="92"/>
                  </a:cubicBezTo>
                  <a:cubicBezTo>
                    <a:pt x="97" y="87"/>
                    <a:pt x="97" y="78"/>
                    <a:pt x="92" y="73"/>
                  </a:cubicBezTo>
                  <a:close/>
                  <a:moveTo>
                    <a:pt x="16" y="20"/>
                  </a:moveTo>
                  <a:cubicBezTo>
                    <a:pt x="16" y="19"/>
                    <a:pt x="17" y="18"/>
                    <a:pt x="17" y="18"/>
                  </a:cubicBezTo>
                  <a:cubicBezTo>
                    <a:pt x="18" y="17"/>
                    <a:pt x="19" y="17"/>
                    <a:pt x="19" y="16"/>
                  </a:cubicBezTo>
                  <a:cubicBezTo>
                    <a:pt x="19" y="17"/>
                    <a:pt x="18" y="17"/>
                    <a:pt x="17" y="18"/>
                  </a:cubicBezTo>
                  <a:cubicBezTo>
                    <a:pt x="17" y="18"/>
                    <a:pt x="16" y="19"/>
                    <a:pt x="16" y="20"/>
                  </a:cubicBezTo>
                  <a:close/>
                  <a:moveTo>
                    <a:pt x="15" y="21"/>
                  </a:moveTo>
                  <a:cubicBezTo>
                    <a:pt x="15" y="21"/>
                    <a:pt x="15" y="21"/>
                    <a:pt x="15" y="20"/>
                  </a:cubicBezTo>
                  <a:cubicBezTo>
                    <a:pt x="15" y="21"/>
                    <a:pt x="15" y="21"/>
                    <a:pt x="15" y="21"/>
                  </a:cubicBezTo>
                  <a:close/>
                  <a:moveTo>
                    <a:pt x="21" y="15"/>
                  </a:moveTo>
                  <a:cubicBezTo>
                    <a:pt x="21" y="15"/>
                    <a:pt x="20" y="16"/>
                    <a:pt x="20" y="16"/>
                  </a:cubicBezTo>
                  <a:cubicBezTo>
                    <a:pt x="20" y="16"/>
                    <a:pt x="21" y="15"/>
                    <a:pt x="21" y="15"/>
                  </a:cubicBezTo>
                  <a:close/>
                </a:path>
              </a:pathLst>
            </a:custGeom>
            <a:solidFill>
              <a:schemeClr val="tx2"/>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grpSp>
      <p:sp>
        <p:nvSpPr>
          <p:cNvPr id="454" name="Rectangle 453">
            <a:extLst>
              <a:ext uri="{FF2B5EF4-FFF2-40B4-BE49-F238E27FC236}">
                <a16:creationId xmlns:a16="http://schemas.microsoft.com/office/drawing/2014/main" id="{D705C682-0075-42CB-842B-31BBF645667D}"/>
              </a:ext>
            </a:extLst>
          </p:cNvPr>
          <p:cNvSpPr/>
          <p:nvPr/>
        </p:nvSpPr>
        <p:spPr>
          <a:xfrm>
            <a:off x="936559" y="23417039"/>
            <a:ext cx="13574844" cy="12049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80" dirty="0"/>
          </a:p>
        </p:txBody>
      </p:sp>
      <p:graphicFrame>
        <p:nvGraphicFramePr>
          <p:cNvPr id="455" name="Table 4">
            <a:extLst>
              <a:ext uri="{FF2B5EF4-FFF2-40B4-BE49-F238E27FC236}">
                <a16:creationId xmlns:a16="http://schemas.microsoft.com/office/drawing/2014/main" id="{C028485E-B320-46DA-BA45-3DAEB1938724}"/>
              </a:ext>
            </a:extLst>
          </p:cNvPr>
          <p:cNvGraphicFramePr>
            <a:graphicFrameLocks noGrp="1"/>
          </p:cNvGraphicFramePr>
          <p:nvPr>
            <p:extLst>
              <p:ext uri="{D42A27DB-BD31-4B8C-83A1-F6EECF244321}">
                <p14:modId xmlns:p14="http://schemas.microsoft.com/office/powerpoint/2010/main" val="4263828347"/>
              </p:ext>
            </p:extLst>
          </p:nvPr>
        </p:nvGraphicFramePr>
        <p:xfrm>
          <a:off x="1193954" y="23443431"/>
          <a:ext cx="13078203" cy="11949608"/>
        </p:xfrm>
        <a:graphic>
          <a:graphicData uri="http://schemas.openxmlformats.org/drawingml/2006/table">
            <a:tbl>
              <a:tblPr firstRow="1" bandRow="1">
                <a:tableStyleId>{284E427A-3D55-4303-BF80-6455036E1DE7}</a:tableStyleId>
              </a:tblPr>
              <a:tblGrid>
                <a:gridCol w="5672067">
                  <a:extLst>
                    <a:ext uri="{9D8B030D-6E8A-4147-A177-3AD203B41FA5}">
                      <a16:colId xmlns:a16="http://schemas.microsoft.com/office/drawing/2014/main" val="3689395612"/>
                    </a:ext>
                  </a:extLst>
                </a:gridCol>
                <a:gridCol w="2468712">
                  <a:extLst>
                    <a:ext uri="{9D8B030D-6E8A-4147-A177-3AD203B41FA5}">
                      <a16:colId xmlns:a16="http://schemas.microsoft.com/office/drawing/2014/main" val="1396133316"/>
                    </a:ext>
                  </a:extLst>
                </a:gridCol>
                <a:gridCol w="2468712">
                  <a:extLst>
                    <a:ext uri="{9D8B030D-6E8A-4147-A177-3AD203B41FA5}">
                      <a16:colId xmlns:a16="http://schemas.microsoft.com/office/drawing/2014/main" val="3832781703"/>
                    </a:ext>
                  </a:extLst>
                </a:gridCol>
                <a:gridCol w="2468712">
                  <a:extLst>
                    <a:ext uri="{9D8B030D-6E8A-4147-A177-3AD203B41FA5}">
                      <a16:colId xmlns:a16="http://schemas.microsoft.com/office/drawing/2014/main" val="3449980088"/>
                    </a:ext>
                  </a:extLst>
                </a:gridCol>
              </a:tblGrid>
              <a:tr h="374962">
                <a:tc gridSpan="4">
                  <a:txBody>
                    <a:bodyPr/>
                    <a:lstStyle/>
                    <a:p>
                      <a:pPr>
                        <a:lnSpc>
                          <a:spcPct val="100000"/>
                        </a:lnSpc>
                        <a:spcBef>
                          <a:spcPts val="0"/>
                        </a:spcBef>
                        <a:spcAft>
                          <a:spcPts val="300"/>
                        </a:spcAft>
                      </a:pPr>
                      <a:r>
                        <a:rPr lang="en-GB" sz="2000" dirty="0">
                          <a:solidFill>
                            <a:schemeClr val="tx2"/>
                          </a:solidFill>
                          <a:latin typeface="+mn-lt"/>
                        </a:rPr>
                        <a:t>Table 1. </a:t>
                      </a:r>
                      <a:r>
                        <a:rPr lang="en-GB" sz="2000" b="0" dirty="0">
                          <a:solidFill>
                            <a:schemeClr val="tx2"/>
                          </a:solidFill>
                          <a:latin typeface="+mn-lt"/>
                        </a:rPr>
                        <a:t>Baseline demographics and disease history</a:t>
                      </a:r>
                    </a:p>
                  </a:txBody>
                  <a:tcPr marL="0" marR="0"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ctr" defTabSz="2362535" rtl="0" eaLnBrk="1" fontAlgn="auto" latinLnBrk="0" hangingPunct="1">
                        <a:lnSpc>
                          <a:spcPct val="100000"/>
                        </a:lnSpc>
                        <a:spcBef>
                          <a:spcPts val="0"/>
                        </a:spcBef>
                        <a:spcAft>
                          <a:spcPts val="200"/>
                        </a:spcAft>
                        <a:buClrTx/>
                        <a:buSzTx/>
                        <a:buFontTx/>
                        <a:buNone/>
                        <a:tabLst/>
                        <a:defRPr/>
                      </a:pPr>
                      <a:endParaRPr kumimoji="0" lang="en-US" sz="10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3520" marR="63520" marT="31760" marB="31760" anchor="ctr">
                    <a:lnL>
                      <a:noFill/>
                    </a:lnL>
                    <a:lnR>
                      <a:noFill/>
                    </a:lnR>
                    <a:lnT w="3175" cap="flat" cmpd="sng" algn="ctr">
                      <a:solidFill>
                        <a:schemeClr val="bg1">
                          <a:lumMod val="65000"/>
                        </a:schemeClr>
                      </a:solidFill>
                      <a:prstDash val="solid"/>
                      <a:round/>
                      <a:headEnd type="none" w="med" len="med"/>
                      <a:tailEnd type="none" w="med" len="med"/>
                    </a:lnT>
                    <a:lnB w="12700" cap="flat" cmpd="sng" algn="ctr">
                      <a:noFill/>
                      <a:prstDash val="solid"/>
                      <a:miter lim="800000"/>
                    </a:lnB>
                    <a:lnTlToBr w="12700" cmpd="sng">
                      <a:noFill/>
                      <a:prstDash val="solid"/>
                    </a:lnTlToBr>
                    <a:lnBlToTr w="12700" cmpd="sng">
                      <a:noFill/>
                      <a:prstDash val="solid"/>
                    </a:lnBlToTr>
                    <a:solidFill>
                      <a:schemeClr val="tx2"/>
                    </a:solidFill>
                  </a:tcPr>
                </a:tc>
                <a:tc hMerge="1">
                  <a:txBody>
                    <a:bodyPr/>
                    <a:lstStyle/>
                    <a:p>
                      <a:pPr marL="0" marR="0" lvl="0" indent="0" algn="ctr" defTabSz="2362535" rtl="0" eaLnBrk="1" fontAlgn="auto" latinLnBrk="0" hangingPunct="1">
                        <a:lnSpc>
                          <a:spcPct val="100000"/>
                        </a:lnSpc>
                        <a:spcBef>
                          <a:spcPts val="0"/>
                        </a:spcBef>
                        <a:spcAft>
                          <a:spcPts val="200"/>
                        </a:spcAft>
                        <a:buClrTx/>
                        <a:buSzTx/>
                        <a:buFontTx/>
                        <a:buNone/>
                        <a:tabLst/>
                        <a:defRPr/>
                      </a:pPr>
                      <a:endParaRPr kumimoji="0" lang="en-US" sz="10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3520" marR="63520" marT="31760" marB="31760" anchor="ctr">
                    <a:lnL>
                      <a:noFill/>
                    </a:lnL>
                    <a:lnR>
                      <a:noFill/>
                    </a:lnR>
                    <a:lnT w="3175" cap="flat" cmpd="sng" algn="ctr">
                      <a:solidFill>
                        <a:schemeClr val="bg1">
                          <a:lumMod val="65000"/>
                        </a:schemeClr>
                      </a:solidFill>
                      <a:prstDash val="solid"/>
                      <a:round/>
                      <a:headEnd type="none" w="med" len="med"/>
                      <a:tailEnd type="none" w="med" len="med"/>
                    </a:lnT>
                    <a:lnB w="12700" cap="flat" cmpd="sng" algn="ctr">
                      <a:noFill/>
                      <a:prstDash val="solid"/>
                      <a:miter lim="800000"/>
                    </a:lnB>
                    <a:lnTlToBr w="12700" cmpd="sng">
                      <a:noFill/>
                      <a:prstDash val="solid"/>
                    </a:lnTlToBr>
                    <a:lnBlToTr w="12700" cmpd="sng">
                      <a:noFill/>
                      <a:prstDash val="solid"/>
                    </a:lnBlToTr>
                    <a:solidFill>
                      <a:srgbClr val="009964"/>
                    </a:solidFill>
                  </a:tcPr>
                </a:tc>
                <a:tc hMerge="1">
                  <a:txBody>
                    <a:bodyPr/>
                    <a:lstStyle/>
                    <a:p>
                      <a:pPr marL="0" marR="0" lvl="0" indent="0" algn="ctr" defTabSz="2362535" rtl="0" eaLnBrk="1" fontAlgn="auto" latinLnBrk="0" hangingPunct="1">
                        <a:lnSpc>
                          <a:spcPct val="100000"/>
                        </a:lnSpc>
                        <a:spcBef>
                          <a:spcPts val="0"/>
                        </a:spcBef>
                        <a:spcAft>
                          <a:spcPts val="20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63520" marR="63520" marT="31760" marB="31760" anchor="ctr">
                    <a:lnL>
                      <a:noFill/>
                    </a:lnL>
                    <a:lnR w="6350" cap="flat" cmpd="sng" algn="ctr">
                      <a:noFill/>
                      <a:prstDash val="solid"/>
                      <a:miter lim="800000"/>
                    </a:lnR>
                    <a:lnT w="3175" cap="flat" cmpd="sng" algn="ctr">
                      <a:solidFill>
                        <a:schemeClr val="bg1">
                          <a:lumMod val="65000"/>
                        </a:schemeClr>
                      </a:solidFill>
                      <a:prstDash val="solid"/>
                      <a:round/>
                      <a:headEnd type="none" w="med" len="med"/>
                      <a:tailEnd type="none" w="med" len="med"/>
                    </a:lnT>
                    <a:lnB w="12700" cap="flat" cmpd="sng" algn="ctr">
                      <a:noFill/>
                      <a:prstDash val="solid"/>
                      <a:miter lim="800000"/>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2041428060"/>
                  </a:ext>
                </a:extLst>
              </a:tr>
              <a:tr h="584072">
                <a:tc>
                  <a:txBody>
                    <a:bodyPr/>
                    <a:lstStyle/>
                    <a:p>
                      <a:pPr>
                        <a:lnSpc>
                          <a:spcPct val="100000"/>
                        </a:lnSpc>
                        <a:spcBef>
                          <a:spcPts val="0"/>
                        </a:spcBef>
                        <a:spcAft>
                          <a:spcPts val="300"/>
                        </a:spcAft>
                      </a:pPr>
                      <a:endParaRPr lang="en-GB" sz="1800" dirty="0">
                        <a:latin typeface="+mn-lt"/>
                      </a:endParaRP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b="1" dirty="0">
                          <a:solidFill>
                            <a:schemeClr val="bg1"/>
                          </a:solidFill>
                          <a:latin typeface="Arial" panose="020B0604020202020204" pitchFamily="34" charset="0"/>
                          <a:cs typeface="Arial" panose="020B0604020202020204" pitchFamily="34" charset="0"/>
                        </a:rPr>
                        <a:t>Inhibitor </a:t>
                      </a:r>
                      <a:br>
                        <a:rPr lang="en-GB" sz="1800" b="1" dirty="0">
                          <a:solidFill>
                            <a:schemeClr val="bg1"/>
                          </a:solidFill>
                          <a:latin typeface="Arial" panose="020B0604020202020204" pitchFamily="34" charset="0"/>
                          <a:cs typeface="Arial" panose="020B0604020202020204" pitchFamily="34" charset="0"/>
                        </a:rPr>
                      </a:br>
                      <a:r>
                        <a:rPr lang="en-GB" sz="1800" b="1" dirty="0">
                          <a:solidFill>
                            <a:schemeClr val="bg1"/>
                          </a:solidFill>
                          <a:latin typeface="Arial" panose="020B0604020202020204" pitchFamily="34" charset="0"/>
                          <a:cs typeface="Arial" panose="020B0604020202020204" pitchFamily="34" charset="0"/>
                        </a:rPr>
                        <a:t>(n=18)</a:t>
                      </a:r>
                      <a:endParaRPr kumimoji="0" lang="en-US" sz="18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6219" marR="66219" marT="66219" marB="66219"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b="1" dirty="0">
                          <a:solidFill>
                            <a:schemeClr val="bg1"/>
                          </a:solidFill>
                          <a:latin typeface="Arial" panose="020B0604020202020204" pitchFamily="34" charset="0"/>
                          <a:cs typeface="Arial" panose="020B0604020202020204" pitchFamily="34" charset="0"/>
                        </a:rPr>
                        <a:t>Non-inhibitor </a:t>
                      </a:r>
                      <a:br>
                        <a:rPr lang="en-GB" sz="1800" b="1" dirty="0">
                          <a:solidFill>
                            <a:schemeClr val="bg1"/>
                          </a:solidFill>
                          <a:latin typeface="Arial" panose="020B0604020202020204" pitchFamily="34" charset="0"/>
                          <a:cs typeface="Arial" panose="020B0604020202020204" pitchFamily="34" charset="0"/>
                        </a:rPr>
                      </a:br>
                      <a:r>
                        <a:rPr lang="en-GB" sz="1800" b="1" dirty="0">
                          <a:solidFill>
                            <a:schemeClr val="bg1"/>
                          </a:solidFill>
                          <a:latin typeface="Arial" panose="020B0604020202020204" pitchFamily="34" charset="0"/>
                          <a:cs typeface="Arial" panose="020B0604020202020204" pitchFamily="34" charset="0"/>
                        </a:rPr>
                        <a:t>(n=50)</a:t>
                      </a:r>
                      <a:endParaRPr kumimoji="0" lang="en-US" sz="18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6219" marR="66219" marT="66219" marB="6621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b="1" dirty="0">
                          <a:solidFill>
                            <a:schemeClr val="bg1"/>
                          </a:solidFill>
                          <a:latin typeface="Arial" panose="020B0604020202020204" pitchFamily="34" charset="0"/>
                          <a:cs typeface="Arial" panose="020B0604020202020204" pitchFamily="34" charset="0"/>
                        </a:rPr>
                        <a:t>Overall </a:t>
                      </a:r>
                      <a:br>
                        <a:rPr lang="en-GB" sz="1800" b="1" dirty="0">
                          <a:solidFill>
                            <a:schemeClr val="bg1"/>
                          </a:solidFill>
                          <a:latin typeface="Arial" panose="020B0604020202020204" pitchFamily="34" charset="0"/>
                          <a:cs typeface="Arial" panose="020B0604020202020204" pitchFamily="34" charset="0"/>
                        </a:rPr>
                      </a:br>
                      <a:r>
                        <a:rPr lang="en-GB" sz="1800" b="1" dirty="0">
                          <a:solidFill>
                            <a:schemeClr val="bg1"/>
                          </a:solidFill>
                          <a:latin typeface="Arial" panose="020B0604020202020204" pitchFamily="34" charset="0"/>
                          <a:cs typeface="Arial" panose="020B0604020202020204" pitchFamily="34" charset="0"/>
                        </a:rPr>
                        <a:t>(N=68)</a:t>
                      </a:r>
                      <a:endParaRPr kumimoji="0" lang="en-US" sz="1800" b="1" i="0" u="none" strike="noStrike" kern="1200" cap="none" spc="0" normalizeH="0" baseline="0" noProof="0" dirty="0">
                        <a:ln>
                          <a:noFill/>
                        </a:ln>
                        <a:solidFill>
                          <a:schemeClr val="bg1"/>
                        </a:solidFill>
                        <a:effectLst/>
                        <a:uLnTx/>
                        <a:uFillTx/>
                        <a:latin typeface="+mn-lt"/>
                        <a:ea typeface="Calibri" panose="020F0502020204030204" pitchFamily="34" charset="0"/>
                        <a:cs typeface="Times New Roman" panose="02020603050405020304" pitchFamily="18" charset="0"/>
                      </a:endParaRPr>
                    </a:p>
                  </a:txBody>
                  <a:tcPr marL="66219" marR="66219" marT="66219" marB="66219"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762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3288792322"/>
                  </a:ext>
                </a:extLst>
              </a:tr>
              <a:tr h="871840">
                <a:tc>
                  <a:txBody>
                    <a:bodyPr/>
                    <a:lstStyle/>
                    <a:p>
                      <a:pPr marL="0" marR="0" lvl="0" indent="0" algn="l" defTabSz="2362535" rtl="0" eaLnBrk="1" fontAlgn="auto" latinLnBrk="0" hangingPunct="1">
                        <a:lnSpc>
                          <a:spcPct val="100000"/>
                        </a:lnSpc>
                        <a:spcBef>
                          <a:spcPts val="0"/>
                        </a:spcBef>
                        <a:spcAft>
                          <a:spcPts val="300"/>
                        </a:spcAft>
                        <a:buClrTx/>
                        <a:buSzTx/>
                        <a:buFontTx/>
                        <a:buNone/>
                        <a:tabLst/>
                        <a:defRPr/>
                      </a:pPr>
                      <a:r>
                        <a:rPr lang="en-GB" sz="1800" b="1" dirty="0">
                          <a:solidFill>
                            <a:schemeClr val="tx1"/>
                          </a:solidFill>
                          <a:latin typeface="Arial" panose="020B0604020202020204" pitchFamily="34" charset="0"/>
                          <a:cs typeface="Arial" panose="020B0604020202020204" pitchFamily="34" charset="0"/>
                        </a:rPr>
                        <a:t>Age at first surgery, years</a:t>
                      </a:r>
                      <a:endParaRPr kumimoji="0" lang="en-US"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a:p>
                      <a:pPr marL="171450" marR="0" lvl="0" indent="0" algn="l" defTabSz="2362535"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Mean (SD)</a:t>
                      </a:r>
                    </a:p>
                    <a:p>
                      <a:pPr marL="171450" marR="0" lvl="0" indent="0" algn="l" defTabSz="2362535"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Median (Min, Max)</a:t>
                      </a: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16.8 (17.7)</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8.0 (2.0, 61.0)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FEA"/>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22.5 (18.9)</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16.0 (0, 71.0)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algn="ctr">
                        <a:lnSpc>
                          <a:spcPct val="100000"/>
                        </a:lnSpc>
                        <a:spcBef>
                          <a:spcPts val="0"/>
                        </a:spcBef>
                        <a:spcAft>
                          <a:spcPts val="300"/>
                        </a:spcAft>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21.0 (18.7)</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15.5 (0, 71.0)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6F0FA"/>
                    </a:solidFill>
                  </a:tcPr>
                </a:tc>
                <a:extLst>
                  <a:ext uri="{0D108BD9-81ED-4DB2-BD59-A6C34878D82A}">
                    <a16:rowId xmlns:a16="http://schemas.microsoft.com/office/drawing/2014/main" val="3431725224"/>
                  </a:ext>
                </a:extLst>
              </a:tr>
              <a:tr h="1152589">
                <a:tc>
                  <a:txBody>
                    <a:bodyPr/>
                    <a:lstStyle/>
                    <a:p>
                      <a:pPr marL="0" marR="0" lvl="0" indent="0" algn="l" defTabSz="2362535" rtl="0" eaLnBrk="1" fontAlgn="auto" latinLnBrk="0" hangingPunct="1">
                        <a:lnSpc>
                          <a:spcPct val="100000"/>
                        </a:lnSpc>
                        <a:spcBef>
                          <a:spcPts val="0"/>
                        </a:spcBef>
                        <a:spcAft>
                          <a:spcPts val="300"/>
                        </a:spcAft>
                        <a:buClrTx/>
                        <a:buSzTx/>
                        <a:buFontTx/>
                        <a:buNone/>
                        <a:tabLst/>
                        <a:defRPr/>
                      </a:pPr>
                      <a:r>
                        <a:rPr lang="en-GB" sz="1800" b="1" dirty="0">
                          <a:solidFill>
                            <a:schemeClr val="tx1"/>
                          </a:solidFill>
                          <a:latin typeface="Arial" panose="020B0604020202020204" pitchFamily="34" charset="0"/>
                          <a:cs typeface="Arial" panose="020B0604020202020204" pitchFamily="34" charset="0"/>
                        </a:rPr>
                        <a:t>Primary diagnosis HA severity, (%)</a:t>
                      </a:r>
                    </a:p>
                    <a:p>
                      <a:pPr marL="171450" marR="0" lvl="0" indent="0" algn="l" defTabSz="2362535"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Mild</a:t>
                      </a:r>
                    </a:p>
                    <a:p>
                      <a:pPr marL="171450" marR="0" lvl="0" indent="0" algn="l" defTabSz="2362535"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Moderate</a:t>
                      </a:r>
                    </a:p>
                    <a:p>
                      <a:pPr marL="171450" marR="0" lvl="0" indent="0" algn="l" defTabSz="2362535"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Severe</a:t>
                      </a:r>
                      <a:endParaRPr kumimoji="0" lang="en-US"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2362535"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0 (0)</a:t>
                      </a:r>
                    </a:p>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 (5.6)</a:t>
                      </a:r>
                    </a:p>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17 (94.4)</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DED3"/>
                    </a:solidFill>
                  </a:tcPr>
                </a:tc>
                <a:tc>
                  <a:txBody>
                    <a:bodyPr/>
                    <a:lstStyle/>
                    <a:p>
                      <a:pPr marL="0" marR="0" lvl="0" indent="0" algn="ctr" defTabSz="2362535"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 (2.0)</a:t>
                      </a:r>
                    </a:p>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7 (14.0)</a:t>
                      </a:r>
                    </a:p>
                    <a:p>
                      <a:pPr marL="0" marR="0" lvl="0" indent="0" algn="ctr" defTabSz="2362535"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42 (84.0)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marL="0" marR="0" lvl="0" indent="0" algn="ctr" defTabSz="2362535" rtl="0" eaLnBrk="1" fontAlgn="auto" latinLnBrk="0" hangingPunct="1">
                        <a:lnSpc>
                          <a:spcPct val="100000"/>
                        </a:lnSpc>
                        <a:spcBef>
                          <a:spcPts val="0"/>
                        </a:spcBef>
                        <a:spcAft>
                          <a:spcPts val="30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endParaRPr>
                    </a:p>
                    <a:p>
                      <a:pPr marL="0" marR="0" lvl="0" indent="0" algn="ctr" defTabSz="2362535"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1 (1.5)</a:t>
                      </a:r>
                    </a:p>
                    <a:p>
                      <a:pPr marL="0" marR="0" lvl="0" indent="0" algn="ctr" defTabSz="2362535"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8 (11.8)</a:t>
                      </a:r>
                    </a:p>
                    <a:p>
                      <a:pPr marL="0" marR="0" lvl="0" indent="0" algn="ctr" defTabSz="2362535"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mn-lt"/>
                          <a:ea typeface="Calibri" panose="020F0502020204030204" pitchFamily="34" charset="0"/>
                          <a:cs typeface="Times New Roman" panose="02020603050405020304" pitchFamily="18" charset="0"/>
                        </a:rPr>
                        <a:t>59 (86.8)</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171372869"/>
                  </a:ext>
                </a:extLst>
              </a:tr>
              <a:tr h="452528">
                <a:tc>
                  <a:txBody>
                    <a:bodyPr/>
                    <a:lstStyle/>
                    <a:p>
                      <a:pPr>
                        <a:lnSpc>
                          <a:spcPct val="100000"/>
                        </a:lnSpc>
                        <a:spcBef>
                          <a:spcPts val="0"/>
                        </a:spcBef>
                        <a:spcAft>
                          <a:spcPts val="300"/>
                        </a:spcAft>
                      </a:pPr>
                      <a:r>
                        <a:rPr lang="en-GB" sz="1800" b="1" dirty="0">
                          <a:solidFill>
                            <a:schemeClr val="tx1"/>
                          </a:solidFill>
                          <a:latin typeface="Arial" panose="020B0604020202020204" pitchFamily="34" charset="0"/>
                          <a:cs typeface="Arial" panose="020B0604020202020204" pitchFamily="34" charset="0"/>
                        </a:rPr>
                        <a:t>Male sex, n (%)</a:t>
                      </a: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300"/>
                        </a:spcAft>
                      </a:pPr>
                      <a:r>
                        <a:rPr lang="en-GB" sz="1800" noProof="0" dirty="0">
                          <a:solidFill>
                            <a:schemeClr val="tx1"/>
                          </a:solidFill>
                          <a:effectLst/>
                          <a:latin typeface="+mn-lt"/>
                          <a:cs typeface="Times New Roman" panose="02020603050405020304" pitchFamily="18" charset="0"/>
                        </a:rPr>
                        <a:t>18 (100)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FEA"/>
                    </a:solidFill>
                  </a:tcPr>
                </a:tc>
                <a:tc>
                  <a:txBody>
                    <a:bodyPr/>
                    <a:lstStyle/>
                    <a:p>
                      <a:pPr algn="ctr">
                        <a:lnSpc>
                          <a:spcPct val="100000"/>
                        </a:lnSpc>
                        <a:spcBef>
                          <a:spcPts val="0"/>
                        </a:spcBef>
                        <a:spcAft>
                          <a:spcPts val="300"/>
                        </a:spcAft>
                      </a:pPr>
                      <a:r>
                        <a:rPr lang="en-GB" sz="1800" noProof="0" dirty="0">
                          <a:solidFill>
                            <a:schemeClr val="tx1"/>
                          </a:solidFill>
                          <a:effectLst/>
                          <a:latin typeface="+mn-lt"/>
                          <a:cs typeface="Times New Roman" panose="02020603050405020304" pitchFamily="18" charset="0"/>
                        </a:rPr>
                        <a:t>50 (100)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algn="ctr">
                        <a:lnSpc>
                          <a:spcPct val="100000"/>
                        </a:lnSpc>
                        <a:spcBef>
                          <a:spcPts val="0"/>
                        </a:spcBef>
                        <a:spcAft>
                          <a:spcPts val="300"/>
                        </a:spcAft>
                      </a:pPr>
                      <a:r>
                        <a:rPr lang="en-GB" sz="1800" noProof="0" dirty="0">
                          <a:solidFill>
                            <a:schemeClr val="tx1"/>
                          </a:solidFill>
                          <a:effectLst/>
                          <a:latin typeface="+mn-lt"/>
                          <a:cs typeface="Times New Roman" panose="02020603050405020304" pitchFamily="18" charset="0"/>
                        </a:rPr>
                        <a:t>68 (100)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6F0FA"/>
                    </a:solidFill>
                  </a:tcPr>
                </a:tc>
                <a:extLst>
                  <a:ext uri="{0D108BD9-81ED-4DB2-BD59-A6C34878D82A}">
                    <a16:rowId xmlns:a16="http://schemas.microsoft.com/office/drawing/2014/main" val="573661960"/>
                  </a:ext>
                </a:extLst>
              </a:tr>
              <a:tr h="1808677">
                <a:tc>
                  <a:txBody>
                    <a:bodyPr/>
                    <a:lstStyle/>
                    <a:p>
                      <a:pPr>
                        <a:lnSpc>
                          <a:spcPct val="100000"/>
                        </a:lnSpc>
                        <a:spcBef>
                          <a:spcPts val="0"/>
                        </a:spcBef>
                        <a:spcAft>
                          <a:spcPts val="300"/>
                        </a:spcAft>
                      </a:pPr>
                      <a:r>
                        <a:rPr lang="en-GB" sz="1800" b="1" dirty="0">
                          <a:solidFill>
                            <a:schemeClr val="tx1"/>
                          </a:solidFill>
                          <a:latin typeface="Arial" panose="020B0604020202020204" pitchFamily="34" charset="0"/>
                          <a:cs typeface="Arial" panose="020B0604020202020204" pitchFamily="34" charset="0"/>
                        </a:rPr>
                        <a:t>Race, n (%)</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American Indian or Alaska Native</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Asian</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Black or African-American</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White</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Mixed Race*</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Unknown</a:t>
                      </a: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0 (0)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0 (0)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3 (16.7)</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13 (72.2)</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0 (0)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2 (11.1)</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DED3"/>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 (2.0)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2 (4.0)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 (2.0)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44 (88.0)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 (2.0)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 (2.0)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 (1.5)</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2 (2.9)</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 (5.9)</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57 (83.8)</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 (1.5)</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3 (4.4)</a:t>
                      </a:r>
                    </a:p>
                  </a:txBody>
                  <a:tcPr marL="66219" marR="66219" marT="66219" marB="6621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208819154"/>
                  </a:ext>
                </a:extLst>
              </a:tr>
              <a:tr h="1152589">
                <a:tc>
                  <a:txBody>
                    <a:bodyPr/>
                    <a:lstStyle/>
                    <a:p>
                      <a:pPr algn="l">
                        <a:lnSpc>
                          <a:spcPct val="100000"/>
                        </a:lnSpc>
                        <a:spcBef>
                          <a:spcPts val="0"/>
                        </a:spcBef>
                        <a:spcAft>
                          <a:spcPts val="300"/>
                        </a:spcAft>
                      </a:pPr>
                      <a:r>
                        <a:rPr lang="en-GB" sz="1800" b="1" dirty="0">
                          <a:solidFill>
                            <a:schemeClr val="tx1"/>
                          </a:solidFill>
                          <a:latin typeface="Arial" panose="020B0604020202020204" pitchFamily="34" charset="0"/>
                          <a:cs typeface="Arial" panose="020B0604020202020204" pitchFamily="34" charset="0"/>
                        </a:rPr>
                        <a:t>Ethnicity, n (%)</a:t>
                      </a:r>
                    </a:p>
                    <a:p>
                      <a:pPr marL="171450" indent="0" algn="l">
                        <a:lnSpc>
                          <a:spcPct val="100000"/>
                        </a:lnSpc>
                        <a:spcBef>
                          <a:spcPts val="0"/>
                        </a:spcBef>
                        <a:spcAft>
                          <a:spcPts val="300"/>
                        </a:spcAft>
                      </a:pPr>
                      <a:r>
                        <a:rPr lang="en-GB"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Hispanic, Latino/a, or Spanish origin</a:t>
                      </a:r>
                    </a:p>
                    <a:p>
                      <a:pPr marL="171450" indent="0" algn="l">
                        <a:lnSpc>
                          <a:spcPct val="100000"/>
                        </a:lnSpc>
                        <a:spcBef>
                          <a:spcPts val="0"/>
                        </a:spcBef>
                        <a:spcAft>
                          <a:spcPts val="300"/>
                        </a:spcAft>
                      </a:pPr>
                      <a:r>
                        <a:rPr lang="en-GB"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Not Hispanic, Latino/a, or Spanish origin</a:t>
                      </a:r>
                    </a:p>
                    <a:p>
                      <a:pPr marL="171450" indent="0" algn="l">
                        <a:lnSpc>
                          <a:spcPct val="100000"/>
                        </a:lnSpc>
                        <a:spcBef>
                          <a:spcPts val="0"/>
                        </a:spcBef>
                        <a:spcAft>
                          <a:spcPts val="300"/>
                        </a:spcAft>
                      </a:pPr>
                      <a:r>
                        <a:rPr lang="en-GB" sz="18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Unknown</a:t>
                      </a:r>
                      <a:endParaRPr lang="en-GB" sz="1800" b="0" dirty="0">
                        <a:solidFill>
                          <a:schemeClr val="tx1"/>
                        </a:solidFill>
                        <a:effectLst/>
                        <a:latin typeface="+mn-lt"/>
                        <a:ea typeface="Times New Roman" panose="02020603050405020304" pitchFamily="18" charset="0"/>
                        <a:cs typeface="Times New Roman" panose="02020603050405020304" pitchFamily="18" charset="0"/>
                      </a:endParaRP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Bef>
                          <a:spcPts val="0"/>
                        </a:spcBef>
                        <a:spcAft>
                          <a:spcPts val="300"/>
                        </a:spcAft>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4 (22.2)</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13 (72.2)</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 (5.6)</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FEA"/>
                    </a:solidFill>
                  </a:tcPr>
                </a:tc>
                <a:tc>
                  <a:txBody>
                    <a:bodyPr/>
                    <a:lstStyle/>
                    <a:p>
                      <a:pPr algn="ctr">
                        <a:lnSpc>
                          <a:spcPct val="100000"/>
                        </a:lnSpc>
                        <a:spcBef>
                          <a:spcPts val="0"/>
                        </a:spcBef>
                        <a:spcAft>
                          <a:spcPts val="300"/>
                        </a:spcAft>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6 (12.0)</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44 (88.0)</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0 (0)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algn="ctr">
                        <a:lnSpc>
                          <a:spcPct val="100000"/>
                        </a:lnSpc>
                        <a:spcBef>
                          <a:spcPts val="0"/>
                        </a:spcBef>
                        <a:spcAft>
                          <a:spcPts val="300"/>
                        </a:spcAft>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10 (14.7)</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57 (83.8)</a:t>
                      </a:r>
                    </a:p>
                    <a:p>
                      <a:pPr algn="ctr">
                        <a:lnSpc>
                          <a:spcPct val="100000"/>
                        </a:lnSpc>
                        <a:spcBef>
                          <a:spcPts val="0"/>
                        </a:spcBef>
                        <a:spcAft>
                          <a:spcPts val="300"/>
                        </a:spcAft>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 (1.5)</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6F0FA"/>
                    </a:solidFill>
                  </a:tcPr>
                </a:tc>
                <a:extLst>
                  <a:ext uri="{0D108BD9-81ED-4DB2-BD59-A6C34878D82A}">
                    <a16:rowId xmlns:a16="http://schemas.microsoft.com/office/drawing/2014/main" val="3442205330"/>
                  </a:ext>
                </a:extLst>
              </a:tr>
              <a:tr h="1152589">
                <a:tc>
                  <a:txBody>
                    <a:bodyPr/>
                    <a:lstStyle/>
                    <a:p>
                      <a:pPr>
                        <a:lnSpc>
                          <a:spcPct val="100000"/>
                        </a:lnSpc>
                        <a:spcBef>
                          <a:spcPts val="0"/>
                        </a:spcBef>
                        <a:spcAft>
                          <a:spcPts val="300"/>
                        </a:spcAft>
                      </a:pPr>
                      <a:r>
                        <a:rPr lang="en-GB" sz="1800" b="1" dirty="0">
                          <a:solidFill>
                            <a:schemeClr val="tx1"/>
                          </a:solidFill>
                          <a:latin typeface="Arial" panose="020B0604020202020204" pitchFamily="34" charset="0"/>
                          <a:cs typeface="Arial" panose="020B0604020202020204" pitchFamily="34" charset="0"/>
                        </a:rPr>
                        <a:t>Family history of haemophilia, n (%)</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Yes</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No</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Unknown</a:t>
                      </a: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11 (61.1)</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4 (22.2)</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3 (16.7)</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BDED3"/>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32 (64.0)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14 (28.0)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ea typeface="Times New Roman" panose="02020603050405020304" pitchFamily="18" charset="0"/>
                          <a:cs typeface="Times New Roman" panose="02020603050405020304" pitchFamily="18" charset="0"/>
                        </a:rPr>
                        <a:t>4 (8.0)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43 (63.2)</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18 (26.5)</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7 (10.3)</a:t>
                      </a:r>
                    </a:p>
                  </a:txBody>
                  <a:tcPr marL="66219" marR="66219" marT="66219" marB="6621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751547519"/>
                  </a:ext>
                </a:extLst>
              </a:tr>
              <a:tr h="1152589">
                <a:tc>
                  <a:txBody>
                    <a:bodyPr/>
                    <a:lstStyle/>
                    <a:p>
                      <a:pPr marL="0" marR="0" lvl="0" indent="0" algn="l" defTabSz="2362535" rtl="0" eaLnBrk="1" fontAlgn="auto" latinLnBrk="0" hangingPunct="1">
                        <a:lnSpc>
                          <a:spcPct val="100000"/>
                        </a:lnSpc>
                        <a:spcBef>
                          <a:spcPts val="0"/>
                        </a:spcBef>
                        <a:spcAft>
                          <a:spcPts val="300"/>
                        </a:spcAft>
                        <a:buClrTx/>
                        <a:buSzTx/>
                        <a:buFontTx/>
                        <a:buNone/>
                        <a:tabLst/>
                        <a:defRPr/>
                      </a:pPr>
                      <a:r>
                        <a:rPr lang="en-GB" sz="1800" b="1" dirty="0">
                          <a:solidFill>
                            <a:schemeClr val="tx1"/>
                          </a:solidFill>
                          <a:latin typeface="+mn-lt"/>
                        </a:rPr>
                        <a:t>Participants undergoing surgery, n (%)</a:t>
                      </a:r>
                    </a:p>
                    <a:p>
                      <a:pPr marL="171450"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1 procedure</a:t>
                      </a:r>
                    </a:p>
                    <a:p>
                      <a:pPr marL="171450"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2 procedures</a:t>
                      </a:r>
                    </a:p>
                    <a:p>
                      <a:pPr marL="171450"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&gt;2 procedures</a:t>
                      </a: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13 (72.2)</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3 (16.7)</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2 (11.1)</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FEA"/>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38 (76.0)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8 (16.0)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 (8.0)</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51 (75.0)</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11 (16.2)</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6 (8.8)</a:t>
                      </a:r>
                    </a:p>
                  </a:txBody>
                  <a:tcPr marL="66219" marR="66219" marT="66219" marB="66219"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6F0FA"/>
                    </a:solidFill>
                  </a:tcPr>
                </a:tc>
                <a:extLst>
                  <a:ext uri="{0D108BD9-81ED-4DB2-BD59-A6C34878D82A}">
                    <a16:rowId xmlns:a16="http://schemas.microsoft.com/office/drawing/2014/main" val="3821203271"/>
                  </a:ext>
                </a:extLst>
              </a:tr>
              <a:tr h="1189810">
                <a:tc>
                  <a:txBody>
                    <a:bodyPr/>
                    <a:lstStyle/>
                    <a:p>
                      <a:pPr marL="0" marR="0" lvl="0" indent="0" algn="l" defTabSz="2362535" rtl="0" eaLnBrk="1" fontAlgn="auto" latinLnBrk="0" hangingPunct="1">
                        <a:lnSpc>
                          <a:spcPct val="100000"/>
                        </a:lnSpc>
                        <a:spcBef>
                          <a:spcPts val="0"/>
                        </a:spcBef>
                        <a:spcAft>
                          <a:spcPts val="300"/>
                        </a:spcAft>
                        <a:buClrTx/>
                        <a:buSzTx/>
                        <a:buFontTx/>
                        <a:buNone/>
                        <a:tabLst/>
                        <a:defRPr/>
                      </a:pPr>
                      <a:r>
                        <a:rPr lang="en-GB" sz="1800" b="1" dirty="0">
                          <a:solidFill>
                            <a:schemeClr val="tx1"/>
                          </a:solidFill>
                          <a:latin typeface="+mn-lt"/>
                        </a:rPr>
                        <a:t>Emicizumab exposure prior to first surgery, weeks</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Mean (SD)</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Median (Min, Max)</a:t>
                      </a:r>
                    </a:p>
                    <a:p>
                      <a:pPr marL="180975" marR="0" lvl="0" indent="0" algn="l" defTabSz="2362535" rtl="0" eaLnBrk="1" fontAlgn="auto" latinLnBrk="0" hangingPunct="1">
                        <a:lnSpc>
                          <a:spcPct val="100000"/>
                        </a:lnSpc>
                        <a:spcBef>
                          <a:spcPts val="0"/>
                        </a:spcBef>
                        <a:spcAft>
                          <a:spcPts val="300"/>
                        </a:spcAft>
                        <a:buClrTx/>
                        <a:buSzTx/>
                        <a:buFontTx/>
                        <a:buNone/>
                        <a:tabLst/>
                        <a:defRPr/>
                      </a:pPr>
                      <a:r>
                        <a:rPr lang="en-GB" sz="1800" b="0" dirty="0">
                          <a:solidFill>
                            <a:schemeClr val="tx1"/>
                          </a:solidFill>
                          <a:latin typeface="+mn-lt"/>
                        </a:rPr>
                        <a:t>Q1, Q3</a:t>
                      </a:r>
                    </a:p>
                  </a:txBody>
                  <a:tcPr marL="66219" marR="66219"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55.1 (48.6)</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40.9 (0.14, 149)</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12.4, 96.3</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BDED3"/>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46.9 (32.4)</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41.9 (3.29, 114)</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15.4, 69.9</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2DEEF"/>
                    </a:solidFill>
                  </a:tcPr>
                </a:tc>
                <a:tc>
                  <a:txBody>
                    <a:bodyPr/>
                    <a:lstStyle/>
                    <a:p>
                      <a:pPr marL="0" marR="0" lvl="0" indent="0" algn="ctr" defTabSz="4036710" rtl="0" eaLnBrk="1" fontAlgn="auto" latinLnBrk="0" hangingPunct="1">
                        <a:lnSpc>
                          <a:spcPct val="100000"/>
                        </a:lnSpc>
                        <a:spcBef>
                          <a:spcPts val="0"/>
                        </a:spcBef>
                        <a:spcAft>
                          <a:spcPts val="300"/>
                        </a:spcAft>
                        <a:buClrTx/>
                        <a:buSzTx/>
                        <a:buFontTx/>
                        <a:buNone/>
                        <a:tabLst/>
                        <a:defRPr/>
                      </a:pPr>
                      <a:endParaRPr lang="en-GB" sz="1800" noProof="0" dirty="0">
                        <a:solidFill>
                          <a:schemeClr val="tx1"/>
                        </a:solidFill>
                        <a:effectLst/>
                        <a:latin typeface="+mn-lt"/>
                        <a:cs typeface="Times New Roman" panose="02020603050405020304" pitchFamily="18" charset="0"/>
                      </a:endParaRP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49.0 (37.2)</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41.9 (0.14, 149)</a:t>
                      </a:r>
                    </a:p>
                    <a:p>
                      <a:pPr marL="0" marR="0" lvl="0" indent="0" algn="ctr" defTabSz="4036710" rtl="0" eaLnBrk="1" fontAlgn="auto" latinLnBrk="0" hangingPunct="1">
                        <a:lnSpc>
                          <a:spcPct val="100000"/>
                        </a:lnSpc>
                        <a:spcBef>
                          <a:spcPts val="0"/>
                        </a:spcBef>
                        <a:spcAft>
                          <a:spcPts val="300"/>
                        </a:spcAft>
                        <a:buClrTx/>
                        <a:buSzTx/>
                        <a:buFontTx/>
                        <a:buNone/>
                        <a:tabLst/>
                        <a:defRPr/>
                      </a:pPr>
                      <a:r>
                        <a:rPr lang="en-GB" sz="1800" noProof="0" dirty="0">
                          <a:solidFill>
                            <a:schemeClr val="tx1"/>
                          </a:solidFill>
                          <a:effectLst/>
                          <a:latin typeface="+mn-lt"/>
                          <a:cs typeface="Times New Roman" panose="02020603050405020304" pitchFamily="18" charset="0"/>
                        </a:rPr>
                        <a:t>14.3, 77.6</a:t>
                      </a:r>
                    </a:p>
                  </a:txBody>
                  <a:tcPr marL="66219" marR="66219" marT="66219" marB="6621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223145466"/>
                  </a:ext>
                </a:extLst>
              </a:tr>
              <a:tr h="322685">
                <a:tc gridSpan="4">
                  <a:txBody>
                    <a:bodyPr/>
                    <a:lstStyle/>
                    <a:p>
                      <a:pPr algn="l">
                        <a:lnSpc>
                          <a:spcPct val="100000"/>
                        </a:lnSpc>
                        <a:spcBef>
                          <a:spcPts val="0"/>
                        </a:spcBef>
                        <a:spcAft>
                          <a:spcPts val="300"/>
                        </a:spcAft>
                      </a:pPr>
                      <a:r>
                        <a:rPr lang="en-GB" sz="1400" b="0" dirty="0">
                          <a:solidFill>
                            <a:schemeClr val="tx1"/>
                          </a:solidFill>
                          <a:effectLst/>
                          <a:latin typeface="+mn-lt"/>
                          <a:ea typeface="Times New Roman" panose="02020603050405020304" pitchFamily="18" charset="0"/>
                          <a:cs typeface="Times New Roman" panose="02020603050405020304" pitchFamily="18" charset="0"/>
                        </a:rPr>
                        <a:t>*Reported multiple race categories. HA, haemophilia A; Q, quartile; SD, standard deviation.</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66219" marB="66219"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lnSpc>
                          <a:spcPct val="100000"/>
                        </a:lnSpc>
                        <a:spcBef>
                          <a:spcPts val="0"/>
                        </a:spcBef>
                        <a:spcAft>
                          <a:spcPts val="600"/>
                        </a:spcAft>
                      </a:pPr>
                      <a:endParaRPr lang="en-US" sz="1600" dirty="0">
                        <a:solidFill>
                          <a:srgbClr val="000000"/>
                        </a:solidFill>
                        <a:effectLst/>
                        <a:latin typeface="+mn-lt"/>
                        <a:ea typeface="Times New Roman" panose="02020603050405020304" pitchFamily="18" charset="0"/>
                        <a:cs typeface="Times New Roman" panose="02020603050405020304" pitchFamily="18" charset="0"/>
                      </a:endParaRPr>
                    </a:p>
                  </a:txBody>
                  <a:tcPr marL="63520" marR="63520" marT="31760" marB="31760" anchor="ctr">
                    <a:lnL w="6350" cap="flat" cmpd="sng" algn="ctr">
                      <a:noFill/>
                      <a:prstDash val="solid"/>
                      <a:miter lim="800000"/>
                    </a:lnL>
                    <a:lnR w="6350" cap="flat" cmpd="sng" algn="ctr">
                      <a:noFill/>
                      <a:prstDash val="solid"/>
                      <a:miter lim="800000"/>
                    </a:lnR>
                    <a:lnT w="19050" cap="flat" cmpd="sng" algn="ctr">
                      <a:solidFill>
                        <a:schemeClr val="bg1">
                          <a:lumMod val="85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DEEBF7"/>
                    </a:solidFill>
                  </a:tcPr>
                </a:tc>
                <a:tc hMerge="1">
                  <a:txBody>
                    <a:bodyPr/>
                    <a:lstStyle/>
                    <a:p>
                      <a:pPr algn="ctr">
                        <a:lnSpc>
                          <a:spcPct val="100000"/>
                        </a:lnSpc>
                        <a:spcBef>
                          <a:spcPts val="0"/>
                        </a:spcBef>
                        <a:spcAft>
                          <a:spcPts val="600"/>
                        </a:spcAft>
                      </a:pPr>
                      <a:endParaRPr lang="en-US" sz="1600" dirty="0">
                        <a:solidFill>
                          <a:srgbClr val="000000"/>
                        </a:solidFill>
                        <a:effectLst/>
                        <a:latin typeface="+mn-lt"/>
                        <a:ea typeface="Times New Roman" panose="02020603050405020304" pitchFamily="18" charset="0"/>
                        <a:cs typeface="Times New Roman" panose="02020603050405020304" pitchFamily="18" charset="0"/>
                      </a:endParaRPr>
                    </a:p>
                  </a:txBody>
                  <a:tcPr marL="63520" marR="63520" marT="31760" marB="31760" anchor="ctr">
                    <a:lnL w="6350" cap="flat" cmpd="sng" algn="ctr">
                      <a:noFill/>
                      <a:prstDash val="solid"/>
                      <a:miter lim="800000"/>
                    </a:lnL>
                    <a:lnR w="6350" cap="flat" cmpd="sng" algn="ctr">
                      <a:noFill/>
                      <a:prstDash val="solid"/>
                      <a:miter lim="800000"/>
                    </a:lnR>
                    <a:lnT w="19050" cap="flat" cmpd="sng" algn="ctr">
                      <a:solidFill>
                        <a:schemeClr val="bg1">
                          <a:lumMod val="85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6F6EF"/>
                    </a:solidFill>
                  </a:tcPr>
                </a:tc>
                <a:tc hMerge="1">
                  <a:txBody>
                    <a:bodyPr/>
                    <a:lstStyle/>
                    <a:p>
                      <a:pPr algn="ctr">
                        <a:lnSpc>
                          <a:spcPct val="100000"/>
                        </a:lnSpc>
                        <a:spcBef>
                          <a:spcPts val="0"/>
                        </a:spcBef>
                        <a:spcAft>
                          <a:spcPts val="600"/>
                        </a:spcAft>
                      </a:pPr>
                      <a:endParaRPr lang="en-US" sz="1600" dirty="0">
                        <a:solidFill>
                          <a:srgbClr val="000000"/>
                        </a:solidFill>
                        <a:effectLst/>
                        <a:latin typeface="+mn-lt"/>
                        <a:ea typeface="Times New Roman" panose="02020603050405020304" pitchFamily="18" charset="0"/>
                        <a:cs typeface="Times New Roman" panose="02020603050405020304" pitchFamily="18" charset="0"/>
                      </a:endParaRPr>
                    </a:p>
                  </a:txBody>
                  <a:tcPr marL="63520" marR="63520" marT="31760" marB="31760" anchor="ctr">
                    <a:lnL w="6350" cap="flat" cmpd="sng" algn="ctr">
                      <a:noFill/>
                      <a:prstDash val="solid"/>
                      <a:miter lim="800000"/>
                    </a:lnL>
                    <a:lnR w="6350" cap="flat" cmpd="sng" algn="ctr">
                      <a:noFill/>
                      <a:prstDash val="solid"/>
                      <a:miter lim="800000"/>
                    </a:lnR>
                    <a:lnT w="19050" cap="flat" cmpd="sng" algn="ctr">
                      <a:solidFill>
                        <a:schemeClr val="bg1">
                          <a:lumMod val="85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8667123"/>
                  </a:ext>
                </a:extLst>
              </a:tr>
            </a:tbl>
          </a:graphicData>
        </a:graphic>
      </p:graphicFrame>
      <p:sp>
        <p:nvSpPr>
          <p:cNvPr id="456" name="Text Placeholder 32">
            <a:extLst>
              <a:ext uri="{FF2B5EF4-FFF2-40B4-BE49-F238E27FC236}">
                <a16:creationId xmlns:a16="http://schemas.microsoft.com/office/drawing/2014/main" id="{BF61D6AE-811A-4F95-A7B6-5F5D3FED5A02}"/>
              </a:ext>
            </a:extLst>
          </p:cNvPr>
          <p:cNvSpPr txBox="1">
            <a:spLocks noChangeAspect="1"/>
          </p:cNvSpPr>
          <p:nvPr/>
        </p:nvSpPr>
        <p:spPr>
          <a:xfrm>
            <a:off x="15458167" y="37490442"/>
            <a:ext cx="14191200" cy="2001794"/>
          </a:xfrm>
          <a:prstGeom prst="rect">
            <a:avLst/>
          </a:prstGeom>
          <a:solidFill>
            <a:srgbClr val="0066CC"/>
          </a:solidFill>
        </p:spPr>
        <p:txBody>
          <a:bodyPr lIns="302754" tIns="302754" rIns="302754" bIns="227066">
            <a:noAutofit/>
          </a:bodyPr>
          <a:lstStyle>
            <a:lvl1pPr marL="182563" indent="-182563" algn="l" defTabSz="2804190" rtl="0" eaLnBrk="1" latinLnBrk="0" hangingPunct="1">
              <a:lnSpc>
                <a:spcPct val="100000"/>
              </a:lnSpc>
              <a:spcBef>
                <a:spcPts val="0"/>
              </a:spcBef>
              <a:spcAft>
                <a:spcPts val="800"/>
              </a:spcAft>
              <a:buFont typeface="Arial" panose="020B0604020202020204" pitchFamily="34" charset="0"/>
              <a:buChar char="•"/>
              <a:defRPr sz="1700" kern="1200">
                <a:solidFill>
                  <a:schemeClr val="bg1"/>
                </a:solidFill>
                <a:latin typeface="+mn-lt"/>
                <a:ea typeface="+mn-ea"/>
                <a:cs typeface="+mn-cs"/>
              </a:defRPr>
            </a:lvl1pPr>
            <a:lvl2pPr marL="449263" indent="-266700" algn="l" defTabSz="2804190" rtl="0" eaLnBrk="1" latinLnBrk="0" hangingPunct="1">
              <a:lnSpc>
                <a:spcPct val="100000"/>
              </a:lnSpc>
              <a:spcBef>
                <a:spcPts val="0"/>
              </a:spcBef>
              <a:spcAft>
                <a:spcPts val="800"/>
              </a:spcAft>
              <a:buFont typeface="Arial" panose="020B0604020202020204" pitchFamily="34" charset="0"/>
              <a:buChar char="–"/>
              <a:defRPr sz="1700" kern="1200">
                <a:solidFill>
                  <a:schemeClr val="bg1"/>
                </a:solidFill>
                <a:latin typeface="+mn-lt"/>
                <a:ea typeface="+mn-ea"/>
                <a:cs typeface="+mn-cs"/>
              </a:defRPr>
            </a:lvl2pPr>
            <a:lvl3pPr marL="623888" indent="-174625" algn="l" defTabSz="2804190" rtl="0" eaLnBrk="1" latinLnBrk="0" hangingPunct="1">
              <a:lnSpc>
                <a:spcPct val="100000"/>
              </a:lnSpc>
              <a:spcBef>
                <a:spcPts val="0"/>
              </a:spcBef>
              <a:spcAft>
                <a:spcPts val="800"/>
              </a:spcAft>
              <a:buFont typeface="Arial" panose="020B0604020202020204" pitchFamily="34" charset="0"/>
              <a:buChar char="•"/>
              <a:defRPr sz="1700" kern="1200">
                <a:solidFill>
                  <a:schemeClr val="bg1"/>
                </a:solidFill>
                <a:latin typeface="+mn-lt"/>
                <a:ea typeface="+mn-ea"/>
                <a:cs typeface="+mn-cs"/>
              </a:defRPr>
            </a:lvl3pPr>
            <a:lvl4pPr marL="4907333"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4pPr>
            <a:lvl5pPr marL="630942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5pPr>
            <a:lvl6pPr marL="771152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6pPr>
            <a:lvl7pPr marL="9113619"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7pPr>
            <a:lvl8pPr marL="10515714"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8pPr>
            <a:lvl9pPr marL="11917810" indent="-701048" algn="l" defTabSz="2804190" rtl="0" eaLnBrk="1" latinLnBrk="0" hangingPunct="1">
              <a:lnSpc>
                <a:spcPct val="90000"/>
              </a:lnSpc>
              <a:spcBef>
                <a:spcPts val="1533"/>
              </a:spcBef>
              <a:buFont typeface="Arial" panose="020B0604020202020204" pitchFamily="34" charset="0"/>
              <a:buChar char="•"/>
              <a:defRPr sz="5520" kern="1200">
                <a:solidFill>
                  <a:schemeClr val="tx1"/>
                </a:solidFill>
                <a:latin typeface="+mn-lt"/>
                <a:ea typeface="+mn-ea"/>
                <a:cs typeface="+mn-cs"/>
              </a:defRPr>
            </a:lvl9pPr>
          </a:lstStyle>
          <a:p>
            <a:pPr>
              <a:spcAft>
                <a:spcPts val="1200"/>
              </a:spcAft>
            </a:pPr>
            <a:r>
              <a:rPr lang="en-GB" sz="2000" dirty="0"/>
              <a:t>This analysis features the largest report of surgery data for PwHA receiving emicizumab in the US. </a:t>
            </a:r>
          </a:p>
          <a:p>
            <a:pPr>
              <a:spcAft>
                <a:spcPts val="1200"/>
              </a:spcAft>
            </a:pPr>
            <a:r>
              <a:rPr lang="en-GB" sz="2000" dirty="0"/>
              <a:t>The majority of procedures were not associated with treated bleeds, consistent with previously published surgeries data from the HAVEN 1–4 studies.</a:t>
            </a:r>
            <a:r>
              <a:rPr lang="en-GB" sz="2000" baseline="30000" dirty="0"/>
              <a:t>3</a:t>
            </a:r>
          </a:p>
          <a:p>
            <a:pPr>
              <a:spcAft>
                <a:spcPts val="1514"/>
              </a:spcAft>
            </a:pPr>
            <a:r>
              <a:rPr lang="en-GB" sz="2000" dirty="0"/>
              <a:t>Data from this analysis may inform the development of guidelines for the surgical management of PwHA in the future.</a:t>
            </a:r>
          </a:p>
        </p:txBody>
      </p:sp>
      <p:grpSp>
        <p:nvGrpSpPr>
          <p:cNvPr id="33" name="Group 32">
            <a:extLst>
              <a:ext uri="{FF2B5EF4-FFF2-40B4-BE49-F238E27FC236}">
                <a16:creationId xmlns:a16="http://schemas.microsoft.com/office/drawing/2014/main" id="{F12A526B-E6F5-4C97-AE41-AEB0D3E79755}"/>
              </a:ext>
            </a:extLst>
          </p:cNvPr>
          <p:cNvGrpSpPr/>
          <p:nvPr/>
        </p:nvGrpSpPr>
        <p:grpSpPr>
          <a:xfrm>
            <a:off x="15465959" y="36491284"/>
            <a:ext cx="14191200" cy="1239790"/>
            <a:chOff x="15467573" y="32505416"/>
            <a:chExt cx="14191200" cy="1239790"/>
          </a:xfrm>
        </p:grpSpPr>
        <p:sp>
          <p:nvSpPr>
            <p:cNvPr id="475" name="Rounded Rectangle 89">
              <a:extLst>
                <a:ext uri="{FF2B5EF4-FFF2-40B4-BE49-F238E27FC236}">
                  <a16:creationId xmlns:a16="http://schemas.microsoft.com/office/drawing/2014/main" id="{8AB499FD-8D01-427E-ADB4-11C3030F6636}"/>
                </a:ext>
              </a:extLst>
            </p:cNvPr>
            <p:cNvSpPr/>
            <p:nvPr/>
          </p:nvSpPr>
          <p:spPr>
            <a:xfrm>
              <a:off x="15467573" y="32654366"/>
              <a:ext cx="14191200" cy="847043"/>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46801" tIns="47876" rIns="95754" bIns="47876" rtlCol="0" anchor="ctr" anchorCtr="0"/>
            <a:lstStyle/>
            <a:p>
              <a:pPr defTabSz="1571236"/>
              <a:r>
                <a:rPr lang="en-GB" sz="2759" b="1" dirty="0">
                  <a:solidFill>
                    <a:schemeClr val="bg1"/>
                  </a:solidFill>
                  <a:latin typeface="Arial" panose="020B0604020202020204" pitchFamily="34" charset="0"/>
                  <a:cs typeface="Arial" panose="020B0604020202020204" pitchFamily="34" charset="0"/>
                </a:rPr>
                <a:t>Conclusions</a:t>
              </a:r>
            </a:p>
          </p:txBody>
        </p:sp>
        <p:grpSp>
          <p:nvGrpSpPr>
            <p:cNvPr id="460" name="Group 459">
              <a:extLst>
                <a:ext uri="{FF2B5EF4-FFF2-40B4-BE49-F238E27FC236}">
                  <a16:creationId xmlns:a16="http://schemas.microsoft.com/office/drawing/2014/main" id="{A652E05E-3BFA-405C-8DF9-E1406EEF5CD6}"/>
                </a:ext>
              </a:extLst>
            </p:cNvPr>
            <p:cNvGrpSpPr/>
            <p:nvPr/>
          </p:nvGrpSpPr>
          <p:grpSpPr>
            <a:xfrm>
              <a:off x="15847905" y="32505416"/>
              <a:ext cx="1462714" cy="1239790"/>
              <a:chOff x="32600772" y="10259805"/>
              <a:chExt cx="1054375" cy="893683"/>
            </a:xfrm>
          </p:grpSpPr>
          <p:grpSp>
            <p:nvGrpSpPr>
              <p:cNvPr id="461" name="Group 460">
                <a:extLst>
                  <a:ext uri="{FF2B5EF4-FFF2-40B4-BE49-F238E27FC236}">
                    <a16:creationId xmlns:a16="http://schemas.microsoft.com/office/drawing/2014/main" id="{7FD5368B-F3B2-4E8D-941F-6E8FC89DB578}"/>
                  </a:ext>
                </a:extLst>
              </p:cNvPr>
              <p:cNvGrpSpPr/>
              <p:nvPr/>
            </p:nvGrpSpPr>
            <p:grpSpPr>
              <a:xfrm>
                <a:off x="32600772" y="10259805"/>
                <a:ext cx="1054375" cy="893683"/>
                <a:chOff x="182178" y="11127299"/>
                <a:chExt cx="1522133" cy="1290152"/>
              </a:xfrm>
            </p:grpSpPr>
            <p:sp>
              <p:nvSpPr>
                <p:cNvPr id="472" name="Oval 471">
                  <a:extLst>
                    <a:ext uri="{FF2B5EF4-FFF2-40B4-BE49-F238E27FC236}">
                      <a16:creationId xmlns:a16="http://schemas.microsoft.com/office/drawing/2014/main" id="{9F6E69E9-03D5-40A4-9F2A-EC7FBB7FFB70}"/>
                    </a:ext>
                  </a:extLst>
                </p:cNvPr>
                <p:cNvSpPr/>
                <p:nvPr/>
              </p:nvSpPr>
              <p:spPr>
                <a:xfrm>
                  <a:off x="182178" y="11127299"/>
                  <a:ext cx="1290152" cy="1290152"/>
                </a:xfrm>
                <a:prstGeom prst="ellipse">
                  <a:avLst/>
                </a:prstGeom>
                <a:solidFill>
                  <a:schemeClr val="bg1"/>
                </a:solid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31" dirty="0">
                    <a:latin typeface="Arial" panose="020B0604020202020204" pitchFamily="34" charset="0"/>
                    <a:cs typeface="Arial" panose="020B0604020202020204" pitchFamily="34" charset="0"/>
                  </a:endParaRPr>
                </a:p>
              </p:txBody>
            </p:sp>
            <p:sp>
              <p:nvSpPr>
                <p:cNvPr id="473" name="Freeform 1816">
                  <a:extLst>
                    <a:ext uri="{FF2B5EF4-FFF2-40B4-BE49-F238E27FC236}">
                      <a16:creationId xmlns:a16="http://schemas.microsoft.com/office/drawing/2014/main" id="{7AEE9D8B-CCC4-40B1-B0E2-71E91E67CFC5}"/>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31" dirty="0">
                    <a:latin typeface="Arial" panose="020B0604020202020204" pitchFamily="34" charset="0"/>
                    <a:cs typeface="Arial" panose="020B0604020202020204" pitchFamily="34" charset="0"/>
                  </a:endParaRPr>
                </a:p>
              </p:txBody>
            </p:sp>
          </p:grpSp>
          <p:grpSp>
            <p:nvGrpSpPr>
              <p:cNvPr id="462" name="Graphic 7" descr="Checklist">
                <a:extLst>
                  <a:ext uri="{FF2B5EF4-FFF2-40B4-BE49-F238E27FC236}">
                    <a16:creationId xmlns:a16="http://schemas.microsoft.com/office/drawing/2014/main" id="{BA37AE14-4075-4596-8210-5B17FEA6A082}"/>
                  </a:ext>
                </a:extLst>
              </p:cNvPr>
              <p:cNvGrpSpPr/>
              <p:nvPr/>
            </p:nvGrpSpPr>
            <p:grpSpPr>
              <a:xfrm>
                <a:off x="32867028" y="10451566"/>
                <a:ext cx="373652" cy="482133"/>
                <a:chOff x="25899987" y="14315463"/>
                <a:chExt cx="496669" cy="640864"/>
              </a:xfrm>
              <a:solidFill>
                <a:srgbClr val="0066CC"/>
              </a:solidFill>
            </p:grpSpPr>
            <p:sp>
              <p:nvSpPr>
                <p:cNvPr id="463" name="Freeform 1824">
                  <a:extLst>
                    <a:ext uri="{FF2B5EF4-FFF2-40B4-BE49-F238E27FC236}">
                      <a16:creationId xmlns:a16="http://schemas.microsoft.com/office/drawing/2014/main" id="{BF652102-74EE-4E85-9563-05FFA588EE35}"/>
                    </a:ext>
                  </a:extLst>
                </p:cNvPr>
                <p:cNvSpPr/>
                <p:nvPr/>
              </p:nvSpPr>
              <p:spPr>
                <a:xfrm>
                  <a:off x="25899987" y="14315463"/>
                  <a:ext cx="496669" cy="640864"/>
                </a:xfrm>
                <a:custGeom>
                  <a:avLst/>
                  <a:gdLst>
                    <a:gd name="connsiteX0" fmla="*/ 48065 w 496669"/>
                    <a:gd name="connsiteY0" fmla="*/ 48065 h 640864"/>
                    <a:gd name="connsiteX1" fmla="*/ 448605 w 496669"/>
                    <a:gd name="connsiteY1" fmla="*/ 48065 h 640864"/>
                    <a:gd name="connsiteX2" fmla="*/ 448605 w 496669"/>
                    <a:gd name="connsiteY2" fmla="*/ 592799 h 640864"/>
                    <a:gd name="connsiteX3" fmla="*/ 48065 w 496669"/>
                    <a:gd name="connsiteY3" fmla="*/ 592799 h 640864"/>
                    <a:gd name="connsiteX4" fmla="*/ 48065 w 496669"/>
                    <a:gd name="connsiteY4" fmla="*/ 48065 h 640864"/>
                    <a:gd name="connsiteX5" fmla="*/ 0 w 496669"/>
                    <a:gd name="connsiteY5" fmla="*/ 640864 h 640864"/>
                    <a:gd name="connsiteX6" fmla="*/ 496670 w 496669"/>
                    <a:gd name="connsiteY6" fmla="*/ 640864 h 640864"/>
                    <a:gd name="connsiteX7" fmla="*/ 496670 w 496669"/>
                    <a:gd name="connsiteY7" fmla="*/ 0 h 640864"/>
                    <a:gd name="connsiteX8" fmla="*/ 0 w 496669"/>
                    <a:gd name="connsiteY8" fmla="*/ 0 h 640864"/>
                    <a:gd name="connsiteX9" fmla="*/ 0 w 496669"/>
                    <a:gd name="connsiteY9" fmla="*/ 640864 h 640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6669" h="640864">
                      <a:moveTo>
                        <a:pt x="48065" y="48065"/>
                      </a:moveTo>
                      <a:lnTo>
                        <a:pt x="448605" y="48065"/>
                      </a:lnTo>
                      <a:lnTo>
                        <a:pt x="448605" y="592799"/>
                      </a:lnTo>
                      <a:lnTo>
                        <a:pt x="48065" y="592799"/>
                      </a:lnTo>
                      <a:lnTo>
                        <a:pt x="48065" y="48065"/>
                      </a:lnTo>
                      <a:close/>
                      <a:moveTo>
                        <a:pt x="0" y="640864"/>
                      </a:moveTo>
                      <a:lnTo>
                        <a:pt x="496670" y="640864"/>
                      </a:lnTo>
                      <a:lnTo>
                        <a:pt x="496670" y="0"/>
                      </a:lnTo>
                      <a:lnTo>
                        <a:pt x="0" y="0"/>
                      </a:lnTo>
                      <a:lnTo>
                        <a:pt x="0" y="640864"/>
                      </a:lnTo>
                      <a:close/>
                    </a:path>
                  </a:pathLst>
                </a:custGeom>
                <a:solidFill>
                  <a:schemeClr val="tx2"/>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64" name="Freeform 1825">
                  <a:extLst>
                    <a:ext uri="{FF2B5EF4-FFF2-40B4-BE49-F238E27FC236}">
                      <a16:creationId xmlns:a16="http://schemas.microsoft.com/office/drawing/2014/main" id="{788A827E-749C-4373-888C-940C6836383A}"/>
                    </a:ext>
                  </a:extLst>
                </p:cNvPr>
                <p:cNvSpPr/>
                <p:nvPr/>
              </p:nvSpPr>
              <p:spPr>
                <a:xfrm>
                  <a:off x="26164344" y="14435625"/>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65" name="Freeform 1826">
                  <a:extLst>
                    <a:ext uri="{FF2B5EF4-FFF2-40B4-BE49-F238E27FC236}">
                      <a16:creationId xmlns:a16="http://schemas.microsoft.com/office/drawing/2014/main" id="{2FB61F61-17A5-4116-B7A6-557374D62984}"/>
                    </a:ext>
                  </a:extLst>
                </p:cNvPr>
                <p:cNvSpPr/>
                <p:nvPr/>
              </p:nvSpPr>
              <p:spPr>
                <a:xfrm>
                  <a:off x="26164344" y="14563798"/>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66" name="Freeform 1827">
                  <a:extLst>
                    <a:ext uri="{FF2B5EF4-FFF2-40B4-BE49-F238E27FC236}">
                      <a16:creationId xmlns:a16="http://schemas.microsoft.com/office/drawing/2014/main" id="{E17F24DA-8A7C-498C-A0AB-16B37DAEC792}"/>
                    </a:ext>
                  </a:extLst>
                </p:cNvPr>
                <p:cNvSpPr/>
                <p:nvPr/>
              </p:nvSpPr>
              <p:spPr>
                <a:xfrm>
                  <a:off x="26164344" y="14820143"/>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67" name="Freeform 1828">
                  <a:extLst>
                    <a:ext uri="{FF2B5EF4-FFF2-40B4-BE49-F238E27FC236}">
                      <a16:creationId xmlns:a16="http://schemas.microsoft.com/office/drawing/2014/main" id="{8271CC44-9DC7-42E3-92EF-84909A2BE74D}"/>
                    </a:ext>
                  </a:extLst>
                </p:cNvPr>
                <p:cNvSpPr/>
                <p:nvPr/>
              </p:nvSpPr>
              <p:spPr>
                <a:xfrm>
                  <a:off x="26164344" y="14691971"/>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68" name="Freeform 1829">
                  <a:extLst>
                    <a:ext uri="{FF2B5EF4-FFF2-40B4-BE49-F238E27FC236}">
                      <a16:creationId xmlns:a16="http://schemas.microsoft.com/office/drawing/2014/main" id="{E50FE955-7D1F-45D2-AE1C-C3865DE05028}"/>
                    </a:ext>
                  </a:extLst>
                </p:cNvPr>
                <p:cNvSpPr/>
                <p:nvPr/>
              </p:nvSpPr>
              <p:spPr>
                <a:xfrm>
                  <a:off x="25996117" y="14395571"/>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69" name="Freeform 1830">
                  <a:extLst>
                    <a:ext uri="{FF2B5EF4-FFF2-40B4-BE49-F238E27FC236}">
                      <a16:creationId xmlns:a16="http://schemas.microsoft.com/office/drawing/2014/main" id="{A1654FCB-2FC1-4C98-8610-08A69CD0C425}"/>
                    </a:ext>
                  </a:extLst>
                </p:cNvPr>
                <p:cNvSpPr/>
                <p:nvPr/>
              </p:nvSpPr>
              <p:spPr>
                <a:xfrm>
                  <a:off x="25996117" y="14523744"/>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70" name="Freeform 1831">
                  <a:extLst>
                    <a:ext uri="{FF2B5EF4-FFF2-40B4-BE49-F238E27FC236}">
                      <a16:creationId xmlns:a16="http://schemas.microsoft.com/office/drawing/2014/main" id="{AAED8203-DFAB-4273-A17F-9F2D310FE020}"/>
                    </a:ext>
                  </a:extLst>
                </p:cNvPr>
                <p:cNvSpPr/>
                <p:nvPr/>
              </p:nvSpPr>
              <p:spPr>
                <a:xfrm>
                  <a:off x="25996117" y="1465191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sp>
              <p:nvSpPr>
                <p:cNvPr id="471" name="Freeform 1832">
                  <a:extLst>
                    <a:ext uri="{FF2B5EF4-FFF2-40B4-BE49-F238E27FC236}">
                      <a16:creationId xmlns:a16="http://schemas.microsoft.com/office/drawing/2014/main" id="{CBD981F1-CD13-497D-97DD-DA2A0104048A}"/>
                    </a:ext>
                  </a:extLst>
                </p:cNvPr>
                <p:cNvSpPr/>
                <p:nvPr/>
              </p:nvSpPr>
              <p:spPr>
                <a:xfrm>
                  <a:off x="25996117" y="1477848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931" dirty="0">
                    <a:latin typeface="Arial" panose="020B0604020202020204" pitchFamily="34" charset="0"/>
                    <a:cs typeface="Arial" panose="020B0604020202020204" pitchFamily="34" charset="0"/>
                  </a:endParaRPr>
                </a:p>
              </p:txBody>
            </p:sp>
          </p:grpSp>
        </p:grpSp>
      </p:grpSp>
      <p:sp>
        <p:nvSpPr>
          <p:cNvPr id="477" name="Rectangle 476">
            <a:extLst>
              <a:ext uri="{FF2B5EF4-FFF2-40B4-BE49-F238E27FC236}">
                <a16:creationId xmlns:a16="http://schemas.microsoft.com/office/drawing/2014/main" id="{4237BFE4-EF65-4E70-AF7D-114D64736B2F}"/>
              </a:ext>
            </a:extLst>
          </p:cNvPr>
          <p:cNvSpPr/>
          <p:nvPr/>
        </p:nvSpPr>
        <p:spPr>
          <a:xfrm>
            <a:off x="15717991" y="13800300"/>
            <a:ext cx="13574842" cy="22297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9328" tIns="72000" rIns="99328" bIns="99328" rtlCol="0" anchor="t"/>
          <a:lstStyle/>
          <a:p>
            <a:pPr>
              <a:spcBef>
                <a:spcPts val="300"/>
              </a:spcBef>
            </a:pPr>
            <a:r>
              <a:rPr lang="en-GB" sz="2000" b="1" dirty="0">
                <a:solidFill>
                  <a:schemeClr val="tx2"/>
                </a:solidFill>
              </a:rPr>
              <a:t>Table 2. </a:t>
            </a:r>
            <a:r>
              <a:rPr lang="en-GB" sz="2000" dirty="0">
                <a:solidFill>
                  <a:schemeClr val="tx2"/>
                </a:solidFill>
              </a:rPr>
              <a:t>Outcomes of minor surgeries in participants with FVIII inhibitors</a:t>
            </a:r>
          </a:p>
        </p:txBody>
      </p:sp>
      <p:sp>
        <p:nvSpPr>
          <p:cNvPr id="179" name="Rectangle 178">
            <a:extLst>
              <a:ext uri="{FF2B5EF4-FFF2-40B4-BE49-F238E27FC236}">
                <a16:creationId xmlns:a16="http://schemas.microsoft.com/office/drawing/2014/main" id="{3D81DCD2-EA18-4BCF-9258-55B6A86C322B}"/>
              </a:ext>
            </a:extLst>
          </p:cNvPr>
          <p:cNvSpPr/>
          <p:nvPr/>
        </p:nvSpPr>
        <p:spPr>
          <a:xfrm>
            <a:off x="15451138" y="2188552"/>
            <a:ext cx="14193837" cy="71749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595431">
              <a:spcAft>
                <a:spcPts val="1042"/>
              </a:spcAft>
              <a:buClr>
                <a:srgbClr val="0066CC"/>
              </a:buClr>
              <a:defRPr/>
            </a:pPr>
            <a:endParaRPr lang="en-GB" sz="1388" dirty="0">
              <a:solidFill>
                <a:schemeClr val="tx1"/>
              </a:solidFill>
              <a:latin typeface="Arial" panose="020B0604020202020204" pitchFamily="34" charset="0"/>
              <a:cs typeface="Arial" panose="020B0604020202020204" pitchFamily="34" charset="0"/>
            </a:endParaRPr>
          </a:p>
        </p:txBody>
      </p:sp>
      <p:sp>
        <p:nvSpPr>
          <p:cNvPr id="185" name="Rounded Rectangle 89">
            <a:extLst>
              <a:ext uri="{FF2B5EF4-FFF2-40B4-BE49-F238E27FC236}">
                <a16:creationId xmlns:a16="http://schemas.microsoft.com/office/drawing/2014/main" id="{D975A56C-5BF8-4B39-8AE4-F79FAF986954}"/>
              </a:ext>
            </a:extLst>
          </p:cNvPr>
          <p:cNvSpPr/>
          <p:nvPr/>
        </p:nvSpPr>
        <p:spPr>
          <a:xfrm>
            <a:off x="15451138" y="1409685"/>
            <a:ext cx="14192368" cy="848030"/>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50067" tIns="62505" rIns="125011" bIns="62505" rtlCol="0" anchor="ctr" anchorCtr="0"/>
          <a:lstStyle/>
          <a:p>
            <a:pPr algn="ctr" defTabSz="2051223"/>
            <a:endParaRPr lang="en-GB" sz="2083" b="1" dirty="0">
              <a:solidFill>
                <a:srgbClr val="0066CC"/>
              </a:solidFill>
              <a:latin typeface="Arial" panose="020B0604020202020204" pitchFamily="34" charset="0"/>
              <a:cs typeface="Arial" panose="020B0604020202020204" pitchFamily="34" charset="0"/>
            </a:endParaRPr>
          </a:p>
        </p:txBody>
      </p:sp>
      <p:grpSp>
        <p:nvGrpSpPr>
          <p:cNvPr id="186" name="Group 185">
            <a:extLst>
              <a:ext uri="{FF2B5EF4-FFF2-40B4-BE49-F238E27FC236}">
                <a16:creationId xmlns:a16="http://schemas.microsoft.com/office/drawing/2014/main" id="{53B449AD-B82D-4566-A20B-B1B126F44D5F}"/>
              </a:ext>
            </a:extLst>
          </p:cNvPr>
          <p:cNvGrpSpPr>
            <a:grpSpLocks noChangeAspect="1"/>
          </p:cNvGrpSpPr>
          <p:nvPr/>
        </p:nvGrpSpPr>
        <p:grpSpPr>
          <a:xfrm>
            <a:off x="15735428" y="1209375"/>
            <a:ext cx="1463435" cy="1240400"/>
            <a:chOff x="2149436" y="11136016"/>
            <a:chExt cx="1401506" cy="1187908"/>
          </a:xfrm>
        </p:grpSpPr>
        <p:grpSp>
          <p:nvGrpSpPr>
            <p:cNvPr id="187" name="Group 186">
              <a:extLst>
                <a:ext uri="{FF2B5EF4-FFF2-40B4-BE49-F238E27FC236}">
                  <a16:creationId xmlns:a16="http://schemas.microsoft.com/office/drawing/2014/main" id="{34D0D489-39ED-4848-8913-DD0F582FDDC5}"/>
                </a:ext>
              </a:extLst>
            </p:cNvPr>
            <p:cNvGrpSpPr/>
            <p:nvPr/>
          </p:nvGrpSpPr>
          <p:grpSpPr>
            <a:xfrm>
              <a:off x="2149436" y="11136016"/>
              <a:ext cx="1401506" cy="1187908"/>
              <a:chOff x="182178" y="11127299"/>
              <a:chExt cx="1522133" cy="1290152"/>
            </a:xfrm>
          </p:grpSpPr>
          <p:sp>
            <p:nvSpPr>
              <p:cNvPr id="194" name="Oval 193">
                <a:extLst>
                  <a:ext uri="{FF2B5EF4-FFF2-40B4-BE49-F238E27FC236}">
                    <a16:creationId xmlns:a16="http://schemas.microsoft.com/office/drawing/2014/main" id="{C09A39F9-6F3B-424D-968B-2DD99C853863}"/>
                  </a:ext>
                </a:extLst>
              </p:cNvPr>
              <p:cNvSpPr/>
              <p:nvPr/>
            </p:nvSpPr>
            <p:spPr>
              <a:xfrm>
                <a:off x="182178" y="11127299"/>
                <a:ext cx="1290152" cy="1290152"/>
              </a:xfrm>
              <a:prstGeom prst="ellipse">
                <a:avLst/>
              </a:prstGeom>
              <a:solidFill>
                <a:schemeClr val="bg1"/>
              </a:solid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15" dirty="0">
                  <a:latin typeface="Arial" panose="020B0604020202020204" pitchFamily="34" charset="0"/>
                  <a:cs typeface="Arial" panose="020B0604020202020204" pitchFamily="34" charset="0"/>
                </a:endParaRPr>
              </a:p>
            </p:txBody>
          </p:sp>
          <p:sp>
            <p:nvSpPr>
              <p:cNvPr id="195" name="Freeform 798">
                <a:extLst>
                  <a:ext uri="{FF2B5EF4-FFF2-40B4-BE49-F238E27FC236}">
                    <a16:creationId xmlns:a16="http://schemas.microsoft.com/office/drawing/2014/main" id="{62D53012-BE7E-4795-B1FC-30EB85317016}"/>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15" dirty="0">
                  <a:latin typeface="Arial" panose="020B0604020202020204" pitchFamily="34" charset="0"/>
                  <a:cs typeface="Arial" panose="020B0604020202020204" pitchFamily="34" charset="0"/>
                </a:endParaRPr>
              </a:p>
            </p:txBody>
          </p:sp>
        </p:grpSp>
        <p:grpSp>
          <p:nvGrpSpPr>
            <p:cNvPr id="188" name="Group 187">
              <a:extLst>
                <a:ext uri="{FF2B5EF4-FFF2-40B4-BE49-F238E27FC236}">
                  <a16:creationId xmlns:a16="http://schemas.microsoft.com/office/drawing/2014/main" id="{2ABF8424-6BE7-488E-9C18-81EBD5F33C39}"/>
                </a:ext>
              </a:extLst>
            </p:cNvPr>
            <p:cNvGrpSpPr/>
            <p:nvPr/>
          </p:nvGrpSpPr>
          <p:grpSpPr>
            <a:xfrm>
              <a:off x="2530199" y="11392373"/>
              <a:ext cx="476649" cy="665416"/>
              <a:chOff x="4842368" y="1321220"/>
              <a:chExt cx="243654" cy="340148"/>
            </a:xfrm>
            <a:solidFill>
              <a:srgbClr val="0066CC"/>
            </a:solidFill>
          </p:grpSpPr>
          <p:sp>
            <p:nvSpPr>
              <p:cNvPr id="189" name="Freeform 373">
                <a:extLst>
                  <a:ext uri="{FF2B5EF4-FFF2-40B4-BE49-F238E27FC236}">
                    <a16:creationId xmlns:a16="http://schemas.microsoft.com/office/drawing/2014/main" id="{AA650812-5FC8-4A01-9EF0-D6CEB115430C}"/>
                  </a:ext>
                </a:extLst>
              </p:cNvPr>
              <p:cNvSpPr>
                <a:spLocks/>
              </p:cNvSpPr>
              <p:nvPr/>
            </p:nvSpPr>
            <p:spPr bwMode="auto">
              <a:xfrm>
                <a:off x="4842369" y="1364643"/>
                <a:ext cx="243654" cy="296726"/>
              </a:xfrm>
              <a:custGeom>
                <a:avLst/>
                <a:gdLst>
                  <a:gd name="T0" fmla="*/ 178 w 204"/>
                  <a:gd name="T1" fmla="*/ 0 h 246"/>
                  <a:gd name="T2" fmla="*/ 151 w 204"/>
                  <a:gd name="T3" fmla="*/ 0 h 246"/>
                  <a:gd name="T4" fmla="*/ 170 w 204"/>
                  <a:gd name="T5" fmla="*/ 27 h 246"/>
                  <a:gd name="T6" fmla="*/ 179 w 204"/>
                  <a:gd name="T7" fmla="*/ 27 h 246"/>
                  <a:gd name="T8" fmla="*/ 179 w 204"/>
                  <a:gd name="T9" fmla="*/ 219 h 246"/>
                  <a:gd name="T10" fmla="*/ 25 w 204"/>
                  <a:gd name="T11" fmla="*/ 219 h 246"/>
                  <a:gd name="T12" fmla="*/ 25 w 204"/>
                  <a:gd name="T13" fmla="*/ 27 h 246"/>
                  <a:gd name="T14" fmla="*/ 34 w 204"/>
                  <a:gd name="T15" fmla="*/ 27 h 246"/>
                  <a:gd name="T16" fmla="*/ 53 w 204"/>
                  <a:gd name="T17" fmla="*/ 0 h 246"/>
                  <a:gd name="T18" fmla="*/ 26 w 204"/>
                  <a:gd name="T19" fmla="*/ 0 h 246"/>
                  <a:gd name="T20" fmla="*/ 0 w 204"/>
                  <a:gd name="T21" fmla="*/ 26 h 246"/>
                  <a:gd name="T22" fmla="*/ 0 w 204"/>
                  <a:gd name="T23" fmla="*/ 221 h 246"/>
                  <a:gd name="T24" fmla="*/ 26 w 204"/>
                  <a:gd name="T25" fmla="*/ 246 h 246"/>
                  <a:gd name="T26" fmla="*/ 178 w 204"/>
                  <a:gd name="T27" fmla="*/ 246 h 246"/>
                  <a:gd name="T28" fmla="*/ 204 w 204"/>
                  <a:gd name="T29" fmla="*/ 221 h 246"/>
                  <a:gd name="T30" fmla="*/ 204 w 204"/>
                  <a:gd name="T31" fmla="*/ 26 h 246"/>
                  <a:gd name="T32" fmla="*/ 178 w 204"/>
                  <a:gd name="T33" fmla="*/ 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4" h="246">
                    <a:moveTo>
                      <a:pt x="178" y="0"/>
                    </a:moveTo>
                    <a:cubicBezTo>
                      <a:pt x="151" y="0"/>
                      <a:pt x="151" y="0"/>
                      <a:pt x="151" y="0"/>
                    </a:cubicBezTo>
                    <a:cubicBezTo>
                      <a:pt x="170" y="27"/>
                      <a:pt x="170" y="27"/>
                      <a:pt x="170" y="27"/>
                    </a:cubicBezTo>
                    <a:cubicBezTo>
                      <a:pt x="179" y="27"/>
                      <a:pt x="179" y="27"/>
                      <a:pt x="179" y="27"/>
                    </a:cubicBezTo>
                    <a:cubicBezTo>
                      <a:pt x="179" y="219"/>
                      <a:pt x="179" y="219"/>
                      <a:pt x="179" y="219"/>
                    </a:cubicBezTo>
                    <a:cubicBezTo>
                      <a:pt x="25" y="219"/>
                      <a:pt x="25" y="219"/>
                      <a:pt x="25" y="219"/>
                    </a:cubicBezTo>
                    <a:cubicBezTo>
                      <a:pt x="25" y="27"/>
                      <a:pt x="25" y="27"/>
                      <a:pt x="25" y="27"/>
                    </a:cubicBezTo>
                    <a:cubicBezTo>
                      <a:pt x="34" y="27"/>
                      <a:pt x="34" y="27"/>
                      <a:pt x="34" y="27"/>
                    </a:cubicBezTo>
                    <a:cubicBezTo>
                      <a:pt x="53" y="0"/>
                      <a:pt x="53" y="0"/>
                      <a:pt x="53" y="0"/>
                    </a:cubicBezTo>
                    <a:cubicBezTo>
                      <a:pt x="26" y="0"/>
                      <a:pt x="26" y="0"/>
                      <a:pt x="26" y="0"/>
                    </a:cubicBezTo>
                    <a:cubicBezTo>
                      <a:pt x="12" y="0"/>
                      <a:pt x="0" y="12"/>
                      <a:pt x="0" y="26"/>
                    </a:cubicBezTo>
                    <a:cubicBezTo>
                      <a:pt x="0" y="221"/>
                      <a:pt x="0" y="221"/>
                      <a:pt x="0" y="221"/>
                    </a:cubicBezTo>
                    <a:cubicBezTo>
                      <a:pt x="0" y="235"/>
                      <a:pt x="12" y="246"/>
                      <a:pt x="26" y="246"/>
                    </a:cubicBezTo>
                    <a:cubicBezTo>
                      <a:pt x="178" y="246"/>
                      <a:pt x="178" y="246"/>
                      <a:pt x="178" y="246"/>
                    </a:cubicBezTo>
                    <a:cubicBezTo>
                      <a:pt x="192" y="246"/>
                      <a:pt x="204" y="235"/>
                      <a:pt x="204" y="221"/>
                    </a:cubicBezTo>
                    <a:cubicBezTo>
                      <a:pt x="204" y="26"/>
                      <a:pt x="204" y="26"/>
                      <a:pt x="204" y="26"/>
                    </a:cubicBezTo>
                    <a:cubicBezTo>
                      <a:pt x="204" y="12"/>
                      <a:pt x="192" y="0"/>
                      <a:pt x="178" y="0"/>
                    </a:cubicBezTo>
                    <a:close/>
                  </a:path>
                </a:pathLst>
              </a:custGeom>
              <a:solidFill>
                <a:srgbClr val="7FB3E5"/>
              </a:solidFill>
              <a:ln>
                <a:noFill/>
              </a:ln>
            </p:spPr>
            <p:txBody>
              <a:bodyPr vert="horz" wrap="square" lIns="79381" tIns="39692" rIns="79381" bIns="39692" numCol="1" anchor="t" anchorCtr="0" compatLnSpc="1">
                <a:prstTxWarp prst="textNoShape">
                  <a:avLst/>
                </a:prstTxWarp>
              </a:bodyPr>
              <a:lstStyle/>
              <a:p>
                <a:endParaRPr lang="en-GB" sz="1215" dirty="0">
                  <a:latin typeface="Arial" panose="020B0604020202020204" pitchFamily="34" charset="0"/>
                  <a:cs typeface="Arial" panose="020B0604020202020204" pitchFamily="34" charset="0"/>
                </a:endParaRPr>
              </a:p>
            </p:txBody>
          </p:sp>
          <p:sp>
            <p:nvSpPr>
              <p:cNvPr id="190" name="Freeform 374">
                <a:extLst>
                  <a:ext uri="{FF2B5EF4-FFF2-40B4-BE49-F238E27FC236}">
                    <a16:creationId xmlns:a16="http://schemas.microsoft.com/office/drawing/2014/main" id="{05F76B0A-0700-4447-B33E-0D96D3173BC4}"/>
                  </a:ext>
                </a:extLst>
              </p:cNvPr>
              <p:cNvSpPr>
                <a:spLocks noEditPoints="1"/>
              </p:cNvSpPr>
              <p:nvPr/>
            </p:nvSpPr>
            <p:spPr bwMode="auto">
              <a:xfrm>
                <a:off x="4897855" y="1321220"/>
                <a:ext cx="132683" cy="84434"/>
              </a:xfrm>
              <a:custGeom>
                <a:avLst/>
                <a:gdLst>
                  <a:gd name="T0" fmla="*/ 107 w 112"/>
                  <a:gd name="T1" fmla="*/ 63 h 71"/>
                  <a:gd name="T2" fmla="*/ 88 w 112"/>
                  <a:gd name="T3" fmla="*/ 36 h 71"/>
                  <a:gd name="T4" fmla="*/ 79 w 112"/>
                  <a:gd name="T5" fmla="*/ 22 h 71"/>
                  <a:gd name="T6" fmla="*/ 78 w 112"/>
                  <a:gd name="T7" fmla="*/ 22 h 71"/>
                  <a:gd name="T8" fmla="*/ 56 w 112"/>
                  <a:gd name="T9" fmla="*/ 0 h 71"/>
                  <a:gd name="T10" fmla="*/ 34 w 112"/>
                  <a:gd name="T11" fmla="*/ 22 h 71"/>
                  <a:gd name="T12" fmla="*/ 33 w 112"/>
                  <a:gd name="T13" fmla="*/ 22 h 71"/>
                  <a:gd name="T14" fmla="*/ 24 w 112"/>
                  <a:gd name="T15" fmla="*/ 36 h 71"/>
                  <a:gd name="T16" fmla="*/ 5 w 112"/>
                  <a:gd name="T17" fmla="*/ 63 h 71"/>
                  <a:gd name="T18" fmla="*/ 0 w 112"/>
                  <a:gd name="T19" fmla="*/ 71 h 71"/>
                  <a:gd name="T20" fmla="*/ 56 w 112"/>
                  <a:gd name="T21" fmla="*/ 71 h 71"/>
                  <a:gd name="T22" fmla="*/ 112 w 112"/>
                  <a:gd name="T23" fmla="*/ 71 h 71"/>
                  <a:gd name="T24" fmla="*/ 107 w 112"/>
                  <a:gd name="T25" fmla="*/ 63 h 71"/>
                  <a:gd name="T26" fmla="*/ 56 w 112"/>
                  <a:gd name="T27" fmla="*/ 14 h 71"/>
                  <a:gd name="T28" fmla="*/ 64 w 112"/>
                  <a:gd name="T29" fmla="*/ 22 h 71"/>
                  <a:gd name="T30" fmla="*/ 56 w 112"/>
                  <a:gd name="T31" fmla="*/ 30 h 71"/>
                  <a:gd name="T32" fmla="*/ 48 w 112"/>
                  <a:gd name="T33" fmla="*/ 22 h 71"/>
                  <a:gd name="T34" fmla="*/ 56 w 112"/>
                  <a:gd name="T35" fmla="*/ 1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2" h="71">
                    <a:moveTo>
                      <a:pt x="107" y="63"/>
                    </a:moveTo>
                    <a:cubicBezTo>
                      <a:pt x="88" y="36"/>
                      <a:pt x="88" y="36"/>
                      <a:pt x="88" y="36"/>
                    </a:cubicBezTo>
                    <a:cubicBezTo>
                      <a:pt x="79" y="22"/>
                      <a:pt x="79" y="22"/>
                      <a:pt x="79" y="22"/>
                    </a:cubicBezTo>
                    <a:cubicBezTo>
                      <a:pt x="78" y="22"/>
                      <a:pt x="78" y="22"/>
                      <a:pt x="78" y="22"/>
                    </a:cubicBezTo>
                    <a:cubicBezTo>
                      <a:pt x="78" y="10"/>
                      <a:pt x="68" y="0"/>
                      <a:pt x="56" y="0"/>
                    </a:cubicBezTo>
                    <a:cubicBezTo>
                      <a:pt x="44" y="0"/>
                      <a:pt x="34" y="10"/>
                      <a:pt x="34" y="22"/>
                    </a:cubicBezTo>
                    <a:cubicBezTo>
                      <a:pt x="33" y="22"/>
                      <a:pt x="33" y="22"/>
                      <a:pt x="33" y="22"/>
                    </a:cubicBezTo>
                    <a:cubicBezTo>
                      <a:pt x="24" y="36"/>
                      <a:pt x="24" y="36"/>
                      <a:pt x="24" y="36"/>
                    </a:cubicBezTo>
                    <a:cubicBezTo>
                      <a:pt x="5" y="63"/>
                      <a:pt x="5" y="63"/>
                      <a:pt x="5" y="63"/>
                    </a:cubicBezTo>
                    <a:cubicBezTo>
                      <a:pt x="0" y="71"/>
                      <a:pt x="0" y="71"/>
                      <a:pt x="0" y="71"/>
                    </a:cubicBezTo>
                    <a:cubicBezTo>
                      <a:pt x="56" y="71"/>
                      <a:pt x="56" y="71"/>
                      <a:pt x="56" y="71"/>
                    </a:cubicBezTo>
                    <a:cubicBezTo>
                      <a:pt x="112" y="71"/>
                      <a:pt x="112" y="71"/>
                      <a:pt x="112" y="71"/>
                    </a:cubicBezTo>
                    <a:lnTo>
                      <a:pt x="107" y="63"/>
                    </a:lnTo>
                    <a:close/>
                    <a:moveTo>
                      <a:pt x="56" y="14"/>
                    </a:moveTo>
                    <a:cubicBezTo>
                      <a:pt x="60" y="14"/>
                      <a:pt x="64" y="18"/>
                      <a:pt x="64" y="22"/>
                    </a:cubicBezTo>
                    <a:cubicBezTo>
                      <a:pt x="64" y="26"/>
                      <a:pt x="60" y="30"/>
                      <a:pt x="56" y="30"/>
                    </a:cubicBezTo>
                    <a:cubicBezTo>
                      <a:pt x="52" y="30"/>
                      <a:pt x="48" y="26"/>
                      <a:pt x="48" y="22"/>
                    </a:cubicBezTo>
                    <a:cubicBezTo>
                      <a:pt x="48" y="18"/>
                      <a:pt x="52" y="14"/>
                      <a:pt x="56" y="14"/>
                    </a:cubicBezTo>
                    <a:close/>
                  </a:path>
                </a:pathLst>
              </a:custGeom>
              <a:solidFill>
                <a:srgbClr val="0066CC"/>
              </a:solidFill>
              <a:ln>
                <a:noFill/>
              </a:ln>
            </p:spPr>
            <p:txBody>
              <a:bodyPr vert="horz" wrap="square" lIns="79381" tIns="39692" rIns="79381" bIns="39692" numCol="1" anchor="t" anchorCtr="0" compatLnSpc="1">
                <a:prstTxWarp prst="textNoShape">
                  <a:avLst/>
                </a:prstTxWarp>
              </a:bodyPr>
              <a:lstStyle/>
              <a:p>
                <a:endParaRPr lang="en-GB" sz="1215" dirty="0">
                  <a:latin typeface="Arial" panose="020B0604020202020204" pitchFamily="34" charset="0"/>
                  <a:cs typeface="Arial" panose="020B0604020202020204" pitchFamily="34" charset="0"/>
                </a:endParaRPr>
              </a:p>
            </p:txBody>
          </p:sp>
          <p:sp>
            <p:nvSpPr>
              <p:cNvPr id="191" name="Freeform 375">
                <a:extLst>
                  <a:ext uri="{FF2B5EF4-FFF2-40B4-BE49-F238E27FC236}">
                    <a16:creationId xmlns:a16="http://schemas.microsoft.com/office/drawing/2014/main" id="{DCC3B8AF-4D6B-4070-9B39-B4F11F9944ED}"/>
                  </a:ext>
                </a:extLst>
              </p:cNvPr>
              <p:cNvSpPr>
                <a:spLocks/>
              </p:cNvSpPr>
              <p:nvPr/>
            </p:nvSpPr>
            <p:spPr bwMode="auto">
              <a:xfrm>
                <a:off x="4893030" y="1446665"/>
                <a:ext cx="91672" cy="26536"/>
              </a:xfrm>
              <a:custGeom>
                <a:avLst/>
                <a:gdLst>
                  <a:gd name="T0" fmla="*/ 76 w 76"/>
                  <a:gd name="T1" fmla="*/ 12 h 22"/>
                  <a:gd name="T2" fmla="*/ 65 w 76"/>
                  <a:gd name="T3" fmla="*/ 22 h 22"/>
                  <a:gd name="T4" fmla="*/ 10 w 76"/>
                  <a:gd name="T5" fmla="*/ 22 h 22"/>
                  <a:gd name="T6" fmla="*/ 0 w 76"/>
                  <a:gd name="T7" fmla="*/ 12 h 22"/>
                  <a:gd name="T8" fmla="*/ 0 w 76"/>
                  <a:gd name="T9" fmla="*/ 10 h 22"/>
                  <a:gd name="T10" fmla="*/ 10 w 76"/>
                  <a:gd name="T11" fmla="*/ 0 h 22"/>
                  <a:gd name="T12" fmla="*/ 65 w 76"/>
                  <a:gd name="T13" fmla="*/ 0 h 22"/>
                  <a:gd name="T14" fmla="*/ 76 w 76"/>
                  <a:gd name="T15" fmla="*/ 10 h 22"/>
                  <a:gd name="T16" fmla="*/ 76 w 76"/>
                  <a:gd name="T17"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22">
                    <a:moveTo>
                      <a:pt x="76" y="12"/>
                    </a:moveTo>
                    <a:cubicBezTo>
                      <a:pt x="76" y="18"/>
                      <a:pt x="71" y="22"/>
                      <a:pt x="65" y="22"/>
                    </a:cubicBezTo>
                    <a:cubicBezTo>
                      <a:pt x="10" y="22"/>
                      <a:pt x="10" y="22"/>
                      <a:pt x="10" y="22"/>
                    </a:cubicBezTo>
                    <a:cubicBezTo>
                      <a:pt x="4" y="22"/>
                      <a:pt x="0" y="18"/>
                      <a:pt x="0" y="12"/>
                    </a:cubicBezTo>
                    <a:cubicBezTo>
                      <a:pt x="0" y="10"/>
                      <a:pt x="0" y="10"/>
                      <a:pt x="0" y="10"/>
                    </a:cubicBezTo>
                    <a:cubicBezTo>
                      <a:pt x="0" y="5"/>
                      <a:pt x="4" y="0"/>
                      <a:pt x="10" y="0"/>
                    </a:cubicBezTo>
                    <a:cubicBezTo>
                      <a:pt x="65" y="0"/>
                      <a:pt x="65" y="0"/>
                      <a:pt x="65" y="0"/>
                    </a:cubicBezTo>
                    <a:cubicBezTo>
                      <a:pt x="71" y="0"/>
                      <a:pt x="76" y="5"/>
                      <a:pt x="76" y="10"/>
                    </a:cubicBezTo>
                    <a:lnTo>
                      <a:pt x="76" y="12"/>
                    </a:lnTo>
                    <a:close/>
                  </a:path>
                </a:pathLst>
              </a:custGeom>
              <a:grpFill/>
              <a:ln>
                <a:noFill/>
              </a:ln>
            </p:spPr>
            <p:txBody>
              <a:bodyPr vert="horz" wrap="square" lIns="79381" tIns="39692" rIns="79381" bIns="39692" numCol="1" anchor="t" anchorCtr="0" compatLnSpc="1">
                <a:prstTxWarp prst="textNoShape">
                  <a:avLst/>
                </a:prstTxWarp>
              </a:bodyPr>
              <a:lstStyle/>
              <a:p>
                <a:endParaRPr lang="en-GB" sz="1215" dirty="0">
                  <a:latin typeface="Arial" panose="020B0604020202020204" pitchFamily="34" charset="0"/>
                  <a:cs typeface="Arial" panose="020B0604020202020204" pitchFamily="34" charset="0"/>
                </a:endParaRPr>
              </a:p>
            </p:txBody>
          </p:sp>
          <p:sp>
            <p:nvSpPr>
              <p:cNvPr id="192" name="Freeform 376">
                <a:extLst>
                  <a:ext uri="{FF2B5EF4-FFF2-40B4-BE49-F238E27FC236}">
                    <a16:creationId xmlns:a16="http://schemas.microsoft.com/office/drawing/2014/main" id="{88D211B2-72F2-42C4-84A1-A243BABC2D35}"/>
                  </a:ext>
                </a:extLst>
              </p:cNvPr>
              <p:cNvSpPr>
                <a:spLocks/>
              </p:cNvSpPr>
              <p:nvPr/>
            </p:nvSpPr>
            <p:spPr bwMode="auto">
              <a:xfrm>
                <a:off x="4893030" y="1499738"/>
                <a:ext cx="144745" cy="26536"/>
              </a:xfrm>
              <a:custGeom>
                <a:avLst/>
                <a:gdLst>
                  <a:gd name="T0" fmla="*/ 120 w 120"/>
                  <a:gd name="T1" fmla="*/ 12 h 22"/>
                  <a:gd name="T2" fmla="*/ 110 w 120"/>
                  <a:gd name="T3" fmla="*/ 22 h 22"/>
                  <a:gd name="T4" fmla="*/ 10 w 120"/>
                  <a:gd name="T5" fmla="*/ 22 h 22"/>
                  <a:gd name="T6" fmla="*/ 0 w 120"/>
                  <a:gd name="T7" fmla="*/ 12 h 22"/>
                  <a:gd name="T8" fmla="*/ 0 w 120"/>
                  <a:gd name="T9" fmla="*/ 11 h 22"/>
                  <a:gd name="T10" fmla="*/ 10 w 120"/>
                  <a:gd name="T11" fmla="*/ 0 h 22"/>
                  <a:gd name="T12" fmla="*/ 110 w 120"/>
                  <a:gd name="T13" fmla="*/ 0 h 22"/>
                  <a:gd name="T14" fmla="*/ 120 w 120"/>
                  <a:gd name="T15" fmla="*/ 11 h 22"/>
                  <a:gd name="T16" fmla="*/ 120 w 120"/>
                  <a:gd name="T17"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22">
                    <a:moveTo>
                      <a:pt x="120" y="12"/>
                    </a:moveTo>
                    <a:cubicBezTo>
                      <a:pt x="120" y="18"/>
                      <a:pt x="115" y="22"/>
                      <a:pt x="110" y="22"/>
                    </a:cubicBezTo>
                    <a:cubicBezTo>
                      <a:pt x="10" y="22"/>
                      <a:pt x="10" y="22"/>
                      <a:pt x="10" y="22"/>
                    </a:cubicBezTo>
                    <a:cubicBezTo>
                      <a:pt x="4" y="22"/>
                      <a:pt x="0" y="18"/>
                      <a:pt x="0" y="12"/>
                    </a:cubicBezTo>
                    <a:cubicBezTo>
                      <a:pt x="0" y="11"/>
                      <a:pt x="0" y="11"/>
                      <a:pt x="0" y="11"/>
                    </a:cubicBezTo>
                    <a:cubicBezTo>
                      <a:pt x="0" y="5"/>
                      <a:pt x="4" y="0"/>
                      <a:pt x="10" y="0"/>
                    </a:cubicBezTo>
                    <a:cubicBezTo>
                      <a:pt x="110" y="0"/>
                      <a:pt x="110" y="0"/>
                      <a:pt x="110" y="0"/>
                    </a:cubicBezTo>
                    <a:cubicBezTo>
                      <a:pt x="115" y="0"/>
                      <a:pt x="120" y="5"/>
                      <a:pt x="120" y="11"/>
                    </a:cubicBezTo>
                    <a:lnTo>
                      <a:pt x="120" y="12"/>
                    </a:lnTo>
                    <a:close/>
                  </a:path>
                </a:pathLst>
              </a:custGeom>
              <a:solidFill>
                <a:srgbClr val="7FB3E5"/>
              </a:solidFill>
              <a:ln>
                <a:noFill/>
              </a:ln>
            </p:spPr>
            <p:txBody>
              <a:bodyPr vert="horz" wrap="square" lIns="79381" tIns="39692" rIns="79381" bIns="39692" numCol="1" anchor="t" anchorCtr="0" compatLnSpc="1">
                <a:prstTxWarp prst="textNoShape">
                  <a:avLst/>
                </a:prstTxWarp>
              </a:bodyPr>
              <a:lstStyle/>
              <a:p>
                <a:endParaRPr lang="en-GB" sz="1215" dirty="0">
                  <a:latin typeface="Arial" panose="020B0604020202020204" pitchFamily="34" charset="0"/>
                  <a:cs typeface="Arial" panose="020B0604020202020204" pitchFamily="34" charset="0"/>
                </a:endParaRPr>
              </a:p>
            </p:txBody>
          </p:sp>
          <p:sp>
            <p:nvSpPr>
              <p:cNvPr id="193" name="Freeform 377">
                <a:extLst>
                  <a:ext uri="{FF2B5EF4-FFF2-40B4-BE49-F238E27FC236}">
                    <a16:creationId xmlns:a16="http://schemas.microsoft.com/office/drawing/2014/main" id="{06EA1817-0F03-4E56-ADC2-F52310CAF2D2}"/>
                  </a:ext>
                </a:extLst>
              </p:cNvPr>
              <p:cNvSpPr>
                <a:spLocks/>
              </p:cNvSpPr>
              <p:nvPr/>
            </p:nvSpPr>
            <p:spPr bwMode="auto">
              <a:xfrm>
                <a:off x="4893030" y="1552811"/>
                <a:ext cx="144745" cy="26536"/>
              </a:xfrm>
              <a:custGeom>
                <a:avLst/>
                <a:gdLst>
                  <a:gd name="T0" fmla="*/ 120 w 120"/>
                  <a:gd name="T1" fmla="*/ 11 h 22"/>
                  <a:gd name="T2" fmla="*/ 110 w 120"/>
                  <a:gd name="T3" fmla="*/ 22 h 22"/>
                  <a:gd name="T4" fmla="*/ 10 w 120"/>
                  <a:gd name="T5" fmla="*/ 22 h 22"/>
                  <a:gd name="T6" fmla="*/ 0 w 120"/>
                  <a:gd name="T7" fmla="*/ 11 h 22"/>
                  <a:gd name="T8" fmla="*/ 0 w 120"/>
                  <a:gd name="T9" fmla="*/ 10 h 22"/>
                  <a:gd name="T10" fmla="*/ 10 w 120"/>
                  <a:gd name="T11" fmla="*/ 0 h 22"/>
                  <a:gd name="T12" fmla="*/ 110 w 120"/>
                  <a:gd name="T13" fmla="*/ 0 h 22"/>
                  <a:gd name="T14" fmla="*/ 120 w 120"/>
                  <a:gd name="T15" fmla="*/ 10 h 22"/>
                  <a:gd name="T16" fmla="*/ 120 w 120"/>
                  <a:gd name="T17"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 h="22">
                    <a:moveTo>
                      <a:pt x="120" y="11"/>
                    </a:moveTo>
                    <a:cubicBezTo>
                      <a:pt x="120" y="17"/>
                      <a:pt x="115" y="22"/>
                      <a:pt x="110" y="22"/>
                    </a:cubicBezTo>
                    <a:cubicBezTo>
                      <a:pt x="10" y="22"/>
                      <a:pt x="10" y="22"/>
                      <a:pt x="10" y="22"/>
                    </a:cubicBezTo>
                    <a:cubicBezTo>
                      <a:pt x="4" y="22"/>
                      <a:pt x="0" y="17"/>
                      <a:pt x="0" y="11"/>
                    </a:cubicBezTo>
                    <a:cubicBezTo>
                      <a:pt x="0" y="10"/>
                      <a:pt x="0" y="10"/>
                      <a:pt x="0" y="10"/>
                    </a:cubicBezTo>
                    <a:cubicBezTo>
                      <a:pt x="0" y="4"/>
                      <a:pt x="4" y="0"/>
                      <a:pt x="10" y="0"/>
                    </a:cubicBezTo>
                    <a:cubicBezTo>
                      <a:pt x="110" y="0"/>
                      <a:pt x="110" y="0"/>
                      <a:pt x="110" y="0"/>
                    </a:cubicBezTo>
                    <a:cubicBezTo>
                      <a:pt x="115" y="0"/>
                      <a:pt x="120" y="4"/>
                      <a:pt x="120" y="10"/>
                    </a:cubicBezTo>
                    <a:lnTo>
                      <a:pt x="120" y="11"/>
                    </a:lnTo>
                    <a:close/>
                  </a:path>
                </a:pathLst>
              </a:custGeom>
              <a:grpFill/>
              <a:ln>
                <a:noFill/>
              </a:ln>
            </p:spPr>
            <p:txBody>
              <a:bodyPr vert="horz" wrap="square" lIns="79381" tIns="39692" rIns="79381" bIns="39692" numCol="1" anchor="t" anchorCtr="0" compatLnSpc="1">
                <a:prstTxWarp prst="textNoShape">
                  <a:avLst/>
                </a:prstTxWarp>
              </a:bodyPr>
              <a:lstStyle/>
              <a:p>
                <a:endParaRPr lang="en-GB" sz="1215" dirty="0">
                  <a:latin typeface="Arial" panose="020B0604020202020204" pitchFamily="34" charset="0"/>
                  <a:cs typeface="Arial" panose="020B0604020202020204" pitchFamily="34" charset="0"/>
                </a:endParaRPr>
              </a:p>
            </p:txBody>
          </p:sp>
        </p:grpSp>
      </p:grpSp>
      <p:sp>
        <p:nvSpPr>
          <p:cNvPr id="196" name="Rounded Rectangle 89">
            <a:extLst>
              <a:ext uri="{FF2B5EF4-FFF2-40B4-BE49-F238E27FC236}">
                <a16:creationId xmlns:a16="http://schemas.microsoft.com/office/drawing/2014/main" id="{6A2BD5A8-20B8-49C8-8603-576DBCCCF819}"/>
              </a:ext>
            </a:extLst>
          </p:cNvPr>
          <p:cNvSpPr/>
          <p:nvPr/>
        </p:nvSpPr>
        <p:spPr>
          <a:xfrm>
            <a:off x="17258882" y="1621399"/>
            <a:ext cx="1612621" cy="424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spAutoFit/>
          </a:bodyPr>
          <a:lstStyle/>
          <a:p>
            <a:pPr defTabSz="2051223"/>
            <a:r>
              <a:rPr lang="en-GB" sz="2759" b="1" dirty="0">
                <a:solidFill>
                  <a:schemeClr val="bg1"/>
                </a:solidFill>
                <a:latin typeface="Arial" panose="020B0604020202020204" pitchFamily="34" charset="0"/>
                <a:cs typeface="Arial" panose="020B0604020202020204" pitchFamily="34" charset="0"/>
              </a:rPr>
              <a:t>Summary</a:t>
            </a:r>
          </a:p>
        </p:txBody>
      </p:sp>
      <p:sp>
        <p:nvSpPr>
          <p:cNvPr id="249" name="TextBox 248">
            <a:extLst>
              <a:ext uri="{FF2B5EF4-FFF2-40B4-BE49-F238E27FC236}">
                <a16:creationId xmlns:a16="http://schemas.microsoft.com/office/drawing/2014/main" id="{6A376313-5A53-4D39-AB50-FB5AF910C411}"/>
              </a:ext>
            </a:extLst>
          </p:cNvPr>
          <p:cNvSpPr txBox="1"/>
          <p:nvPr/>
        </p:nvSpPr>
        <p:spPr>
          <a:xfrm>
            <a:off x="15755257" y="2562109"/>
            <a:ext cx="6641731" cy="3097038"/>
          </a:xfrm>
          <a:prstGeom prst="rect">
            <a:avLst/>
          </a:prstGeom>
          <a:solidFill>
            <a:schemeClr val="bg1"/>
          </a:solidFill>
          <a:ln>
            <a:noFill/>
          </a:ln>
        </p:spPr>
        <p:txBody>
          <a:bodyPr wrap="square" lIns="1038240" tIns="188772" rIns="377541" bIns="188772" rtlCol="0" anchor="ctr" anchorCtr="0">
            <a:noAutofit/>
          </a:bodyPr>
          <a:lstStyle/>
          <a:p>
            <a:pPr>
              <a:lnSpc>
                <a:spcPct val="94000"/>
              </a:lnSpc>
            </a:pPr>
            <a:endParaRPr lang="en-US" sz="1136" dirty="0">
              <a:solidFill>
                <a:schemeClr val="tx2"/>
              </a:solidFill>
              <a:latin typeface="Arial" panose="020B0604020202020204" pitchFamily="34" charset="0"/>
              <a:cs typeface="Arial" panose="020B0604020202020204" pitchFamily="34" charset="0"/>
            </a:endParaRPr>
          </a:p>
        </p:txBody>
      </p:sp>
      <p:sp>
        <p:nvSpPr>
          <p:cNvPr id="250" name="TextBox 249">
            <a:extLst>
              <a:ext uri="{FF2B5EF4-FFF2-40B4-BE49-F238E27FC236}">
                <a16:creationId xmlns:a16="http://schemas.microsoft.com/office/drawing/2014/main" id="{DAA24B6E-5C4E-4C6E-AC82-4954413B46F7}"/>
              </a:ext>
            </a:extLst>
          </p:cNvPr>
          <p:cNvSpPr txBox="1"/>
          <p:nvPr/>
        </p:nvSpPr>
        <p:spPr>
          <a:xfrm>
            <a:off x="17275415" y="3023407"/>
            <a:ext cx="4883951" cy="2174441"/>
          </a:xfrm>
          <a:prstGeom prst="rect">
            <a:avLst/>
          </a:prstGeom>
          <a:noFill/>
        </p:spPr>
        <p:txBody>
          <a:bodyPr wrap="square" lIns="0" tIns="0" rIns="0" bIns="0" rtlCol="0" anchor="ctr">
            <a:spAutoFit/>
          </a:bodyPr>
          <a:lstStyle/>
          <a:p>
            <a:pPr algn="ctr"/>
            <a:r>
              <a:rPr lang="en-GB" sz="2355" dirty="0">
                <a:latin typeface="Arial" panose="020B0604020202020204" pitchFamily="34" charset="0"/>
                <a:cs typeface="Arial" panose="020B0604020202020204" pitchFamily="34" charset="0"/>
              </a:rPr>
              <a:t>ATHN 7 (NCT03619863) is a natural history prospective cohort study of the safety and effectiveness of treatments, including emicizumab, for people with haemophilia A (PwHA) or B in the US</a:t>
            </a:r>
          </a:p>
        </p:txBody>
      </p:sp>
      <p:sp>
        <p:nvSpPr>
          <p:cNvPr id="251" name="TextBox 250">
            <a:extLst>
              <a:ext uri="{FF2B5EF4-FFF2-40B4-BE49-F238E27FC236}">
                <a16:creationId xmlns:a16="http://schemas.microsoft.com/office/drawing/2014/main" id="{B6FCF518-C53C-409D-A859-DE823C0B22E1}"/>
              </a:ext>
            </a:extLst>
          </p:cNvPr>
          <p:cNvSpPr txBox="1"/>
          <p:nvPr/>
        </p:nvSpPr>
        <p:spPr>
          <a:xfrm>
            <a:off x="15755257" y="5955186"/>
            <a:ext cx="6641731" cy="3096000"/>
          </a:xfrm>
          <a:prstGeom prst="rect">
            <a:avLst/>
          </a:prstGeom>
          <a:solidFill>
            <a:schemeClr val="bg1"/>
          </a:solidFill>
          <a:ln>
            <a:noFill/>
          </a:ln>
        </p:spPr>
        <p:txBody>
          <a:bodyPr wrap="square" lIns="1038240" tIns="188772" rIns="377541" bIns="188772" rtlCol="0" anchor="ctr" anchorCtr="0">
            <a:noAutofit/>
          </a:bodyPr>
          <a:lstStyle/>
          <a:p>
            <a:pPr>
              <a:lnSpc>
                <a:spcPct val="94000"/>
              </a:lnSpc>
            </a:pPr>
            <a:endParaRPr lang="en-US" sz="1136" dirty="0">
              <a:solidFill>
                <a:schemeClr val="tx2"/>
              </a:solidFill>
              <a:latin typeface="Arial" panose="020B0604020202020204" pitchFamily="34" charset="0"/>
              <a:cs typeface="Arial" panose="020B0604020202020204" pitchFamily="34" charset="0"/>
            </a:endParaRPr>
          </a:p>
        </p:txBody>
      </p:sp>
      <p:sp>
        <p:nvSpPr>
          <p:cNvPr id="252" name="TextBox 251">
            <a:extLst>
              <a:ext uri="{FF2B5EF4-FFF2-40B4-BE49-F238E27FC236}">
                <a16:creationId xmlns:a16="http://schemas.microsoft.com/office/drawing/2014/main" id="{7B4153FB-C34D-470D-A173-35C0AD4EA265}"/>
              </a:ext>
            </a:extLst>
          </p:cNvPr>
          <p:cNvSpPr txBox="1"/>
          <p:nvPr/>
        </p:nvSpPr>
        <p:spPr>
          <a:xfrm>
            <a:off x="17103256" y="6891774"/>
            <a:ext cx="4740633" cy="1449628"/>
          </a:xfrm>
          <a:prstGeom prst="rect">
            <a:avLst/>
          </a:prstGeom>
          <a:noFill/>
        </p:spPr>
        <p:txBody>
          <a:bodyPr wrap="square" lIns="0" tIns="0" rIns="0" bIns="0" rtlCol="0" anchor="ctr">
            <a:spAutoFit/>
          </a:bodyPr>
          <a:lstStyle/>
          <a:p>
            <a:pPr algn="ctr" defTabSz="1829125">
              <a:spcAft>
                <a:spcPts val="309"/>
              </a:spcAft>
              <a:defRPr/>
            </a:pPr>
            <a:r>
              <a:rPr lang="en-GB" sz="2355" dirty="0">
                <a:latin typeface="Arial" panose="020B0604020202020204" pitchFamily="34" charset="0"/>
                <a:cs typeface="Arial" panose="020B0604020202020204" pitchFamily="34" charset="0"/>
              </a:rPr>
              <a:t>Data from this analysis may inform the development of guidelines for the surgical management of PwHA in the future</a:t>
            </a:r>
          </a:p>
        </p:txBody>
      </p:sp>
      <p:sp>
        <p:nvSpPr>
          <p:cNvPr id="255" name="TextBox 254">
            <a:extLst>
              <a:ext uri="{FF2B5EF4-FFF2-40B4-BE49-F238E27FC236}">
                <a16:creationId xmlns:a16="http://schemas.microsoft.com/office/drawing/2014/main" id="{97E8F7AF-88A7-463A-8F52-1B0ADF384CC2}"/>
              </a:ext>
            </a:extLst>
          </p:cNvPr>
          <p:cNvSpPr txBox="1"/>
          <p:nvPr/>
        </p:nvSpPr>
        <p:spPr>
          <a:xfrm>
            <a:off x="22690467" y="5955186"/>
            <a:ext cx="6650388" cy="3096000"/>
          </a:xfrm>
          <a:prstGeom prst="rect">
            <a:avLst/>
          </a:prstGeom>
          <a:solidFill>
            <a:schemeClr val="bg1"/>
          </a:solidFill>
          <a:ln>
            <a:noFill/>
          </a:ln>
        </p:spPr>
        <p:txBody>
          <a:bodyPr wrap="square" lIns="1038240" tIns="188772" rIns="377541" bIns="188772" rtlCol="0" anchor="ctr" anchorCtr="0">
            <a:noAutofit/>
          </a:bodyPr>
          <a:lstStyle/>
          <a:p>
            <a:pPr>
              <a:lnSpc>
                <a:spcPct val="94000"/>
              </a:lnSpc>
            </a:pPr>
            <a:endParaRPr lang="en-US" sz="1136" dirty="0">
              <a:solidFill>
                <a:schemeClr val="tx2"/>
              </a:solidFill>
              <a:latin typeface="Arial" panose="020B0604020202020204" pitchFamily="34" charset="0"/>
              <a:cs typeface="Arial" panose="020B0604020202020204" pitchFamily="34" charset="0"/>
            </a:endParaRPr>
          </a:p>
        </p:txBody>
      </p:sp>
      <p:sp>
        <p:nvSpPr>
          <p:cNvPr id="256" name="TextBox 255">
            <a:extLst>
              <a:ext uri="{FF2B5EF4-FFF2-40B4-BE49-F238E27FC236}">
                <a16:creationId xmlns:a16="http://schemas.microsoft.com/office/drawing/2014/main" id="{01D7CFBF-7A05-4C44-8DA8-301BC8F67F18}"/>
              </a:ext>
            </a:extLst>
          </p:cNvPr>
          <p:cNvSpPr txBox="1"/>
          <p:nvPr/>
        </p:nvSpPr>
        <p:spPr>
          <a:xfrm>
            <a:off x="24572918" y="6597170"/>
            <a:ext cx="4542425" cy="1812035"/>
          </a:xfrm>
          <a:prstGeom prst="rect">
            <a:avLst/>
          </a:prstGeom>
          <a:noFill/>
        </p:spPr>
        <p:txBody>
          <a:bodyPr wrap="square" lIns="0" tIns="0" rIns="0" bIns="0" rtlCol="0" anchor="ctr">
            <a:spAutoFit/>
          </a:bodyPr>
          <a:lstStyle/>
          <a:p>
            <a:pPr algn="ctr" defTabSz="707947">
              <a:spcAft>
                <a:spcPts val="309"/>
              </a:spcAft>
              <a:buClr>
                <a:srgbClr val="0066CC"/>
              </a:buClr>
              <a:defRPr/>
            </a:pPr>
            <a:r>
              <a:rPr lang="en-GB" sz="2355" dirty="0">
                <a:latin typeface="Arial" panose="020B0604020202020204" pitchFamily="34" charset="0"/>
                <a:cs typeface="Arial" panose="020B0604020202020204" pitchFamily="34" charset="0"/>
              </a:rPr>
              <a:t>The majority of major and minor surgeries and procedures were not associated with treated bleeds, consistent with surgeries data from the HAVEN </a:t>
            </a:r>
            <a:r>
              <a:rPr lang="en-GB" sz="2355">
                <a:latin typeface="Arial" panose="020B0604020202020204" pitchFamily="34" charset="0"/>
                <a:cs typeface="Arial" panose="020B0604020202020204" pitchFamily="34" charset="0"/>
              </a:rPr>
              <a:t>1–4 trials</a:t>
            </a:r>
            <a:endParaRPr lang="en-GB" sz="2355" dirty="0">
              <a:latin typeface="Arial" panose="020B0604020202020204" pitchFamily="34" charset="0"/>
              <a:cs typeface="Arial" panose="020B0604020202020204" pitchFamily="34" charset="0"/>
            </a:endParaRPr>
          </a:p>
        </p:txBody>
      </p:sp>
      <p:sp>
        <p:nvSpPr>
          <p:cNvPr id="253" name="TextBox 252">
            <a:extLst>
              <a:ext uri="{FF2B5EF4-FFF2-40B4-BE49-F238E27FC236}">
                <a16:creationId xmlns:a16="http://schemas.microsoft.com/office/drawing/2014/main" id="{F3F2E9E5-3142-4FF4-B828-D83E634BE6D3}"/>
              </a:ext>
            </a:extLst>
          </p:cNvPr>
          <p:cNvSpPr txBox="1"/>
          <p:nvPr/>
        </p:nvSpPr>
        <p:spPr>
          <a:xfrm>
            <a:off x="22690467" y="2562109"/>
            <a:ext cx="6650388" cy="3097038"/>
          </a:xfrm>
          <a:prstGeom prst="rect">
            <a:avLst/>
          </a:prstGeom>
          <a:solidFill>
            <a:schemeClr val="bg1"/>
          </a:solidFill>
          <a:ln>
            <a:noFill/>
          </a:ln>
        </p:spPr>
        <p:txBody>
          <a:bodyPr wrap="square" lIns="1038240" tIns="188772" rIns="377541" bIns="188772" rtlCol="0" anchor="ctr" anchorCtr="0">
            <a:noAutofit/>
          </a:bodyPr>
          <a:lstStyle/>
          <a:p>
            <a:pPr>
              <a:lnSpc>
                <a:spcPct val="94000"/>
              </a:lnSpc>
            </a:pPr>
            <a:endParaRPr lang="en-US" sz="1136" dirty="0">
              <a:solidFill>
                <a:schemeClr val="tx2"/>
              </a:solidFill>
              <a:latin typeface="Arial" panose="020B0604020202020204" pitchFamily="34" charset="0"/>
              <a:cs typeface="Arial" panose="020B0604020202020204" pitchFamily="34" charset="0"/>
            </a:endParaRPr>
          </a:p>
        </p:txBody>
      </p:sp>
      <p:sp>
        <p:nvSpPr>
          <p:cNvPr id="254" name="TextBox 253">
            <a:extLst>
              <a:ext uri="{FF2B5EF4-FFF2-40B4-BE49-F238E27FC236}">
                <a16:creationId xmlns:a16="http://schemas.microsoft.com/office/drawing/2014/main" id="{223A4EB8-8A58-4A0D-8F9C-31849EBFD64F}"/>
              </a:ext>
            </a:extLst>
          </p:cNvPr>
          <p:cNvSpPr txBox="1"/>
          <p:nvPr/>
        </p:nvSpPr>
        <p:spPr>
          <a:xfrm>
            <a:off x="24293545" y="3385815"/>
            <a:ext cx="4821798" cy="1449628"/>
          </a:xfrm>
          <a:prstGeom prst="rect">
            <a:avLst/>
          </a:prstGeom>
          <a:noFill/>
        </p:spPr>
        <p:txBody>
          <a:bodyPr wrap="square" lIns="0" tIns="0" rIns="0" bIns="0" rtlCol="0" anchor="ctr">
            <a:spAutoFit/>
          </a:bodyPr>
          <a:lstStyle/>
          <a:p>
            <a:pPr algn="ctr" defTabSz="707947">
              <a:spcAft>
                <a:spcPts val="1239"/>
              </a:spcAft>
              <a:buClr>
                <a:srgbClr val="0066CC"/>
              </a:buClr>
              <a:defRPr/>
            </a:pPr>
            <a:r>
              <a:rPr lang="en-GB" sz="2355" dirty="0">
                <a:latin typeface="Arial" panose="020B0604020202020204" pitchFamily="34" charset="0"/>
                <a:cs typeface="Arial" panose="020B0604020202020204" pitchFamily="34" charset="0"/>
              </a:rPr>
              <a:t>68 participants receiving emicizumab in the ATHN 7 study reported 94 surgeries included in the analysis</a:t>
            </a:r>
          </a:p>
        </p:txBody>
      </p:sp>
      <p:grpSp>
        <p:nvGrpSpPr>
          <p:cNvPr id="31" name="Group 30">
            <a:extLst>
              <a:ext uri="{FF2B5EF4-FFF2-40B4-BE49-F238E27FC236}">
                <a16:creationId xmlns:a16="http://schemas.microsoft.com/office/drawing/2014/main" id="{48B16A53-BAE1-4CC8-85A3-37D48F66D31D}"/>
              </a:ext>
            </a:extLst>
          </p:cNvPr>
          <p:cNvGrpSpPr/>
          <p:nvPr/>
        </p:nvGrpSpPr>
        <p:grpSpPr>
          <a:xfrm>
            <a:off x="628651" y="14956999"/>
            <a:ext cx="14192249" cy="1241293"/>
            <a:chOff x="659937" y="16404799"/>
            <a:chExt cx="14192249" cy="1241293"/>
          </a:xfrm>
        </p:grpSpPr>
        <p:sp>
          <p:nvSpPr>
            <p:cNvPr id="144" name="Rounded Rectangle 89">
              <a:extLst>
                <a:ext uri="{FF2B5EF4-FFF2-40B4-BE49-F238E27FC236}">
                  <a16:creationId xmlns:a16="http://schemas.microsoft.com/office/drawing/2014/main" id="{111A3309-BD13-47A9-8D67-5595E0FFCAC8}"/>
                </a:ext>
              </a:extLst>
            </p:cNvPr>
            <p:cNvSpPr/>
            <p:nvPr/>
          </p:nvSpPr>
          <p:spPr>
            <a:xfrm>
              <a:off x="659937" y="16599404"/>
              <a:ext cx="14192249" cy="847043"/>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46801" tIns="47876" rIns="95754" bIns="47876" rtlCol="0" anchor="ctr" anchorCtr="0"/>
            <a:lstStyle/>
            <a:p>
              <a:pPr defTabSz="1571236"/>
              <a:r>
                <a:rPr lang="en-GB" sz="2758" b="1" dirty="0">
                  <a:solidFill>
                    <a:schemeClr val="bg1"/>
                  </a:solidFill>
                  <a:latin typeface="Arial" panose="020B0604020202020204" pitchFamily="34" charset="0"/>
                  <a:cs typeface="Arial" panose="020B0604020202020204" pitchFamily="34" charset="0"/>
                </a:rPr>
                <a:t>Methods</a:t>
              </a:r>
            </a:p>
          </p:txBody>
        </p:sp>
        <p:grpSp>
          <p:nvGrpSpPr>
            <p:cNvPr id="131" name="Group 130">
              <a:extLst>
                <a:ext uri="{FF2B5EF4-FFF2-40B4-BE49-F238E27FC236}">
                  <a16:creationId xmlns:a16="http://schemas.microsoft.com/office/drawing/2014/main" id="{1F173E78-7476-4FBE-BA20-A4339AC05C05}"/>
                </a:ext>
              </a:extLst>
            </p:cNvPr>
            <p:cNvGrpSpPr/>
            <p:nvPr/>
          </p:nvGrpSpPr>
          <p:grpSpPr>
            <a:xfrm>
              <a:off x="1040264" y="16404799"/>
              <a:ext cx="1464491" cy="1241293"/>
              <a:chOff x="182178" y="11127299"/>
              <a:chExt cx="1522136" cy="1290152"/>
            </a:xfrm>
          </p:grpSpPr>
          <p:sp>
            <p:nvSpPr>
              <p:cNvPr id="139" name="Oval 138">
                <a:extLst>
                  <a:ext uri="{FF2B5EF4-FFF2-40B4-BE49-F238E27FC236}">
                    <a16:creationId xmlns:a16="http://schemas.microsoft.com/office/drawing/2014/main" id="{2E03AC4F-BF45-4517-A053-7C6274278A70}"/>
                  </a:ext>
                </a:extLst>
              </p:cNvPr>
              <p:cNvSpPr/>
              <p:nvPr/>
            </p:nvSpPr>
            <p:spPr>
              <a:xfrm>
                <a:off x="182178" y="11127299"/>
                <a:ext cx="1290152" cy="1290152"/>
              </a:xfrm>
              <a:prstGeom prst="ellipse">
                <a:avLst/>
              </a:prstGeom>
              <a:solidFill>
                <a:schemeClr val="bg1"/>
              </a:solid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141" name="Freeform 1816">
                <a:extLst>
                  <a:ext uri="{FF2B5EF4-FFF2-40B4-BE49-F238E27FC236}">
                    <a16:creationId xmlns:a16="http://schemas.microsoft.com/office/drawing/2014/main" id="{00A44932-0BDE-4903-9487-ED86E4367317}"/>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grpSp>
      </p:grpSp>
      <p:grpSp>
        <p:nvGrpSpPr>
          <p:cNvPr id="32" name="Group 31">
            <a:extLst>
              <a:ext uri="{FF2B5EF4-FFF2-40B4-BE49-F238E27FC236}">
                <a16:creationId xmlns:a16="http://schemas.microsoft.com/office/drawing/2014/main" id="{FA0C3942-78BC-4974-92A5-E202ED0CD135}"/>
              </a:ext>
            </a:extLst>
          </p:cNvPr>
          <p:cNvGrpSpPr/>
          <p:nvPr/>
        </p:nvGrpSpPr>
        <p:grpSpPr>
          <a:xfrm>
            <a:off x="628649" y="20031432"/>
            <a:ext cx="14191200" cy="1241293"/>
            <a:chOff x="659936" y="26607691"/>
            <a:chExt cx="14191200" cy="1241293"/>
          </a:xfrm>
        </p:grpSpPr>
        <p:sp>
          <p:nvSpPr>
            <p:cNvPr id="145" name="Rounded Rectangle 89">
              <a:extLst>
                <a:ext uri="{FF2B5EF4-FFF2-40B4-BE49-F238E27FC236}">
                  <a16:creationId xmlns:a16="http://schemas.microsoft.com/office/drawing/2014/main" id="{A9E840E4-CFE4-4555-B75F-124384FAC9FE}"/>
                </a:ext>
              </a:extLst>
            </p:cNvPr>
            <p:cNvSpPr/>
            <p:nvPr/>
          </p:nvSpPr>
          <p:spPr>
            <a:xfrm>
              <a:off x="659936" y="26802013"/>
              <a:ext cx="14191200" cy="847043"/>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46801" tIns="47876" rIns="95754" bIns="47876" rtlCol="0" anchor="ctr" anchorCtr="0"/>
            <a:lstStyle/>
            <a:p>
              <a:pPr defTabSz="1571236"/>
              <a:r>
                <a:rPr lang="en-GB" sz="2758" b="1" dirty="0">
                  <a:solidFill>
                    <a:schemeClr val="bg1"/>
                  </a:solidFill>
                  <a:latin typeface="Arial" panose="020B0604020202020204" pitchFamily="34" charset="0"/>
                  <a:cs typeface="Arial" panose="020B0604020202020204" pitchFamily="34" charset="0"/>
                </a:rPr>
                <a:t>Participant demographics</a:t>
              </a:r>
            </a:p>
          </p:txBody>
        </p:sp>
        <p:grpSp>
          <p:nvGrpSpPr>
            <p:cNvPr id="146" name="Group 145">
              <a:extLst>
                <a:ext uri="{FF2B5EF4-FFF2-40B4-BE49-F238E27FC236}">
                  <a16:creationId xmlns:a16="http://schemas.microsoft.com/office/drawing/2014/main" id="{39426195-9156-4C6E-8A68-70F12FDCCB57}"/>
                </a:ext>
              </a:extLst>
            </p:cNvPr>
            <p:cNvGrpSpPr>
              <a:grpSpLocks noChangeAspect="1"/>
            </p:cNvGrpSpPr>
            <p:nvPr/>
          </p:nvGrpSpPr>
          <p:grpSpPr>
            <a:xfrm>
              <a:off x="1040264" y="26607691"/>
              <a:ext cx="1464488" cy="1241293"/>
              <a:chOff x="31904580" y="263400"/>
              <a:chExt cx="1517813" cy="1286490"/>
            </a:xfrm>
          </p:grpSpPr>
          <p:grpSp>
            <p:nvGrpSpPr>
              <p:cNvPr id="147" name="Group 146">
                <a:extLst>
                  <a:ext uri="{FF2B5EF4-FFF2-40B4-BE49-F238E27FC236}">
                    <a16:creationId xmlns:a16="http://schemas.microsoft.com/office/drawing/2014/main" id="{45C27576-72F7-4DD2-B079-5CA5A21F1C9D}"/>
                  </a:ext>
                </a:extLst>
              </p:cNvPr>
              <p:cNvGrpSpPr/>
              <p:nvPr/>
            </p:nvGrpSpPr>
            <p:grpSpPr>
              <a:xfrm>
                <a:off x="31904580" y="263400"/>
                <a:ext cx="1517813" cy="1286490"/>
                <a:chOff x="182178" y="11127299"/>
                <a:chExt cx="1522133" cy="1290152"/>
              </a:xfrm>
            </p:grpSpPr>
            <p:sp>
              <p:nvSpPr>
                <p:cNvPr id="149" name="Oval 148">
                  <a:extLst>
                    <a:ext uri="{FF2B5EF4-FFF2-40B4-BE49-F238E27FC236}">
                      <a16:creationId xmlns:a16="http://schemas.microsoft.com/office/drawing/2014/main" id="{DF170289-F879-4B8A-B017-A915F71088BB}"/>
                    </a:ext>
                  </a:extLst>
                </p:cNvPr>
                <p:cNvSpPr/>
                <p:nvPr/>
              </p:nvSpPr>
              <p:spPr>
                <a:xfrm>
                  <a:off x="182178" y="11127299"/>
                  <a:ext cx="1290152" cy="1290152"/>
                </a:xfrm>
                <a:prstGeom prst="ellipse">
                  <a:avLst/>
                </a:prstGeom>
                <a:solidFill>
                  <a:schemeClr val="bg1"/>
                </a:solid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150" name="Freeform 1816">
                  <a:extLst>
                    <a:ext uri="{FF2B5EF4-FFF2-40B4-BE49-F238E27FC236}">
                      <a16:creationId xmlns:a16="http://schemas.microsoft.com/office/drawing/2014/main" id="{C7C244CA-E8CC-441F-AFA3-1EAC22CD9BC0}"/>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grpSp>
          <p:sp>
            <p:nvSpPr>
              <p:cNvPr id="148" name="Freeform 28">
                <a:extLst>
                  <a:ext uri="{FF2B5EF4-FFF2-40B4-BE49-F238E27FC236}">
                    <a16:creationId xmlns:a16="http://schemas.microsoft.com/office/drawing/2014/main" id="{7268CDC8-CAA2-42FB-B869-ADACAAD49F73}"/>
                  </a:ext>
                </a:extLst>
              </p:cNvPr>
              <p:cNvSpPr>
                <a:spLocks noEditPoints="1"/>
              </p:cNvSpPr>
              <p:nvPr/>
            </p:nvSpPr>
            <p:spPr bwMode="auto">
              <a:xfrm>
                <a:off x="32151145" y="617196"/>
                <a:ext cx="769621" cy="540250"/>
              </a:xfrm>
              <a:custGeom>
                <a:avLst/>
                <a:gdLst>
                  <a:gd name="T0" fmla="*/ 738 w 2012"/>
                  <a:gd name="T1" fmla="*/ 1441 h 1441"/>
                  <a:gd name="T2" fmla="*/ 738 w 2012"/>
                  <a:gd name="T3" fmla="*/ 1441 h 1441"/>
                  <a:gd name="T4" fmla="*/ 1274 w 2012"/>
                  <a:gd name="T5" fmla="*/ 1441 h 1441"/>
                  <a:gd name="T6" fmla="*/ 1274 w 2012"/>
                  <a:gd name="T7" fmla="*/ 343 h 1441"/>
                  <a:gd name="T8" fmla="*/ 738 w 2012"/>
                  <a:gd name="T9" fmla="*/ 343 h 1441"/>
                  <a:gd name="T10" fmla="*/ 738 w 2012"/>
                  <a:gd name="T11" fmla="*/ 1441 h 1441"/>
                  <a:gd name="T12" fmla="*/ 1476 w 2012"/>
                  <a:gd name="T13" fmla="*/ 1441 h 1441"/>
                  <a:gd name="T14" fmla="*/ 1476 w 2012"/>
                  <a:gd name="T15" fmla="*/ 1441 h 1441"/>
                  <a:gd name="T16" fmla="*/ 2012 w 2012"/>
                  <a:gd name="T17" fmla="*/ 1441 h 1441"/>
                  <a:gd name="T18" fmla="*/ 2012 w 2012"/>
                  <a:gd name="T19" fmla="*/ 0 h 1441"/>
                  <a:gd name="T20" fmla="*/ 1476 w 2012"/>
                  <a:gd name="T21" fmla="*/ 0 h 1441"/>
                  <a:gd name="T22" fmla="*/ 1476 w 2012"/>
                  <a:gd name="T23" fmla="*/ 1441 h 1441"/>
                  <a:gd name="T24" fmla="*/ 0 w 2012"/>
                  <a:gd name="T25" fmla="*/ 1441 h 1441"/>
                  <a:gd name="T26" fmla="*/ 0 w 2012"/>
                  <a:gd name="T27" fmla="*/ 1441 h 1441"/>
                  <a:gd name="T28" fmla="*/ 536 w 2012"/>
                  <a:gd name="T29" fmla="*/ 1441 h 1441"/>
                  <a:gd name="T30" fmla="*/ 536 w 2012"/>
                  <a:gd name="T31" fmla="*/ 721 h 1441"/>
                  <a:gd name="T32" fmla="*/ 0 w 2012"/>
                  <a:gd name="T33" fmla="*/ 721 h 1441"/>
                  <a:gd name="T34" fmla="*/ 0 w 2012"/>
                  <a:gd name="T35" fmla="*/ 1441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12" h="1441">
                    <a:moveTo>
                      <a:pt x="738" y="1441"/>
                    </a:moveTo>
                    <a:lnTo>
                      <a:pt x="738" y="1441"/>
                    </a:lnTo>
                    <a:lnTo>
                      <a:pt x="1274" y="1441"/>
                    </a:lnTo>
                    <a:lnTo>
                      <a:pt x="1274" y="343"/>
                    </a:lnTo>
                    <a:lnTo>
                      <a:pt x="738" y="343"/>
                    </a:lnTo>
                    <a:lnTo>
                      <a:pt x="738" y="1441"/>
                    </a:lnTo>
                    <a:close/>
                    <a:moveTo>
                      <a:pt x="1476" y="1441"/>
                    </a:moveTo>
                    <a:lnTo>
                      <a:pt x="1476" y="1441"/>
                    </a:lnTo>
                    <a:lnTo>
                      <a:pt x="2012" y="1441"/>
                    </a:lnTo>
                    <a:lnTo>
                      <a:pt x="2012" y="0"/>
                    </a:lnTo>
                    <a:lnTo>
                      <a:pt x="1476" y="0"/>
                    </a:lnTo>
                    <a:lnTo>
                      <a:pt x="1476" y="1441"/>
                    </a:lnTo>
                    <a:close/>
                    <a:moveTo>
                      <a:pt x="0" y="1441"/>
                    </a:moveTo>
                    <a:lnTo>
                      <a:pt x="0" y="1441"/>
                    </a:lnTo>
                    <a:lnTo>
                      <a:pt x="536" y="1441"/>
                    </a:lnTo>
                    <a:lnTo>
                      <a:pt x="536" y="721"/>
                    </a:lnTo>
                    <a:lnTo>
                      <a:pt x="0" y="721"/>
                    </a:lnTo>
                    <a:lnTo>
                      <a:pt x="0" y="1441"/>
                    </a:lnTo>
                    <a:close/>
                  </a:path>
                </a:pathLst>
              </a:custGeom>
              <a:solidFill>
                <a:srgbClr val="062067"/>
              </a:solidFill>
              <a:ln w="0">
                <a:noFill/>
                <a:prstDash val="solid"/>
                <a:round/>
                <a:headEnd/>
                <a:tailEnd/>
              </a:ln>
            </p:spPr>
            <p:txBody>
              <a:bodyPr vert="horz" wrap="square" lIns="76900" tIns="38450" rIns="76900" bIns="38450" numCol="1" anchor="t" anchorCtr="0" compatLnSpc="1">
                <a:prstTxWarp prst="textNoShape">
                  <a:avLst/>
                </a:prstTxWarp>
              </a:bodyPr>
              <a:lstStyle/>
              <a:p>
                <a:endParaRPr lang="en-US" sz="1366" dirty="0"/>
              </a:p>
            </p:txBody>
          </p:sp>
        </p:grpSp>
      </p:grpSp>
      <p:cxnSp>
        <p:nvCxnSpPr>
          <p:cNvPr id="167" name="Straight Connector 166">
            <a:extLst>
              <a:ext uri="{FF2B5EF4-FFF2-40B4-BE49-F238E27FC236}">
                <a16:creationId xmlns:a16="http://schemas.microsoft.com/office/drawing/2014/main" id="{56448AFF-6B3F-4733-A682-24A72A66DF68}"/>
              </a:ext>
            </a:extLst>
          </p:cNvPr>
          <p:cNvCxnSpPr>
            <a:cxnSpLocks/>
          </p:cNvCxnSpPr>
          <p:nvPr/>
        </p:nvCxnSpPr>
        <p:spPr>
          <a:xfrm>
            <a:off x="9213200" y="40466079"/>
            <a:ext cx="0" cy="1980000"/>
          </a:xfrm>
          <a:prstGeom prst="line">
            <a:avLst/>
          </a:prstGeom>
          <a:noFill/>
          <a:ln w="31750" cap="flat" cmpd="sng" algn="ctr">
            <a:solidFill>
              <a:schemeClr val="bg1"/>
            </a:solidFill>
            <a:prstDash val="solid"/>
            <a:miter lim="800000"/>
          </a:ln>
          <a:effectLst/>
        </p:spPr>
      </p:cxnSp>
      <p:sp>
        <p:nvSpPr>
          <p:cNvPr id="168" name="Rectangle 167">
            <a:extLst>
              <a:ext uri="{FF2B5EF4-FFF2-40B4-BE49-F238E27FC236}">
                <a16:creationId xmlns:a16="http://schemas.microsoft.com/office/drawing/2014/main" id="{970E742D-0B1B-4AEA-8994-4F8C970121F8}"/>
              </a:ext>
            </a:extLst>
          </p:cNvPr>
          <p:cNvSpPr/>
          <p:nvPr/>
        </p:nvSpPr>
        <p:spPr>
          <a:xfrm>
            <a:off x="4922923" y="40258354"/>
            <a:ext cx="5251011" cy="1123384"/>
          </a:xfrm>
          <a:prstGeom prst="rect">
            <a:avLst/>
          </a:prstGeom>
          <a:noFill/>
          <a:ln w="6350" cap="flat" cmpd="sng" algn="ctr">
            <a:noFill/>
            <a:prstDash val="solid"/>
            <a:miter lim="800000"/>
          </a:ln>
          <a:effectLst/>
        </p:spPr>
        <p:txBody>
          <a:bodyPr wrap="square" lIns="0" tIns="0" rIns="0" bIns="0" numCol="1" spcCol="450000" rtlCol="0" anchor="t" anchorCtr="0">
            <a:spAutoFit/>
          </a:bodyPr>
          <a:lstStyle/>
          <a:p>
            <a:pPr defTabSz="158005">
              <a:spcAft>
                <a:spcPts val="600"/>
              </a:spcAft>
              <a:defRPr/>
            </a:pPr>
            <a:r>
              <a:rPr lang="en-GB" sz="1600" b="1" dirty="0">
                <a:latin typeface="Arial" panose="020B0604020202020204" pitchFamily="34" charset="0"/>
                <a:cs typeface="Arial" panose="020B0604020202020204" pitchFamily="34" charset="0"/>
              </a:rPr>
              <a:t>References</a:t>
            </a:r>
          </a:p>
          <a:p>
            <a:pPr defTabSz="158005">
              <a:spcAft>
                <a:spcPts val="600"/>
              </a:spcAft>
              <a:defRPr/>
            </a:pPr>
            <a:r>
              <a:rPr lang="en-GB" sz="1400" dirty="0">
                <a:latin typeface="Arial" panose="020B0604020202020204" pitchFamily="34" charset="0"/>
                <a:cs typeface="Arial" panose="020B0604020202020204" pitchFamily="34" charset="0"/>
              </a:rPr>
              <a:t>1. Kitazawa T, et al. Nat Med 2012;18:1570–4; </a:t>
            </a:r>
          </a:p>
          <a:p>
            <a:pPr defTabSz="158005">
              <a:spcAft>
                <a:spcPts val="600"/>
              </a:spcAft>
              <a:defRPr/>
            </a:pPr>
            <a:r>
              <a:rPr lang="en-GB" sz="1400" dirty="0">
                <a:latin typeface="Arial" panose="020B0604020202020204" pitchFamily="34" charset="0"/>
                <a:cs typeface="Arial" panose="020B0604020202020204" pitchFamily="34" charset="0"/>
              </a:rPr>
              <a:t>2. </a:t>
            </a:r>
            <a:r>
              <a:rPr lang="en-GB" sz="1400" dirty="0" err="1">
                <a:latin typeface="Arial" panose="020B0604020202020204" pitchFamily="34" charset="0"/>
                <a:cs typeface="Arial" panose="020B0604020202020204" pitchFamily="34" charset="0"/>
              </a:rPr>
              <a:t>Santagostino</a:t>
            </a:r>
            <a:r>
              <a:rPr lang="en-GB" sz="1400" dirty="0">
                <a:latin typeface="Arial" panose="020B0604020202020204" pitchFamily="34" charset="0"/>
                <a:cs typeface="Arial" panose="020B0604020202020204" pitchFamily="34" charset="0"/>
              </a:rPr>
              <a:t> E, et al. Haemophilia</a:t>
            </a:r>
            <a:r>
              <a:rPr lang="en-GB" sz="1400" i="1" dirty="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2015;21:34–40; </a:t>
            </a:r>
          </a:p>
          <a:p>
            <a:pPr defTabSz="158005">
              <a:spcAft>
                <a:spcPts val="600"/>
              </a:spcAft>
              <a:defRPr/>
            </a:pPr>
            <a:r>
              <a:rPr lang="en-GB" sz="1400" dirty="0">
                <a:latin typeface="Arial" panose="020B0604020202020204" pitchFamily="34" charset="0"/>
                <a:cs typeface="Arial" panose="020B0604020202020204" pitchFamily="34" charset="0"/>
              </a:rPr>
              <a:t>3. Kruse-Jarres R, et al. Blood Adv 2022;6:6140–50.</a:t>
            </a:r>
          </a:p>
        </p:txBody>
      </p:sp>
      <p:sp>
        <p:nvSpPr>
          <p:cNvPr id="170" name="Rectangle 169">
            <a:extLst>
              <a:ext uri="{FF2B5EF4-FFF2-40B4-BE49-F238E27FC236}">
                <a16:creationId xmlns:a16="http://schemas.microsoft.com/office/drawing/2014/main" id="{F5845431-BC17-4CE2-9D3F-79A93F6E71FA}"/>
              </a:ext>
            </a:extLst>
          </p:cNvPr>
          <p:cNvSpPr/>
          <p:nvPr/>
        </p:nvSpPr>
        <p:spPr>
          <a:xfrm>
            <a:off x="9358378" y="40214266"/>
            <a:ext cx="4174787" cy="1682694"/>
          </a:xfrm>
          <a:prstGeom prst="rect">
            <a:avLst/>
          </a:prstGeom>
          <a:noFill/>
          <a:ln w="6350" cap="flat" cmpd="sng" algn="ctr">
            <a:noFill/>
            <a:prstDash val="solid"/>
            <a:miter lim="800000"/>
          </a:ln>
          <a:effectLst/>
        </p:spPr>
        <p:txBody>
          <a:bodyPr wrap="square" lIns="0" tIns="33110" rIns="0" bIns="33110" numCol="1" spcCol="0" rtlCol="0" anchor="b" anchorCtr="0">
            <a:spAutoFit/>
          </a:bodyPr>
          <a:lstStyle/>
          <a:p>
            <a:pPr algn="just" defTabSz="158005">
              <a:spcAft>
                <a:spcPts val="600"/>
              </a:spcAft>
              <a:defRPr/>
            </a:pPr>
            <a:r>
              <a:rPr lang="en-GB" sz="1600" b="1" dirty="0">
                <a:latin typeface="Arial" panose="020B0604020202020204" pitchFamily="34" charset="0"/>
                <a:cs typeface="Arial" panose="020B0604020202020204" pitchFamily="34" charset="0"/>
              </a:rPr>
              <a:t>Acknowledgements</a:t>
            </a:r>
          </a:p>
          <a:p>
            <a:pPr defTabSz="158005">
              <a:spcAft>
                <a:spcPts val="600"/>
              </a:spcAft>
              <a:defRPr/>
            </a:pPr>
            <a:r>
              <a:rPr lang="en-GB" sz="1400" dirty="0">
                <a:latin typeface="Arial" panose="020B0604020202020204" pitchFamily="34" charset="0"/>
                <a:cs typeface="Arial" panose="020B0604020202020204" pitchFamily="34" charset="0"/>
              </a:rPr>
              <a:t>This analysis was supported by a research grant from Genentech, Inc. Third party medical writing assistance, under the direction of the authors, was provided by Andrew Briggs, BA, of Ashfield MedComms, an Inizio company, and was funded by Genentech, Inc.</a:t>
            </a:r>
          </a:p>
        </p:txBody>
      </p:sp>
      <p:cxnSp>
        <p:nvCxnSpPr>
          <p:cNvPr id="171" name="Straight Connector 170">
            <a:extLst>
              <a:ext uri="{FF2B5EF4-FFF2-40B4-BE49-F238E27FC236}">
                <a16:creationId xmlns:a16="http://schemas.microsoft.com/office/drawing/2014/main" id="{2D416594-74F8-4C92-B0FE-740737F10843}"/>
              </a:ext>
            </a:extLst>
          </p:cNvPr>
          <p:cNvCxnSpPr>
            <a:cxnSpLocks/>
          </p:cNvCxnSpPr>
          <p:nvPr/>
        </p:nvCxnSpPr>
        <p:spPr>
          <a:xfrm>
            <a:off x="13678271" y="40487024"/>
            <a:ext cx="0" cy="1980000"/>
          </a:xfrm>
          <a:prstGeom prst="line">
            <a:avLst/>
          </a:prstGeom>
          <a:noFill/>
          <a:ln w="31750" cap="flat" cmpd="sng" algn="ctr">
            <a:solidFill>
              <a:schemeClr val="bg1"/>
            </a:solidFill>
            <a:prstDash val="solid"/>
            <a:miter lim="800000"/>
          </a:ln>
          <a:effectLst/>
        </p:spPr>
      </p:cxnSp>
      <p:grpSp>
        <p:nvGrpSpPr>
          <p:cNvPr id="138" name="Group 137">
            <a:extLst>
              <a:ext uri="{FF2B5EF4-FFF2-40B4-BE49-F238E27FC236}">
                <a16:creationId xmlns:a16="http://schemas.microsoft.com/office/drawing/2014/main" id="{E0036C7D-A64B-4499-97AB-6547CD5617A1}"/>
              </a:ext>
            </a:extLst>
          </p:cNvPr>
          <p:cNvGrpSpPr/>
          <p:nvPr/>
        </p:nvGrpSpPr>
        <p:grpSpPr>
          <a:xfrm>
            <a:off x="1359790" y="15103577"/>
            <a:ext cx="624060" cy="939150"/>
            <a:chOff x="-2362200" y="500062"/>
            <a:chExt cx="323850" cy="487363"/>
          </a:xfrm>
          <a:solidFill>
            <a:schemeClr val="tx2"/>
          </a:solidFill>
        </p:grpSpPr>
        <p:sp>
          <p:nvSpPr>
            <p:cNvPr id="140" name="Freeform 116">
              <a:extLst>
                <a:ext uri="{FF2B5EF4-FFF2-40B4-BE49-F238E27FC236}">
                  <a16:creationId xmlns:a16="http://schemas.microsoft.com/office/drawing/2014/main" id="{8F9A6419-B2FE-4594-8045-ACC90ABB676D}"/>
                </a:ext>
              </a:extLst>
            </p:cNvPr>
            <p:cNvSpPr>
              <a:spLocks noEditPoints="1"/>
            </p:cNvSpPr>
            <p:nvPr/>
          </p:nvSpPr>
          <p:spPr bwMode="auto">
            <a:xfrm>
              <a:off x="-2362200" y="549275"/>
              <a:ext cx="323850" cy="438150"/>
            </a:xfrm>
            <a:custGeom>
              <a:avLst/>
              <a:gdLst>
                <a:gd name="T0" fmla="*/ 140 w 235"/>
                <a:gd name="T1" fmla="*/ 318 h 318"/>
                <a:gd name="T2" fmla="*/ 22 w 235"/>
                <a:gd name="T3" fmla="*/ 318 h 318"/>
                <a:gd name="T4" fmla="*/ 0 w 235"/>
                <a:gd name="T5" fmla="*/ 296 h 318"/>
                <a:gd name="T6" fmla="*/ 0 w 235"/>
                <a:gd name="T7" fmla="*/ 22 h 318"/>
                <a:gd name="T8" fmla="*/ 22 w 235"/>
                <a:gd name="T9" fmla="*/ 0 h 318"/>
                <a:gd name="T10" fmla="*/ 213 w 235"/>
                <a:gd name="T11" fmla="*/ 0 h 318"/>
                <a:gd name="T12" fmla="*/ 235 w 235"/>
                <a:gd name="T13" fmla="*/ 22 h 318"/>
                <a:gd name="T14" fmla="*/ 235 w 235"/>
                <a:gd name="T15" fmla="*/ 223 h 318"/>
                <a:gd name="T16" fmla="*/ 227 w 235"/>
                <a:gd name="T17" fmla="*/ 240 h 318"/>
                <a:gd name="T18" fmla="*/ 157 w 235"/>
                <a:gd name="T19" fmla="*/ 310 h 318"/>
                <a:gd name="T20" fmla="*/ 140 w 235"/>
                <a:gd name="T21" fmla="*/ 318 h 318"/>
                <a:gd name="T22" fmla="*/ 22 w 235"/>
                <a:gd name="T23" fmla="*/ 10 h 318"/>
                <a:gd name="T24" fmla="*/ 10 w 235"/>
                <a:gd name="T25" fmla="*/ 22 h 318"/>
                <a:gd name="T26" fmla="*/ 10 w 235"/>
                <a:gd name="T27" fmla="*/ 296 h 318"/>
                <a:gd name="T28" fmla="*/ 22 w 235"/>
                <a:gd name="T29" fmla="*/ 307 h 318"/>
                <a:gd name="T30" fmla="*/ 140 w 235"/>
                <a:gd name="T31" fmla="*/ 307 h 318"/>
                <a:gd name="T32" fmla="*/ 150 w 235"/>
                <a:gd name="T33" fmla="*/ 303 h 318"/>
                <a:gd name="T34" fmla="*/ 220 w 235"/>
                <a:gd name="T35" fmla="*/ 233 h 318"/>
                <a:gd name="T36" fmla="*/ 224 w 235"/>
                <a:gd name="T37" fmla="*/ 223 h 318"/>
                <a:gd name="T38" fmla="*/ 224 w 235"/>
                <a:gd name="T39" fmla="*/ 22 h 318"/>
                <a:gd name="T40" fmla="*/ 213 w 235"/>
                <a:gd name="T41" fmla="*/ 10 h 318"/>
                <a:gd name="T42" fmla="*/ 22 w 235"/>
                <a:gd name="T43" fmla="*/ 1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318">
                  <a:moveTo>
                    <a:pt x="140" y="318"/>
                  </a:moveTo>
                  <a:cubicBezTo>
                    <a:pt x="22" y="318"/>
                    <a:pt x="22" y="318"/>
                    <a:pt x="22" y="318"/>
                  </a:cubicBezTo>
                  <a:cubicBezTo>
                    <a:pt x="9" y="318"/>
                    <a:pt x="0" y="308"/>
                    <a:pt x="0" y="296"/>
                  </a:cubicBezTo>
                  <a:cubicBezTo>
                    <a:pt x="0" y="22"/>
                    <a:pt x="0" y="22"/>
                    <a:pt x="0" y="22"/>
                  </a:cubicBezTo>
                  <a:cubicBezTo>
                    <a:pt x="0" y="10"/>
                    <a:pt x="9" y="0"/>
                    <a:pt x="22" y="0"/>
                  </a:cubicBezTo>
                  <a:cubicBezTo>
                    <a:pt x="213" y="0"/>
                    <a:pt x="213" y="0"/>
                    <a:pt x="213" y="0"/>
                  </a:cubicBezTo>
                  <a:cubicBezTo>
                    <a:pt x="225" y="0"/>
                    <a:pt x="235" y="10"/>
                    <a:pt x="235" y="22"/>
                  </a:cubicBezTo>
                  <a:cubicBezTo>
                    <a:pt x="235" y="223"/>
                    <a:pt x="235" y="223"/>
                    <a:pt x="235" y="223"/>
                  </a:cubicBezTo>
                  <a:cubicBezTo>
                    <a:pt x="235" y="230"/>
                    <a:pt x="232" y="236"/>
                    <a:pt x="227" y="240"/>
                  </a:cubicBezTo>
                  <a:cubicBezTo>
                    <a:pt x="157" y="310"/>
                    <a:pt x="157" y="310"/>
                    <a:pt x="157" y="310"/>
                  </a:cubicBezTo>
                  <a:cubicBezTo>
                    <a:pt x="153" y="315"/>
                    <a:pt x="147" y="318"/>
                    <a:pt x="140" y="318"/>
                  </a:cubicBezTo>
                  <a:close/>
                  <a:moveTo>
                    <a:pt x="22" y="10"/>
                  </a:moveTo>
                  <a:cubicBezTo>
                    <a:pt x="15" y="10"/>
                    <a:pt x="10" y="15"/>
                    <a:pt x="10" y="22"/>
                  </a:cubicBezTo>
                  <a:cubicBezTo>
                    <a:pt x="10" y="296"/>
                    <a:pt x="10" y="296"/>
                    <a:pt x="10" y="296"/>
                  </a:cubicBezTo>
                  <a:cubicBezTo>
                    <a:pt x="10" y="302"/>
                    <a:pt x="15" y="307"/>
                    <a:pt x="22" y="307"/>
                  </a:cubicBezTo>
                  <a:cubicBezTo>
                    <a:pt x="140" y="307"/>
                    <a:pt x="140" y="307"/>
                    <a:pt x="140" y="307"/>
                  </a:cubicBezTo>
                  <a:cubicBezTo>
                    <a:pt x="144" y="307"/>
                    <a:pt x="148" y="306"/>
                    <a:pt x="150" y="303"/>
                  </a:cubicBezTo>
                  <a:cubicBezTo>
                    <a:pt x="220" y="233"/>
                    <a:pt x="220" y="233"/>
                    <a:pt x="220" y="233"/>
                  </a:cubicBezTo>
                  <a:cubicBezTo>
                    <a:pt x="223" y="231"/>
                    <a:pt x="224" y="227"/>
                    <a:pt x="224" y="223"/>
                  </a:cubicBezTo>
                  <a:cubicBezTo>
                    <a:pt x="224" y="22"/>
                    <a:pt x="224" y="22"/>
                    <a:pt x="224" y="22"/>
                  </a:cubicBezTo>
                  <a:cubicBezTo>
                    <a:pt x="224" y="15"/>
                    <a:pt x="219" y="10"/>
                    <a:pt x="213" y="10"/>
                  </a:cubicBezTo>
                  <a:lnTo>
                    <a:pt x="22" y="10"/>
                  </a:ln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42" name="Freeform 117">
              <a:extLst>
                <a:ext uri="{FF2B5EF4-FFF2-40B4-BE49-F238E27FC236}">
                  <a16:creationId xmlns:a16="http://schemas.microsoft.com/office/drawing/2014/main" id="{1121E50C-7A31-4675-B717-4899DBD84EC3}"/>
                </a:ext>
              </a:extLst>
            </p:cNvPr>
            <p:cNvSpPr>
              <a:spLocks/>
            </p:cNvSpPr>
            <p:nvPr/>
          </p:nvSpPr>
          <p:spPr bwMode="auto">
            <a:xfrm>
              <a:off x="-2157413" y="868363"/>
              <a:ext cx="111125" cy="111125"/>
            </a:xfrm>
            <a:custGeom>
              <a:avLst/>
              <a:gdLst>
                <a:gd name="T0" fmla="*/ 0 w 81"/>
                <a:gd name="T1" fmla="*/ 81 h 81"/>
                <a:gd name="T2" fmla="*/ 81 w 81"/>
                <a:gd name="T3" fmla="*/ 0 h 81"/>
                <a:gd name="T4" fmla="*/ 13 w 81"/>
                <a:gd name="T5" fmla="*/ 0 h 81"/>
                <a:gd name="T6" fmla="*/ 0 w 81"/>
                <a:gd name="T7" fmla="*/ 13 h 81"/>
                <a:gd name="T8" fmla="*/ 0 w 81"/>
                <a:gd name="T9" fmla="*/ 81 h 81"/>
              </a:gdLst>
              <a:ahLst/>
              <a:cxnLst>
                <a:cxn ang="0">
                  <a:pos x="T0" y="T1"/>
                </a:cxn>
                <a:cxn ang="0">
                  <a:pos x="T2" y="T3"/>
                </a:cxn>
                <a:cxn ang="0">
                  <a:pos x="T4" y="T5"/>
                </a:cxn>
                <a:cxn ang="0">
                  <a:pos x="T6" y="T7"/>
                </a:cxn>
                <a:cxn ang="0">
                  <a:pos x="T8" y="T9"/>
                </a:cxn>
              </a:cxnLst>
              <a:rect l="0" t="0" r="r" b="b"/>
              <a:pathLst>
                <a:path w="81" h="81">
                  <a:moveTo>
                    <a:pt x="0" y="81"/>
                  </a:moveTo>
                  <a:cubicBezTo>
                    <a:pt x="81" y="0"/>
                    <a:pt x="81" y="0"/>
                    <a:pt x="81" y="0"/>
                  </a:cubicBezTo>
                  <a:cubicBezTo>
                    <a:pt x="13" y="0"/>
                    <a:pt x="13" y="0"/>
                    <a:pt x="13" y="0"/>
                  </a:cubicBezTo>
                  <a:cubicBezTo>
                    <a:pt x="6" y="0"/>
                    <a:pt x="0" y="6"/>
                    <a:pt x="0" y="13"/>
                  </a:cubicBezTo>
                  <a:lnTo>
                    <a:pt x="0" y="81"/>
                  </a:ln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3" name="Freeform 118">
              <a:extLst>
                <a:ext uri="{FF2B5EF4-FFF2-40B4-BE49-F238E27FC236}">
                  <a16:creationId xmlns:a16="http://schemas.microsoft.com/office/drawing/2014/main" id="{C7256E43-405A-4BAA-BC2F-D43046D25378}"/>
                </a:ext>
              </a:extLst>
            </p:cNvPr>
            <p:cNvSpPr>
              <a:spLocks noEditPoints="1"/>
            </p:cNvSpPr>
            <p:nvPr/>
          </p:nvSpPr>
          <p:spPr bwMode="auto">
            <a:xfrm>
              <a:off x="-2159000" y="866775"/>
              <a:ext cx="115887" cy="115888"/>
            </a:xfrm>
            <a:custGeom>
              <a:avLst/>
              <a:gdLst>
                <a:gd name="T0" fmla="*/ 1 w 84"/>
                <a:gd name="T1" fmla="*/ 84 h 84"/>
                <a:gd name="T2" fmla="*/ 1 w 84"/>
                <a:gd name="T3" fmla="*/ 84 h 84"/>
                <a:gd name="T4" fmla="*/ 0 w 84"/>
                <a:gd name="T5" fmla="*/ 82 h 84"/>
                <a:gd name="T6" fmla="*/ 0 w 84"/>
                <a:gd name="T7" fmla="*/ 14 h 84"/>
                <a:gd name="T8" fmla="*/ 14 w 84"/>
                <a:gd name="T9" fmla="*/ 0 h 84"/>
                <a:gd name="T10" fmla="*/ 82 w 84"/>
                <a:gd name="T11" fmla="*/ 0 h 84"/>
                <a:gd name="T12" fmla="*/ 84 w 84"/>
                <a:gd name="T13" fmla="*/ 1 h 84"/>
                <a:gd name="T14" fmla="*/ 84 w 84"/>
                <a:gd name="T15" fmla="*/ 3 h 84"/>
                <a:gd name="T16" fmla="*/ 3 w 84"/>
                <a:gd name="T17" fmla="*/ 84 h 84"/>
                <a:gd name="T18" fmla="*/ 1 w 84"/>
                <a:gd name="T19" fmla="*/ 84 h 84"/>
                <a:gd name="T20" fmla="*/ 14 w 84"/>
                <a:gd name="T21" fmla="*/ 3 h 84"/>
                <a:gd name="T22" fmla="*/ 3 w 84"/>
                <a:gd name="T23" fmla="*/ 14 h 84"/>
                <a:gd name="T24" fmla="*/ 3 w 84"/>
                <a:gd name="T25" fmla="*/ 78 h 84"/>
                <a:gd name="T26" fmla="*/ 78 w 84"/>
                <a:gd name="T27" fmla="*/ 3 h 84"/>
                <a:gd name="T28" fmla="*/ 14 w 84"/>
                <a:gd name="T29" fmla="*/ 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4" h="84">
                  <a:moveTo>
                    <a:pt x="1" y="84"/>
                  </a:moveTo>
                  <a:cubicBezTo>
                    <a:pt x="1" y="84"/>
                    <a:pt x="1" y="84"/>
                    <a:pt x="1" y="84"/>
                  </a:cubicBezTo>
                  <a:cubicBezTo>
                    <a:pt x="0" y="84"/>
                    <a:pt x="0" y="83"/>
                    <a:pt x="0" y="82"/>
                  </a:cubicBezTo>
                  <a:cubicBezTo>
                    <a:pt x="0" y="14"/>
                    <a:pt x="0" y="14"/>
                    <a:pt x="0" y="14"/>
                  </a:cubicBezTo>
                  <a:cubicBezTo>
                    <a:pt x="0" y="6"/>
                    <a:pt x="6" y="0"/>
                    <a:pt x="14" y="0"/>
                  </a:cubicBezTo>
                  <a:cubicBezTo>
                    <a:pt x="82" y="0"/>
                    <a:pt x="82" y="0"/>
                    <a:pt x="82" y="0"/>
                  </a:cubicBezTo>
                  <a:cubicBezTo>
                    <a:pt x="83" y="0"/>
                    <a:pt x="84" y="0"/>
                    <a:pt x="84" y="1"/>
                  </a:cubicBezTo>
                  <a:cubicBezTo>
                    <a:pt x="84" y="1"/>
                    <a:pt x="84" y="2"/>
                    <a:pt x="84" y="3"/>
                  </a:cubicBezTo>
                  <a:cubicBezTo>
                    <a:pt x="3" y="84"/>
                    <a:pt x="3" y="84"/>
                    <a:pt x="3" y="84"/>
                  </a:cubicBezTo>
                  <a:cubicBezTo>
                    <a:pt x="2" y="84"/>
                    <a:pt x="2" y="84"/>
                    <a:pt x="1" y="84"/>
                  </a:cubicBezTo>
                  <a:close/>
                  <a:moveTo>
                    <a:pt x="14" y="3"/>
                  </a:moveTo>
                  <a:cubicBezTo>
                    <a:pt x="8" y="3"/>
                    <a:pt x="3" y="8"/>
                    <a:pt x="3" y="14"/>
                  </a:cubicBezTo>
                  <a:cubicBezTo>
                    <a:pt x="3" y="78"/>
                    <a:pt x="3" y="78"/>
                    <a:pt x="3" y="78"/>
                  </a:cubicBezTo>
                  <a:cubicBezTo>
                    <a:pt x="78" y="3"/>
                    <a:pt x="78" y="3"/>
                    <a:pt x="78" y="3"/>
                  </a:cubicBezTo>
                  <a:lnTo>
                    <a:pt x="14" y="3"/>
                  </a:ln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4" name="Freeform 119">
              <a:extLst>
                <a:ext uri="{FF2B5EF4-FFF2-40B4-BE49-F238E27FC236}">
                  <a16:creationId xmlns:a16="http://schemas.microsoft.com/office/drawing/2014/main" id="{90AC5F0A-2D28-4501-A565-975CB14337CE}"/>
                </a:ext>
              </a:extLst>
            </p:cNvPr>
            <p:cNvSpPr>
              <a:spLocks/>
            </p:cNvSpPr>
            <p:nvPr/>
          </p:nvSpPr>
          <p:spPr bwMode="auto">
            <a:xfrm>
              <a:off x="-2314575" y="762000"/>
              <a:ext cx="228600" cy="12700"/>
            </a:xfrm>
            <a:custGeom>
              <a:avLst/>
              <a:gdLst>
                <a:gd name="T0" fmla="*/ 161 w 166"/>
                <a:gd name="T1" fmla="*/ 10 h 10"/>
                <a:gd name="T2" fmla="*/ 5 w 166"/>
                <a:gd name="T3" fmla="*/ 10 h 10"/>
                <a:gd name="T4" fmla="*/ 0 w 166"/>
                <a:gd name="T5" fmla="*/ 5 h 10"/>
                <a:gd name="T6" fmla="*/ 5 w 166"/>
                <a:gd name="T7" fmla="*/ 0 h 10"/>
                <a:gd name="T8" fmla="*/ 161 w 166"/>
                <a:gd name="T9" fmla="*/ 0 h 10"/>
                <a:gd name="T10" fmla="*/ 166 w 166"/>
                <a:gd name="T11" fmla="*/ 5 h 10"/>
                <a:gd name="T12" fmla="*/ 161 w 166"/>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66" h="10">
                  <a:moveTo>
                    <a:pt x="161" y="10"/>
                  </a:moveTo>
                  <a:cubicBezTo>
                    <a:pt x="5" y="10"/>
                    <a:pt x="5" y="10"/>
                    <a:pt x="5" y="10"/>
                  </a:cubicBezTo>
                  <a:cubicBezTo>
                    <a:pt x="2" y="10"/>
                    <a:pt x="0" y="7"/>
                    <a:pt x="0" y="5"/>
                  </a:cubicBezTo>
                  <a:cubicBezTo>
                    <a:pt x="0" y="2"/>
                    <a:pt x="2" y="0"/>
                    <a:pt x="5" y="0"/>
                  </a:cubicBezTo>
                  <a:cubicBezTo>
                    <a:pt x="161" y="0"/>
                    <a:pt x="161" y="0"/>
                    <a:pt x="161" y="0"/>
                  </a:cubicBezTo>
                  <a:cubicBezTo>
                    <a:pt x="164" y="0"/>
                    <a:pt x="166" y="2"/>
                    <a:pt x="166" y="5"/>
                  </a:cubicBezTo>
                  <a:cubicBezTo>
                    <a:pt x="166" y="7"/>
                    <a:pt x="164" y="10"/>
                    <a:pt x="161"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5" name="Freeform 120">
              <a:extLst>
                <a:ext uri="{FF2B5EF4-FFF2-40B4-BE49-F238E27FC236}">
                  <a16:creationId xmlns:a16="http://schemas.microsoft.com/office/drawing/2014/main" id="{5CFA6FAE-D5C8-4F28-A23C-D5DD79260C20}"/>
                </a:ext>
              </a:extLst>
            </p:cNvPr>
            <p:cNvSpPr>
              <a:spLocks/>
            </p:cNvSpPr>
            <p:nvPr/>
          </p:nvSpPr>
          <p:spPr bwMode="auto">
            <a:xfrm>
              <a:off x="-2314575" y="715963"/>
              <a:ext cx="228600" cy="14288"/>
            </a:xfrm>
            <a:custGeom>
              <a:avLst/>
              <a:gdLst>
                <a:gd name="T0" fmla="*/ 161 w 166"/>
                <a:gd name="T1" fmla="*/ 11 h 11"/>
                <a:gd name="T2" fmla="*/ 5 w 166"/>
                <a:gd name="T3" fmla="*/ 11 h 11"/>
                <a:gd name="T4" fmla="*/ 0 w 166"/>
                <a:gd name="T5" fmla="*/ 6 h 11"/>
                <a:gd name="T6" fmla="*/ 5 w 166"/>
                <a:gd name="T7" fmla="*/ 0 h 11"/>
                <a:gd name="T8" fmla="*/ 161 w 166"/>
                <a:gd name="T9" fmla="*/ 0 h 11"/>
                <a:gd name="T10" fmla="*/ 166 w 166"/>
                <a:gd name="T11" fmla="*/ 6 h 11"/>
                <a:gd name="T12" fmla="*/ 161 w 166"/>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166" h="11">
                  <a:moveTo>
                    <a:pt x="161" y="11"/>
                  </a:moveTo>
                  <a:cubicBezTo>
                    <a:pt x="5" y="11"/>
                    <a:pt x="5" y="11"/>
                    <a:pt x="5" y="11"/>
                  </a:cubicBezTo>
                  <a:cubicBezTo>
                    <a:pt x="2" y="11"/>
                    <a:pt x="0" y="8"/>
                    <a:pt x="0" y="6"/>
                  </a:cubicBezTo>
                  <a:cubicBezTo>
                    <a:pt x="0" y="3"/>
                    <a:pt x="2" y="0"/>
                    <a:pt x="5" y="0"/>
                  </a:cubicBezTo>
                  <a:cubicBezTo>
                    <a:pt x="161" y="0"/>
                    <a:pt x="161" y="0"/>
                    <a:pt x="161" y="0"/>
                  </a:cubicBezTo>
                  <a:cubicBezTo>
                    <a:pt x="164" y="0"/>
                    <a:pt x="166" y="3"/>
                    <a:pt x="166" y="6"/>
                  </a:cubicBezTo>
                  <a:cubicBezTo>
                    <a:pt x="166" y="8"/>
                    <a:pt x="164" y="11"/>
                    <a:pt x="161" y="11"/>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6" name="Freeform 121">
              <a:extLst>
                <a:ext uri="{FF2B5EF4-FFF2-40B4-BE49-F238E27FC236}">
                  <a16:creationId xmlns:a16="http://schemas.microsoft.com/office/drawing/2014/main" id="{700C1454-0C3D-44F8-B910-9ECD4AC70C97}"/>
                </a:ext>
              </a:extLst>
            </p:cNvPr>
            <p:cNvSpPr>
              <a:spLocks/>
            </p:cNvSpPr>
            <p:nvPr/>
          </p:nvSpPr>
          <p:spPr bwMode="auto">
            <a:xfrm>
              <a:off x="-2314575" y="671513"/>
              <a:ext cx="228600" cy="14288"/>
            </a:xfrm>
            <a:custGeom>
              <a:avLst/>
              <a:gdLst>
                <a:gd name="T0" fmla="*/ 161 w 166"/>
                <a:gd name="T1" fmla="*/ 10 h 10"/>
                <a:gd name="T2" fmla="*/ 5 w 166"/>
                <a:gd name="T3" fmla="*/ 10 h 10"/>
                <a:gd name="T4" fmla="*/ 0 w 166"/>
                <a:gd name="T5" fmla="*/ 5 h 10"/>
                <a:gd name="T6" fmla="*/ 5 w 166"/>
                <a:gd name="T7" fmla="*/ 0 h 10"/>
                <a:gd name="T8" fmla="*/ 161 w 166"/>
                <a:gd name="T9" fmla="*/ 0 h 10"/>
                <a:gd name="T10" fmla="*/ 166 w 166"/>
                <a:gd name="T11" fmla="*/ 5 h 10"/>
                <a:gd name="T12" fmla="*/ 161 w 166"/>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66" h="10">
                  <a:moveTo>
                    <a:pt x="161" y="10"/>
                  </a:moveTo>
                  <a:cubicBezTo>
                    <a:pt x="5" y="10"/>
                    <a:pt x="5" y="10"/>
                    <a:pt x="5" y="10"/>
                  </a:cubicBezTo>
                  <a:cubicBezTo>
                    <a:pt x="2" y="10"/>
                    <a:pt x="0" y="8"/>
                    <a:pt x="0" y="5"/>
                  </a:cubicBezTo>
                  <a:cubicBezTo>
                    <a:pt x="0" y="3"/>
                    <a:pt x="2" y="0"/>
                    <a:pt x="5" y="0"/>
                  </a:cubicBezTo>
                  <a:cubicBezTo>
                    <a:pt x="161" y="0"/>
                    <a:pt x="161" y="0"/>
                    <a:pt x="161" y="0"/>
                  </a:cubicBezTo>
                  <a:cubicBezTo>
                    <a:pt x="164" y="0"/>
                    <a:pt x="166" y="3"/>
                    <a:pt x="166" y="5"/>
                  </a:cubicBezTo>
                  <a:cubicBezTo>
                    <a:pt x="166" y="8"/>
                    <a:pt x="164" y="10"/>
                    <a:pt x="161"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7" name="Freeform 122">
              <a:extLst>
                <a:ext uri="{FF2B5EF4-FFF2-40B4-BE49-F238E27FC236}">
                  <a16:creationId xmlns:a16="http://schemas.microsoft.com/office/drawing/2014/main" id="{D2C999E4-B7E5-40DF-B7BF-878D3459EFBB}"/>
                </a:ext>
              </a:extLst>
            </p:cNvPr>
            <p:cNvSpPr>
              <a:spLocks/>
            </p:cNvSpPr>
            <p:nvPr/>
          </p:nvSpPr>
          <p:spPr bwMode="auto">
            <a:xfrm>
              <a:off x="-2314575" y="627063"/>
              <a:ext cx="228600" cy="14288"/>
            </a:xfrm>
            <a:custGeom>
              <a:avLst/>
              <a:gdLst>
                <a:gd name="T0" fmla="*/ 161 w 166"/>
                <a:gd name="T1" fmla="*/ 10 h 10"/>
                <a:gd name="T2" fmla="*/ 5 w 166"/>
                <a:gd name="T3" fmla="*/ 10 h 10"/>
                <a:gd name="T4" fmla="*/ 0 w 166"/>
                <a:gd name="T5" fmla="*/ 5 h 10"/>
                <a:gd name="T6" fmla="*/ 5 w 166"/>
                <a:gd name="T7" fmla="*/ 0 h 10"/>
                <a:gd name="T8" fmla="*/ 161 w 166"/>
                <a:gd name="T9" fmla="*/ 0 h 10"/>
                <a:gd name="T10" fmla="*/ 166 w 166"/>
                <a:gd name="T11" fmla="*/ 5 h 10"/>
                <a:gd name="T12" fmla="*/ 161 w 166"/>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66" h="10">
                  <a:moveTo>
                    <a:pt x="161" y="10"/>
                  </a:moveTo>
                  <a:cubicBezTo>
                    <a:pt x="5" y="10"/>
                    <a:pt x="5" y="10"/>
                    <a:pt x="5" y="10"/>
                  </a:cubicBezTo>
                  <a:cubicBezTo>
                    <a:pt x="2" y="10"/>
                    <a:pt x="0" y="8"/>
                    <a:pt x="0" y="5"/>
                  </a:cubicBezTo>
                  <a:cubicBezTo>
                    <a:pt x="0" y="2"/>
                    <a:pt x="2" y="0"/>
                    <a:pt x="5" y="0"/>
                  </a:cubicBezTo>
                  <a:cubicBezTo>
                    <a:pt x="161" y="0"/>
                    <a:pt x="161" y="0"/>
                    <a:pt x="161" y="0"/>
                  </a:cubicBezTo>
                  <a:cubicBezTo>
                    <a:pt x="164" y="0"/>
                    <a:pt x="166" y="2"/>
                    <a:pt x="166" y="5"/>
                  </a:cubicBezTo>
                  <a:cubicBezTo>
                    <a:pt x="166" y="8"/>
                    <a:pt x="164" y="10"/>
                    <a:pt x="161" y="10"/>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8" name="Freeform 123">
              <a:extLst>
                <a:ext uri="{FF2B5EF4-FFF2-40B4-BE49-F238E27FC236}">
                  <a16:creationId xmlns:a16="http://schemas.microsoft.com/office/drawing/2014/main" id="{F11DC1F3-08D1-465B-AF27-D66FC649BD1F}"/>
                </a:ext>
              </a:extLst>
            </p:cNvPr>
            <p:cNvSpPr>
              <a:spLocks/>
            </p:cNvSpPr>
            <p:nvPr/>
          </p:nvSpPr>
          <p:spPr bwMode="auto">
            <a:xfrm>
              <a:off x="-2265363" y="858838"/>
              <a:ext cx="19050" cy="85725"/>
            </a:xfrm>
            <a:custGeom>
              <a:avLst/>
              <a:gdLst>
                <a:gd name="T0" fmla="*/ 7 w 14"/>
                <a:gd name="T1" fmla="*/ 62 h 62"/>
                <a:gd name="T2" fmla="*/ 0 w 14"/>
                <a:gd name="T3" fmla="*/ 55 h 62"/>
                <a:gd name="T4" fmla="*/ 0 w 14"/>
                <a:gd name="T5" fmla="*/ 6 h 62"/>
                <a:gd name="T6" fmla="*/ 7 w 14"/>
                <a:gd name="T7" fmla="*/ 0 h 62"/>
                <a:gd name="T8" fmla="*/ 14 w 14"/>
                <a:gd name="T9" fmla="*/ 6 h 62"/>
                <a:gd name="T10" fmla="*/ 14 w 14"/>
                <a:gd name="T11" fmla="*/ 55 h 62"/>
                <a:gd name="T12" fmla="*/ 7 w 14"/>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14" h="62">
                  <a:moveTo>
                    <a:pt x="7" y="62"/>
                  </a:moveTo>
                  <a:cubicBezTo>
                    <a:pt x="3" y="62"/>
                    <a:pt x="0" y="59"/>
                    <a:pt x="0" y="55"/>
                  </a:cubicBezTo>
                  <a:cubicBezTo>
                    <a:pt x="0" y="6"/>
                    <a:pt x="0" y="6"/>
                    <a:pt x="0" y="6"/>
                  </a:cubicBezTo>
                  <a:cubicBezTo>
                    <a:pt x="0" y="3"/>
                    <a:pt x="3" y="0"/>
                    <a:pt x="7" y="0"/>
                  </a:cubicBezTo>
                  <a:cubicBezTo>
                    <a:pt x="11" y="0"/>
                    <a:pt x="14" y="3"/>
                    <a:pt x="14" y="6"/>
                  </a:cubicBezTo>
                  <a:cubicBezTo>
                    <a:pt x="14" y="55"/>
                    <a:pt x="14" y="55"/>
                    <a:pt x="14" y="55"/>
                  </a:cubicBezTo>
                  <a:cubicBezTo>
                    <a:pt x="14" y="59"/>
                    <a:pt x="11" y="62"/>
                    <a:pt x="7" y="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59" name="Freeform 124">
              <a:extLst>
                <a:ext uri="{FF2B5EF4-FFF2-40B4-BE49-F238E27FC236}">
                  <a16:creationId xmlns:a16="http://schemas.microsoft.com/office/drawing/2014/main" id="{C2F59B53-AC00-40A7-8622-A9F0995B901E}"/>
                </a:ext>
              </a:extLst>
            </p:cNvPr>
            <p:cNvSpPr>
              <a:spLocks/>
            </p:cNvSpPr>
            <p:nvPr/>
          </p:nvSpPr>
          <p:spPr bwMode="auto">
            <a:xfrm>
              <a:off x="-2298700" y="892175"/>
              <a:ext cx="85725" cy="20638"/>
            </a:xfrm>
            <a:custGeom>
              <a:avLst/>
              <a:gdLst>
                <a:gd name="T0" fmla="*/ 56 w 62"/>
                <a:gd name="T1" fmla="*/ 14 h 14"/>
                <a:gd name="T2" fmla="*/ 6 w 62"/>
                <a:gd name="T3" fmla="*/ 14 h 14"/>
                <a:gd name="T4" fmla="*/ 0 w 62"/>
                <a:gd name="T5" fmla="*/ 7 h 14"/>
                <a:gd name="T6" fmla="*/ 6 w 62"/>
                <a:gd name="T7" fmla="*/ 0 h 14"/>
                <a:gd name="T8" fmla="*/ 56 w 62"/>
                <a:gd name="T9" fmla="*/ 0 h 14"/>
                <a:gd name="T10" fmla="*/ 62 w 62"/>
                <a:gd name="T11" fmla="*/ 7 h 14"/>
                <a:gd name="T12" fmla="*/ 56 w 62"/>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62" h="14">
                  <a:moveTo>
                    <a:pt x="56" y="14"/>
                  </a:moveTo>
                  <a:cubicBezTo>
                    <a:pt x="6" y="14"/>
                    <a:pt x="6" y="14"/>
                    <a:pt x="6" y="14"/>
                  </a:cubicBezTo>
                  <a:cubicBezTo>
                    <a:pt x="3" y="14"/>
                    <a:pt x="0" y="11"/>
                    <a:pt x="0" y="7"/>
                  </a:cubicBezTo>
                  <a:cubicBezTo>
                    <a:pt x="0" y="3"/>
                    <a:pt x="3" y="0"/>
                    <a:pt x="6" y="0"/>
                  </a:cubicBezTo>
                  <a:cubicBezTo>
                    <a:pt x="56" y="0"/>
                    <a:pt x="56" y="0"/>
                    <a:pt x="56" y="0"/>
                  </a:cubicBezTo>
                  <a:cubicBezTo>
                    <a:pt x="59" y="0"/>
                    <a:pt x="62" y="3"/>
                    <a:pt x="62" y="7"/>
                  </a:cubicBezTo>
                  <a:cubicBezTo>
                    <a:pt x="62" y="11"/>
                    <a:pt x="59" y="14"/>
                    <a:pt x="56" y="14"/>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sp>
          <p:nvSpPr>
            <p:cNvPr id="160" name="Freeform 125">
              <a:extLst>
                <a:ext uri="{FF2B5EF4-FFF2-40B4-BE49-F238E27FC236}">
                  <a16:creationId xmlns:a16="http://schemas.microsoft.com/office/drawing/2014/main" id="{6D2FAA05-D797-4D4D-AC76-E3A4C808B1AE}"/>
                </a:ext>
              </a:extLst>
            </p:cNvPr>
            <p:cNvSpPr>
              <a:spLocks noEditPoints="1"/>
            </p:cNvSpPr>
            <p:nvPr/>
          </p:nvSpPr>
          <p:spPr bwMode="auto">
            <a:xfrm>
              <a:off x="-2257425" y="500062"/>
              <a:ext cx="112712" cy="82550"/>
            </a:xfrm>
            <a:custGeom>
              <a:avLst/>
              <a:gdLst>
                <a:gd name="T0" fmla="*/ 74 w 82"/>
                <a:gd name="T1" fmla="*/ 20 h 60"/>
                <a:gd name="T2" fmla="*/ 60 w 82"/>
                <a:gd name="T3" fmla="*/ 20 h 60"/>
                <a:gd name="T4" fmla="*/ 60 w 82"/>
                <a:gd name="T5" fmla="*/ 19 h 60"/>
                <a:gd name="T6" fmla="*/ 41 w 82"/>
                <a:gd name="T7" fmla="*/ 0 h 60"/>
                <a:gd name="T8" fmla="*/ 22 w 82"/>
                <a:gd name="T9" fmla="*/ 19 h 60"/>
                <a:gd name="T10" fmla="*/ 23 w 82"/>
                <a:gd name="T11" fmla="*/ 20 h 60"/>
                <a:gd name="T12" fmla="*/ 8 w 82"/>
                <a:gd name="T13" fmla="*/ 20 h 60"/>
                <a:gd name="T14" fmla="*/ 0 w 82"/>
                <a:gd name="T15" fmla="*/ 28 h 60"/>
                <a:gd name="T16" fmla="*/ 0 w 82"/>
                <a:gd name="T17" fmla="*/ 52 h 60"/>
                <a:gd name="T18" fmla="*/ 8 w 82"/>
                <a:gd name="T19" fmla="*/ 60 h 60"/>
                <a:gd name="T20" fmla="*/ 74 w 82"/>
                <a:gd name="T21" fmla="*/ 60 h 60"/>
                <a:gd name="T22" fmla="*/ 82 w 82"/>
                <a:gd name="T23" fmla="*/ 52 h 60"/>
                <a:gd name="T24" fmla="*/ 82 w 82"/>
                <a:gd name="T25" fmla="*/ 28 h 60"/>
                <a:gd name="T26" fmla="*/ 74 w 82"/>
                <a:gd name="T27" fmla="*/ 20 h 60"/>
                <a:gd name="T28" fmla="*/ 41 w 82"/>
                <a:gd name="T29" fmla="*/ 28 h 60"/>
                <a:gd name="T30" fmla="*/ 32 w 82"/>
                <a:gd name="T31" fmla="*/ 19 h 60"/>
                <a:gd name="T32" fmla="*/ 41 w 82"/>
                <a:gd name="T33" fmla="*/ 10 h 60"/>
                <a:gd name="T34" fmla="*/ 50 w 82"/>
                <a:gd name="T35" fmla="*/ 19 h 60"/>
                <a:gd name="T36" fmla="*/ 41 w 82"/>
                <a:gd name="T37" fmla="*/ 2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60">
                  <a:moveTo>
                    <a:pt x="74" y="20"/>
                  </a:moveTo>
                  <a:cubicBezTo>
                    <a:pt x="60" y="20"/>
                    <a:pt x="60" y="20"/>
                    <a:pt x="60" y="20"/>
                  </a:cubicBezTo>
                  <a:cubicBezTo>
                    <a:pt x="60" y="20"/>
                    <a:pt x="60" y="19"/>
                    <a:pt x="60" y="19"/>
                  </a:cubicBezTo>
                  <a:cubicBezTo>
                    <a:pt x="60" y="9"/>
                    <a:pt x="51" y="0"/>
                    <a:pt x="41" y="0"/>
                  </a:cubicBezTo>
                  <a:cubicBezTo>
                    <a:pt x="31" y="0"/>
                    <a:pt x="22" y="9"/>
                    <a:pt x="22" y="19"/>
                  </a:cubicBezTo>
                  <a:cubicBezTo>
                    <a:pt x="22" y="19"/>
                    <a:pt x="22" y="20"/>
                    <a:pt x="23" y="20"/>
                  </a:cubicBezTo>
                  <a:cubicBezTo>
                    <a:pt x="8" y="20"/>
                    <a:pt x="8" y="20"/>
                    <a:pt x="8" y="20"/>
                  </a:cubicBezTo>
                  <a:cubicBezTo>
                    <a:pt x="3" y="20"/>
                    <a:pt x="0" y="24"/>
                    <a:pt x="0" y="28"/>
                  </a:cubicBezTo>
                  <a:cubicBezTo>
                    <a:pt x="0" y="52"/>
                    <a:pt x="0" y="52"/>
                    <a:pt x="0" y="52"/>
                  </a:cubicBezTo>
                  <a:cubicBezTo>
                    <a:pt x="0" y="56"/>
                    <a:pt x="3" y="60"/>
                    <a:pt x="8" y="60"/>
                  </a:cubicBezTo>
                  <a:cubicBezTo>
                    <a:pt x="74" y="60"/>
                    <a:pt x="74" y="60"/>
                    <a:pt x="74" y="60"/>
                  </a:cubicBezTo>
                  <a:cubicBezTo>
                    <a:pt x="79" y="60"/>
                    <a:pt x="82" y="56"/>
                    <a:pt x="82" y="52"/>
                  </a:cubicBezTo>
                  <a:cubicBezTo>
                    <a:pt x="82" y="28"/>
                    <a:pt x="82" y="28"/>
                    <a:pt x="82" y="28"/>
                  </a:cubicBezTo>
                  <a:cubicBezTo>
                    <a:pt x="82" y="24"/>
                    <a:pt x="79" y="20"/>
                    <a:pt x="74" y="20"/>
                  </a:cubicBezTo>
                  <a:close/>
                  <a:moveTo>
                    <a:pt x="41" y="28"/>
                  </a:moveTo>
                  <a:cubicBezTo>
                    <a:pt x="36" y="28"/>
                    <a:pt x="32" y="24"/>
                    <a:pt x="32" y="19"/>
                  </a:cubicBezTo>
                  <a:cubicBezTo>
                    <a:pt x="32" y="14"/>
                    <a:pt x="36" y="10"/>
                    <a:pt x="41" y="10"/>
                  </a:cubicBezTo>
                  <a:cubicBezTo>
                    <a:pt x="46" y="10"/>
                    <a:pt x="50" y="14"/>
                    <a:pt x="50" y="19"/>
                  </a:cubicBezTo>
                  <a:cubicBezTo>
                    <a:pt x="50" y="24"/>
                    <a:pt x="46" y="28"/>
                    <a:pt x="41" y="28"/>
                  </a:cubicBezTo>
                  <a:close/>
                </a:path>
              </a:pathLst>
            </a:custGeom>
            <a:grpFill/>
            <a:ln>
              <a:noFill/>
            </a:ln>
          </p:spPr>
          <p:txBody>
            <a:bodyPr vert="horz" wrap="square" lIns="91440" tIns="45720" rIns="91440" bIns="45720" numCol="1" anchor="t" anchorCtr="0" compatLnSpc="1">
              <a:prstTxWarp prst="textNoShape">
                <a:avLst/>
              </a:prstTxWarp>
            </a:bodyPr>
            <a:lstStyle/>
            <a:p>
              <a:endParaRPr lang="en-GB" dirty="0"/>
            </a:p>
          </p:txBody>
        </p:sp>
      </p:grpSp>
      <p:graphicFrame>
        <p:nvGraphicFramePr>
          <p:cNvPr id="161" name="Table 7">
            <a:extLst>
              <a:ext uri="{FF2B5EF4-FFF2-40B4-BE49-F238E27FC236}">
                <a16:creationId xmlns:a16="http://schemas.microsoft.com/office/drawing/2014/main" id="{ACE4B432-8666-478C-BAAA-691572EDC293}"/>
              </a:ext>
            </a:extLst>
          </p:cNvPr>
          <p:cNvGraphicFramePr>
            <a:graphicFrameLocks/>
          </p:cNvGraphicFramePr>
          <p:nvPr>
            <p:extLst>
              <p:ext uri="{D42A27DB-BD31-4B8C-83A1-F6EECF244321}">
                <p14:modId xmlns:p14="http://schemas.microsoft.com/office/powerpoint/2010/main" val="1042288436"/>
              </p:ext>
            </p:extLst>
          </p:nvPr>
        </p:nvGraphicFramePr>
        <p:xfrm>
          <a:off x="15795702" y="14203205"/>
          <a:ext cx="13394984" cy="11305760"/>
        </p:xfrm>
        <a:graphic>
          <a:graphicData uri="http://schemas.openxmlformats.org/drawingml/2006/table">
            <a:tbl>
              <a:tblPr firstRow="1" bandRow="1">
                <a:tableStyleId>{7DF18680-E054-41AD-8BC1-D1AEF772440D}</a:tableStyleId>
              </a:tblPr>
              <a:tblGrid>
                <a:gridCol w="5088072">
                  <a:extLst>
                    <a:ext uri="{9D8B030D-6E8A-4147-A177-3AD203B41FA5}">
                      <a16:colId xmlns:a16="http://schemas.microsoft.com/office/drawing/2014/main" val="2603159462"/>
                    </a:ext>
                  </a:extLst>
                </a:gridCol>
                <a:gridCol w="2054104">
                  <a:extLst>
                    <a:ext uri="{9D8B030D-6E8A-4147-A177-3AD203B41FA5}">
                      <a16:colId xmlns:a16="http://schemas.microsoft.com/office/drawing/2014/main" val="3186473030"/>
                    </a:ext>
                  </a:extLst>
                </a:gridCol>
                <a:gridCol w="2164392">
                  <a:extLst>
                    <a:ext uri="{9D8B030D-6E8A-4147-A177-3AD203B41FA5}">
                      <a16:colId xmlns:a16="http://schemas.microsoft.com/office/drawing/2014/main" val="453189500"/>
                    </a:ext>
                  </a:extLst>
                </a:gridCol>
                <a:gridCol w="2218233">
                  <a:extLst>
                    <a:ext uri="{9D8B030D-6E8A-4147-A177-3AD203B41FA5}">
                      <a16:colId xmlns:a16="http://schemas.microsoft.com/office/drawing/2014/main" val="948896208"/>
                    </a:ext>
                  </a:extLst>
                </a:gridCol>
                <a:gridCol w="1870183">
                  <a:extLst>
                    <a:ext uri="{9D8B030D-6E8A-4147-A177-3AD203B41FA5}">
                      <a16:colId xmlns:a16="http://schemas.microsoft.com/office/drawing/2014/main" val="692975521"/>
                    </a:ext>
                  </a:extLst>
                </a:gridCol>
              </a:tblGrid>
              <a:tr h="540000">
                <a:tc rowSpan="2">
                  <a:txBody>
                    <a:bodyPr/>
                    <a:lstStyle/>
                    <a:p>
                      <a:pPr>
                        <a:lnSpc>
                          <a:spcPct val="100000"/>
                        </a:lnSpc>
                        <a:spcBef>
                          <a:spcPts val="0"/>
                        </a:spcBef>
                        <a:spcAft>
                          <a:spcPts val="0"/>
                        </a:spcAft>
                      </a:pPr>
                      <a:endParaRPr lang="en-GB" sz="1600" dirty="0">
                        <a:latin typeface="+mj-lt"/>
                      </a:endParaRPr>
                    </a:p>
                  </a:txBody>
                  <a:tcPr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solidFill>
                  </a:tcPr>
                </a:tc>
                <a:tc gridSpan="4">
                  <a:txBody>
                    <a:bodyPr/>
                    <a:lstStyle/>
                    <a:p>
                      <a:pPr algn="ctr" fontAlgn="b">
                        <a:lnSpc>
                          <a:spcPct val="100000"/>
                        </a:lnSpc>
                        <a:spcBef>
                          <a:spcPts val="0"/>
                        </a:spcBef>
                        <a:spcAft>
                          <a:spcPts val="0"/>
                        </a:spcAft>
                      </a:pPr>
                      <a:r>
                        <a:rPr lang="en-GB" sz="1600" b="1" i="0" u="none" strike="noStrike" dirty="0">
                          <a:solidFill>
                            <a:schemeClr val="bg1"/>
                          </a:solidFill>
                          <a:effectLst/>
                          <a:latin typeface="+mj-lt"/>
                        </a:rPr>
                        <a:t>Inhibitor</a:t>
                      </a:r>
                    </a:p>
                    <a:p>
                      <a:pPr algn="ctr" fontAlgn="b">
                        <a:lnSpc>
                          <a:spcPct val="100000"/>
                        </a:lnSpc>
                        <a:spcBef>
                          <a:spcPts val="0"/>
                        </a:spcBef>
                        <a:spcAft>
                          <a:spcPts val="0"/>
                        </a:spcAft>
                      </a:pPr>
                      <a:r>
                        <a:rPr lang="en-GB" sz="1600" b="1" i="0" u="none" strike="noStrike" dirty="0">
                          <a:solidFill>
                            <a:schemeClr val="bg1"/>
                          </a:solidFill>
                          <a:effectLst/>
                          <a:latin typeface="+mj-lt"/>
                        </a:rPr>
                        <a:t>(n=16)</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tc hMerge="1">
                  <a:txBody>
                    <a:bodyPr/>
                    <a:lstStyle/>
                    <a:p>
                      <a:pPr algn="ctr" fontAlgn="b"/>
                      <a:endParaRPr lang="en-GB" sz="1800" b="0" i="0" u="none" strike="noStrike" dirty="0">
                        <a:solidFill>
                          <a:schemeClr val="bg1"/>
                        </a:solidFill>
                        <a:effectLst/>
                        <a:latin typeface="+mn-lt"/>
                      </a:endParaRPr>
                    </a:p>
                  </a:txBody>
                  <a:tcPr anchor="ctr">
                    <a:lnL w="38100" cap="flat" cmpd="sng" algn="ctr">
                      <a:solidFill>
                        <a:schemeClr val="bg1"/>
                      </a:solidFill>
                      <a:prstDash val="solid"/>
                      <a:round/>
                      <a:headEnd type="none" w="med" len="med"/>
                      <a:tailEnd type="none" w="med" len="med"/>
                    </a:lnL>
                    <a:solidFill>
                      <a:schemeClr val="tx2"/>
                    </a:solidFill>
                  </a:tcPr>
                </a:tc>
                <a:tc hMerge="1">
                  <a:txBody>
                    <a:bodyPr/>
                    <a:lstStyle/>
                    <a:p>
                      <a:pPr algn="ctr" fontAlgn="b"/>
                      <a:endParaRPr lang="en-GB" sz="1800" b="0" i="0" u="none" strike="noStrike" dirty="0">
                        <a:solidFill>
                          <a:schemeClr val="bg1"/>
                        </a:solidFill>
                        <a:effectLst/>
                        <a:latin typeface="+mn-lt"/>
                      </a:endParaRPr>
                    </a:p>
                  </a:txBody>
                  <a:tcPr anchor="ctr">
                    <a:lnL w="38100" cap="flat" cmpd="sng" algn="ctr">
                      <a:solidFill>
                        <a:schemeClr val="bg1"/>
                      </a:solidFill>
                      <a:prstDash val="solid"/>
                      <a:round/>
                      <a:headEnd type="none" w="med" len="med"/>
                      <a:tailEnd type="none" w="med" len="med"/>
                    </a:lnL>
                    <a:solidFill>
                      <a:schemeClr val="tx2"/>
                    </a:solidFill>
                  </a:tcPr>
                </a:tc>
                <a:tc hMerge="1">
                  <a:txBody>
                    <a:bodyPr/>
                    <a:lstStyle/>
                    <a:p>
                      <a:pPr algn="ctr" fontAlgn="b">
                        <a:lnSpc>
                          <a:spcPct val="100000"/>
                        </a:lnSpc>
                        <a:spcBef>
                          <a:spcPts val="0"/>
                        </a:spcBef>
                        <a:spcAft>
                          <a:spcPts val="0"/>
                        </a:spcAft>
                      </a:pPr>
                      <a:endParaRPr lang="en-GB" sz="1600" b="1" i="0" u="none" strike="noStrike" dirty="0">
                        <a:solidFill>
                          <a:schemeClr val="bg1"/>
                        </a:solidFill>
                        <a:effectLst/>
                        <a:latin typeface="+mn-l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extLst>
                  <a:ext uri="{0D108BD9-81ED-4DB2-BD59-A6C34878D82A}">
                    <a16:rowId xmlns:a16="http://schemas.microsoft.com/office/drawing/2014/main" val="3187217911"/>
                  </a:ext>
                </a:extLst>
              </a:tr>
              <a:tr h="540000">
                <a:tc vMerge="1">
                  <a:txBody>
                    <a:bodyPr/>
                    <a:lstStyle/>
                    <a:p>
                      <a:endParaRPr lang="en-GB" sz="1800" dirty="0">
                        <a:latin typeface="+mn-lt"/>
                      </a:endParaRPr>
                    </a:p>
                  </a:txBody>
                  <a:tcPr anchor="ctr">
                    <a:solidFill>
                      <a:schemeClr val="tx2"/>
                    </a:solidFill>
                  </a:tcPr>
                </a:tc>
                <a:tc>
                  <a:txBody>
                    <a:bodyPr/>
                    <a:lstStyle/>
                    <a:p>
                      <a:pPr algn="ctr" fontAlgn="b">
                        <a:lnSpc>
                          <a:spcPct val="100000"/>
                        </a:lnSpc>
                        <a:spcBef>
                          <a:spcPts val="0"/>
                        </a:spcBef>
                        <a:spcAft>
                          <a:spcPts val="0"/>
                        </a:spcAft>
                      </a:pPr>
                      <a:r>
                        <a:rPr lang="en-GB" sz="1600" b="0" i="0" u="none" strike="noStrike" dirty="0">
                          <a:solidFill>
                            <a:schemeClr val="bg1"/>
                          </a:solidFill>
                          <a:effectLst/>
                          <a:latin typeface="+mj-lt"/>
                        </a:rPr>
                        <a:t>rFVIIa</a:t>
                      </a:r>
                    </a:p>
                  </a:txBody>
                  <a:tcPr anchor="ctr">
                    <a:lnB w="28575" cap="flat" cmpd="sng" algn="ctr">
                      <a:solidFill>
                        <a:schemeClr val="bg1"/>
                      </a:solidFill>
                      <a:prstDash val="solid"/>
                      <a:round/>
                      <a:headEnd type="none" w="med" len="med"/>
                      <a:tailEnd type="none" w="med" len="med"/>
                    </a:lnB>
                    <a:solidFill>
                      <a:schemeClr val="accent1"/>
                    </a:solidFill>
                  </a:tcPr>
                </a:tc>
                <a:tc>
                  <a:txBody>
                    <a:bodyPr/>
                    <a:lstStyle/>
                    <a:p>
                      <a:pPr algn="ctr" fontAlgn="b">
                        <a:lnSpc>
                          <a:spcPct val="100000"/>
                        </a:lnSpc>
                        <a:spcBef>
                          <a:spcPts val="0"/>
                        </a:spcBef>
                        <a:spcAft>
                          <a:spcPts val="0"/>
                        </a:spcAft>
                      </a:pPr>
                      <a:r>
                        <a:rPr lang="en-GB" sz="1600" b="0" i="0" u="none" strike="noStrike" dirty="0" err="1">
                          <a:solidFill>
                            <a:schemeClr val="bg1"/>
                          </a:solidFill>
                          <a:effectLst/>
                          <a:latin typeface="+mj-lt"/>
                        </a:rPr>
                        <a:t>pdFVIII</a:t>
                      </a:r>
                      <a:endParaRPr lang="en-GB" sz="1600" b="0" i="0" u="none" strike="noStrike" dirty="0">
                        <a:solidFill>
                          <a:schemeClr val="bg1"/>
                        </a:solidFill>
                        <a:effectLst/>
                        <a:latin typeface="+mj-lt"/>
                      </a:endParaRPr>
                    </a:p>
                  </a:txBody>
                  <a:tcPr anchor="ctr">
                    <a:lnB w="28575" cap="flat" cmpd="sng" algn="ctr">
                      <a:solidFill>
                        <a:schemeClr val="bg1"/>
                      </a:solidFill>
                      <a:prstDash val="solid"/>
                      <a:round/>
                      <a:headEnd type="none" w="med" len="med"/>
                      <a:tailEnd type="none" w="med" len="med"/>
                    </a:lnB>
                    <a:solidFill>
                      <a:schemeClr val="accent1"/>
                    </a:solidFill>
                  </a:tcPr>
                </a:tc>
                <a:tc>
                  <a:txBody>
                    <a:bodyPr/>
                    <a:lstStyle/>
                    <a:p>
                      <a:pPr algn="ctr" fontAlgn="b">
                        <a:lnSpc>
                          <a:spcPct val="100000"/>
                        </a:lnSpc>
                        <a:spcBef>
                          <a:spcPts val="0"/>
                        </a:spcBef>
                        <a:spcAft>
                          <a:spcPts val="0"/>
                        </a:spcAft>
                      </a:pPr>
                      <a:r>
                        <a:rPr lang="en-GB" sz="1600" b="0" i="0" u="none" strike="noStrike" dirty="0">
                          <a:solidFill>
                            <a:schemeClr val="bg1"/>
                          </a:solidFill>
                          <a:effectLst/>
                          <a:latin typeface="+mj-lt"/>
                        </a:rPr>
                        <a:t>SHL FVIII</a:t>
                      </a:r>
                    </a:p>
                  </a:txBody>
                  <a:tcPr anchor="ctr">
                    <a:lnB w="28575" cap="flat" cmpd="sng" algn="ctr">
                      <a:solidFill>
                        <a:schemeClr val="bg1"/>
                      </a:solidFill>
                      <a:prstDash val="solid"/>
                      <a:round/>
                      <a:headEnd type="none" w="med" len="med"/>
                      <a:tailEnd type="none" w="med" len="med"/>
                    </a:lnB>
                    <a:solidFill>
                      <a:schemeClr val="accent1"/>
                    </a:solidFill>
                  </a:tcPr>
                </a:tc>
                <a:tc>
                  <a:txBody>
                    <a:bodyPr/>
                    <a:lstStyle/>
                    <a:p>
                      <a:pPr algn="ctr" fontAlgn="b">
                        <a:lnSpc>
                          <a:spcPct val="100000"/>
                        </a:lnSpc>
                        <a:spcBef>
                          <a:spcPts val="0"/>
                        </a:spcBef>
                        <a:spcAft>
                          <a:spcPts val="0"/>
                        </a:spcAft>
                      </a:pPr>
                      <a:r>
                        <a:rPr lang="en-GB" sz="1600" b="0" i="0" u="none" strike="noStrike" dirty="0">
                          <a:solidFill>
                            <a:schemeClr val="bg1"/>
                          </a:solidFill>
                          <a:effectLst/>
                          <a:latin typeface="+mj-lt"/>
                        </a:rPr>
                        <a:t>Other haemostatic agent*</a:t>
                      </a:r>
                    </a:p>
                  </a:txBody>
                  <a:tcPr anchor="ctr">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809382165"/>
                  </a:ext>
                </a:extLst>
              </a:tr>
              <a:tr h="360000">
                <a:tc>
                  <a:txBody>
                    <a:bodyPr/>
                    <a:lstStyle/>
                    <a:p>
                      <a:pPr algn="l" fontAlgn="b">
                        <a:lnSpc>
                          <a:spcPct val="100000"/>
                        </a:lnSpc>
                        <a:spcBef>
                          <a:spcPts val="0"/>
                        </a:spcBef>
                        <a:spcAft>
                          <a:spcPts val="0"/>
                        </a:spcAft>
                      </a:pPr>
                      <a:r>
                        <a:rPr lang="en-GB" sz="1600" b="1" i="0" u="none" strike="noStrike" dirty="0">
                          <a:solidFill>
                            <a:srgbClr val="000000"/>
                          </a:solidFill>
                          <a:effectLst/>
                          <a:latin typeface="+mj-lt"/>
                        </a:rPr>
                        <a:t>CVAD – 11 procedures</a:t>
                      </a:r>
                    </a:p>
                  </a:txBody>
                  <a:tcPr anchor="ctr">
                    <a:lnT w="28575" cap="flat" cmpd="sng" algn="ctr">
                      <a:solidFill>
                        <a:schemeClr val="bg1"/>
                      </a:solidFill>
                      <a:prstDash val="solid"/>
                      <a:round/>
                      <a:headEnd type="none" w="med" len="med"/>
                      <a:tailEnd type="none" w="med" len="med"/>
                    </a:lnT>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anchor="ctr">
                    <a:lnT w="28575" cap="flat" cmpd="sng" algn="ctr">
                      <a:solidFill>
                        <a:schemeClr val="bg1"/>
                      </a:solidFill>
                      <a:prstDash val="solid"/>
                      <a:round/>
                      <a:headEnd type="none" w="med" len="med"/>
                      <a:tailEnd type="none" w="med" len="med"/>
                    </a:lnT>
                    <a:solidFill>
                      <a:srgbClr val="CBDED3"/>
                    </a:solidFill>
                  </a:tcPr>
                </a:tc>
                <a:tc>
                  <a:txBody>
                    <a:bodyPr/>
                    <a:lstStyle/>
                    <a:p>
                      <a:pPr algn="ctr" fontAlgn="ctr">
                        <a:lnSpc>
                          <a:spcPct val="100000"/>
                        </a:lnSpc>
                        <a:spcBef>
                          <a:spcPts val="0"/>
                        </a:spcBef>
                        <a:spcAft>
                          <a:spcPts val="0"/>
                        </a:spcAft>
                      </a:pPr>
                      <a:endParaRPr lang="en-GB" sz="1600" dirty="0">
                        <a:effectLst/>
                      </a:endParaRPr>
                    </a:p>
                  </a:txBody>
                  <a:tcPr anchor="ctr">
                    <a:lnT w="28575" cap="flat" cmpd="sng" algn="ctr">
                      <a:solidFill>
                        <a:schemeClr val="bg1"/>
                      </a:solidFill>
                      <a:prstDash val="solid"/>
                      <a:round/>
                      <a:headEnd type="none" w="med" len="med"/>
                      <a:tailEnd type="none" w="med" len="med"/>
                    </a:lnT>
                    <a:solidFill>
                      <a:srgbClr val="CBDED3"/>
                    </a:solidFill>
                  </a:tcPr>
                </a:tc>
                <a:tc>
                  <a:txBody>
                    <a:bodyPr/>
                    <a:lstStyle/>
                    <a:p>
                      <a:pPr algn="ctr" fontAlgn="ctr">
                        <a:lnSpc>
                          <a:spcPct val="100000"/>
                        </a:lnSpc>
                        <a:spcBef>
                          <a:spcPts val="0"/>
                        </a:spcBef>
                        <a:spcAft>
                          <a:spcPts val="0"/>
                        </a:spcAft>
                      </a:pPr>
                      <a:endParaRPr lang="en-GB" sz="1600" dirty="0">
                        <a:effectLst/>
                      </a:endParaRPr>
                    </a:p>
                  </a:txBody>
                  <a:tcPr anchor="ctr">
                    <a:lnT w="28575" cap="flat" cmpd="sng" algn="ctr">
                      <a:solidFill>
                        <a:schemeClr val="bg1"/>
                      </a:solidFill>
                      <a:prstDash val="solid"/>
                      <a:round/>
                      <a:headEnd type="none" w="med" len="med"/>
                      <a:tailEnd type="none" w="med" len="med"/>
                    </a:lnT>
                    <a:solidFill>
                      <a:srgbClr val="CBDED3"/>
                    </a:solidFill>
                  </a:tcPr>
                </a:tc>
                <a:tc>
                  <a:txBody>
                    <a:bodyPr/>
                    <a:lstStyle/>
                    <a:p>
                      <a:pPr algn="ctr" fontAlgn="ctr">
                        <a:lnSpc>
                          <a:spcPct val="100000"/>
                        </a:lnSpc>
                        <a:spcBef>
                          <a:spcPts val="0"/>
                        </a:spcBef>
                        <a:spcAft>
                          <a:spcPts val="0"/>
                        </a:spcAft>
                      </a:pPr>
                      <a:endParaRPr lang="en-GB" sz="1600" dirty="0">
                        <a:effectLst/>
                      </a:endParaRPr>
                    </a:p>
                  </a:txBody>
                  <a:tcPr anchor="ctr">
                    <a:lnT w="28575" cap="flat" cmpd="sng" algn="ctr">
                      <a:solidFill>
                        <a:schemeClr val="bg1"/>
                      </a:solidFill>
                      <a:prstDash val="solid"/>
                      <a:round/>
                      <a:headEnd type="none" w="med" len="med"/>
                      <a:tailEnd type="none" w="med" len="med"/>
                    </a:lnT>
                    <a:solidFill>
                      <a:srgbClr val="CBDED3"/>
                    </a:solidFill>
                  </a:tcPr>
                </a:tc>
                <a:extLst>
                  <a:ext uri="{0D108BD9-81ED-4DB2-BD59-A6C34878D82A}">
                    <a16:rowId xmlns:a16="http://schemas.microsoft.com/office/drawing/2014/main" val="3206882892"/>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2 (18.2)</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2 (18.2)</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4 (36.4)</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extLst>
                  <a:ext uri="{0D108BD9-81ED-4DB2-BD59-A6C34878D82A}">
                    <a16:rowId xmlns:a16="http://schemas.microsoft.com/office/drawing/2014/main" val="3695273729"/>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pl-PL" sz="1600" dirty="0">
                          <a:effectLst/>
                          <a:latin typeface="+mj-lt"/>
                        </a:rPr>
                        <a:t>57.1 </a:t>
                      </a:r>
                      <a:r>
                        <a:rPr lang="en-GB" sz="1600" dirty="0">
                          <a:effectLst/>
                          <a:latin typeface="+mj-lt"/>
                        </a:rPr>
                        <a:t>IU/kg </a:t>
                      </a:r>
                      <a:r>
                        <a:rPr lang="pl-PL" sz="1600" dirty="0">
                          <a:effectLst/>
                          <a:latin typeface="+mj-lt"/>
                        </a:rPr>
                        <a:t>(51.5, 62.7)</a:t>
                      </a:r>
                      <a:endParaRPr lang="en-GB" sz="1600" dirty="0">
                        <a:effectLst/>
                        <a:latin typeface="+mj-lt"/>
                      </a:endParaRPr>
                    </a:p>
                  </a:txBody>
                  <a:tcPr marL="0" marR="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48.4</a:t>
                      </a:r>
                      <a:r>
                        <a:rPr lang="pl-PL" sz="1600" dirty="0">
                          <a:effectLst/>
                          <a:latin typeface="+mj-lt"/>
                        </a:rPr>
                        <a:t> </a:t>
                      </a:r>
                      <a:r>
                        <a:rPr lang="en-GB" sz="1600" dirty="0">
                          <a:effectLst/>
                          <a:latin typeface="+mj-lt"/>
                        </a:rPr>
                        <a:t>IU/kg </a:t>
                      </a:r>
                      <a:r>
                        <a:rPr lang="pl-PL" sz="1600" dirty="0">
                          <a:effectLst/>
                          <a:latin typeface="+mj-lt"/>
                        </a:rPr>
                        <a:t>(4</a:t>
                      </a:r>
                      <a:r>
                        <a:rPr lang="en-GB" sz="1600" dirty="0">
                          <a:effectLst/>
                          <a:latin typeface="+mj-lt"/>
                        </a:rPr>
                        <a:t>4.1</a:t>
                      </a:r>
                      <a:r>
                        <a:rPr lang="pl-PL" sz="1600" dirty="0">
                          <a:effectLst/>
                          <a:latin typeface="+mj-lt"/>
                        </a:rPr>
                        <a:t>, </a:t>
                      </a:r>
                      <a:r>
                        <a:rPr lang="en-GB" sz="1600" dirty="0">
                          <a:effectLst/>
                          <a:latin typeface="+mj-lt"/>
                        </a:rPr>
                        <a:t>52.6</a:t>
                      </a:r>
                      <a:r>
                        <a:rPr lang="pl-PL" sz="1600" dirty="0">
                          <a:effectLst/>
                          <a:latin typeface="+mj-lt"/>
                        </a:rPr>
                        <a:t>)</a:t>
                      </a:r>
                      <a:endParaRPr lang="en-GB" sz="1600" dirty="0">
                        <a:effectLst/>
                        <a:latin typeface="+mj-lt"/>
                      </a:endParaRPr>
                    </a:p>
                  </a:txBody>
                  <a:tcPr marL="0" marR="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505795100"/>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1 (9.1)</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1 (9.1)</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1 (9.1)</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extLst>
                  <a:ext uri="{0D108BD9-81ED-4DB2-BD59-A6C34878D82A}">
                    <a16:rowId xmlns:a16="http://schemas.microsoft.com/office/drawing/2014/main" val="3920946828"/>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0" marR="0"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pl-PL" sz="1600" dirty="0">
                          <a:effectLst/>
                          <a:latin typeface="+mj-lt"/>
                        </a:rPr>
                        <a:t>62.7 IU/kg (62.7, 62.7)</a:t>
                      </a:r>
                      <a:endParaRPr lang="en-GB" sz="1600" dirty="0">
                        <a:effectLst/>
                        <a:latin typeface="+mj-lt"/>
                      </a:endParaRP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4138876483"/>
                  </a:ext>
                </a:extLst>
              </a:tr>
              <a:tr h="360000">
                <a:tc>
                  <a:txBody>
                    <a:bodyPr/>
                    <a:lstStyle/>
                    <a:p>
                      <a:pPr marL="80963"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Dental – 7 procedures</a:t>
                      </a: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extLst>
                  <a:ext uri="{0D108BD9-81ED-4DB2-BD59-A6C34878D82A}">
                    <a16:rowId xmlns:a16="http://schemas.microsoft.com/office/drawing/2014/main" val="456961410"/>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4 (57.1)</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2 (28.6)</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2 (28.6)</a:t>
                      </a:r>
                    </a:p>
                  </a:txBody>
                  <a:tcPr marL="31750" marR="31750" marT="50800" marB="50800" anchor="ctr">
                    <a:solidFill>
                      <a:srgbClr val="E7EFEA"/>
                    </a:solidFill>
                  </a:tcPr>
                </a:tc>
                <a:extLst>
                  <a:ext uri="{0D108BD9-81ED-4DB2-BD59-A6C34878D82A}">
                    <a16:rowId xmlns:a16="http://schemas.microsoft.com/office/drawing/2014/main" val="2196104084"/>
                  </a:ext>
                </a:extLst>
              </a:tr>
              <a:tr h="324000">
                <a:tc>
                  <a:txBody>
                    <a:bodyPr/>
                    <a:lstStyle/>
                    <a:p>
                      <a:pPr marL="2730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nn-NO" sz="1600" dirty="0">
                          <a:effectLst/>
                          <a:latin typeface="+mj-lt"/>
                        </a:rPr>
                        <a:t>86.1 µg/kg (81.0, 87.4)</a:t>
                      </a:r>
                      <a:endParaRPr lang="en-GB" sz="1600" dirty="0">
                        <a:effectLst/>
                        <a:latin typeface="+mj-lt"/>
                      </a:endParaRPr>
                    </a:p>
                  </a:txBody>
                  <a:tcPr marL="0" marR="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pl-PL" sz="1600" dirty="0">
                          <a:effectLst/>
                          <a:latin typeface="+mj-lt"/>
                        </a:rPr>
                        <a:t>48.8 </a:t>
                      </a:r>
                      <a:r>
                        <a:rPr lang="en-GB" sz="1600" dirty="0">
                          <a:effectLst/>
                          <a:latin typeface="+mj-lt"/>
                        </a:rPr>
                        <a:t>IU/kg </a:t>
                      </a:r>
                      <a:r>
                        <a:rPr lang="pl-PL" sz="1600" dirty="0">
                          <a:effectLst/>
                          <a:latin typeface="+mj-lt"/>
                        </a:rPr>
                        <a:t>(44.1, 53.5)</a:t>
                      </a:r>
                      <a:endParaRPr lang="en-GB" sz="1600" dirty="0">
                        <a:effectLst/>
                        <a:latin typeface="+mj-lt"/>
                      </a:endParaRP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3838143280"/>
                  </a:ext>
                </a:extLst>
              </a:tr>
              <a:tr h="360000">
                <a:tc>
                  <a:txBody>
                    <a:bodyPr/>
                    <a:lstStyle/>
                    <a:p>
                      <a:pPr marL="95250" marR="0" lvl="0" indent="0" algn="l" defTabSz="3027487" rtl="0" eaLnBrk="1" fontAlgn="auto" latinLnBrk="0" hangingPunct="1">
                        <a:lnSpc>
                          <a:spcPct val="100000"/>
                        </a:lnSpc>
                        <a:spcBef>
                          <a:spcPts val="0"/>
                        </a:spcBef>
                        <a:spcAft>
                          <a:spcPts val="0"/>
                        </a:spcAft>
                        <a:buClrTx/>
                        <a:buSzTx/>
                        <a:buFontTx/>
                        <a:buNone/>
                        <a:tabLst/>
                        <a:defRPr/>
                      </a:pPr>
                      <a:r>
                        <a:rPr lang="en-US" sz="1600" kern="1200" dirty="0">
                          <a:solidFill>
                            <a:srgbClr val="000000"/>
                          </a:solidFill>
                          <a:effectLst/>
                          <a:latin typeface="+mn-lt"/>
                          <a:ea typeface="Yu Mincho" panose="02020400000000000000" pitchFamily="18" charset="-128"/>
                          <a:cs typeface="Times New Roman" panose="02020603050405020304" pitchFamily="18" charset="0"/>
                        </a:rPr>
                        <a:t>Number of procedures associated with treatment for postoperative bleeds (%)</a:t>
                      </a:r>
                      <a:endParaRPr lang="en-GB" sz="1600" dirty="0">
                        <a:effectLst/>
                        <a:latin typeface="+mj-lt"/>
                        <a:ea typeface="Yu Mincho" panose="02020400000000000000" pitchFamily="18" charset="-128"/>
                        <a:cs typeface="Times New Roman" panose="02020603050405020304" pitchFamily="18" charset="0"/>
                      </a:endParaRP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2 (28.6)</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2 (28.6)</a:t>
                      </a:r>
                    </a:p>
                  </a:txBody>
                  <a:tcPr marL="31750" marR="31750" marT="50800" marB="50800" anchor="ctr">
                    <a:solidFill>
                      <a:srgbClr val="E7EFEA"/>
                    </a:solidFill>
                  </a:tcPr>
                </a:tc>
                <a:extLst>
                  <a:ext uri="{0D108BD9-81ED-4DB2-BD59-A6C34878D82A}">
                    <a16:rowId xmlns:a16="http://schemas.microsoft.com/office/drawing/2014/main" val="762737001"/>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lang="en-GB" sz="1600" noProof="0" dirty="0">
                          <a:effectLst/>
                          <a:latin typeface="+mj-lt"/>
                          <a:ea typeface="Yu Mincho" panose="02020400000000000000" pitchFamily="18" charset="-128"/>
                          <a:cs typeface="Times New Roman" panose="02020603050405020304" pitchFamily="18" charset="0"/>
                        </a:rPr>
                        <a:t>Median cumulative postoperative dose/surgery, (IQR)</a:t>
                      </a:r>
                    </a:p>
                  </a:txBody>
                  <a:tcPr marL="0" marR="0" marT="0" marB="0" anchor="ctr">
                    <a:solidFill>
                      <a:srgbClr val="E7EFEA"/>
                    </a:solidFill>
                  </a:tcPr>
                </a:tc>
                <a:tc>
                  <a:txBody>
                    <a:bodyPr/>
                    <a:lstStyle/>
                    <a:p>
                      <a:pPr algn="ctr" fontAlgn="ctr">
                        <a:lnSpc>
                          <a:spcPct val="100000"/>
                        </a:lnSpc>
                        <a:spcBef>
                          <a:spcPts val="0"/>
                        </a:spcBef>
                        <a:spcAft>
                          <a:spcPts val="0"/>
                        </a:spcAft>
                      </a:pPr>
                      <a:r>
                        <a:rPr lang="nn-NO" sz="1600" dirty="0">
                          <a:effectLst/>
                          <a:latin typeface="+mn-lt"/>
                        </a:rPr>
                        <a:t>81.0 µg/kg (81.0, 81.0)</a:t>
                      </a:r>
                    </a:p>
                  </a:txBody>
                  <a:tcPr marL="0" marR="0"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2269438873"/>
                  </a:ext>
                </a:extLst>
              </a:tr>
              <a:tr h="360000">
                <a:tc>
                  <a:txBody>
                    <a:bodyPr/>
                    <a:lstStyle/>
                    <a:p>
                      <a:pPr marL="80963"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ENT – 4 procedures</a:t>
                      </a: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CBDED3"/>
                    </a:solidFill>
                  </a:tcPr>
                </a:tc>
                <a:extLst>
                  <a:ext uri="{0D108BD9-81ED-4DB2-BD59-A6C34878D82A}">
                    <a16:rowId xmlns:a16="http://schemas.microsoft.com/office/drawing/2014/main" val="2893249266"/>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7EFEA"/>
                    </a:solidFill>
                  </a:tcPr>
                </a:tc>
                <a:tc>
                  <a:txBody>
                    <a:bodyPr/>
                    <a:lstStyle/>
                    <a:p>
                      <a:pPr algn="ctr"/>
                      <a:r>
                        <a:rPr lang="en-GB" sz="1600" dirty="0"/>
                        <a:t>0</a:t>
                      </a:r>
                    </a:p>
                  </a:txBody>
                  <a:tcPr marL="31750" marR="31750" marT="50800" marB="50800" anchor="ctr">
                    <a:solidFill>
                      <a:srgbClr val="E7EFEA"/>
                    </a:solidFill>
                  </a:tcPr>
                </a:tc>
                <a:tc>
                  <a:txBody>
                    <a:bodyPr/>
                    <a:lstStyle/>
                    <a:p>
                      <a:pPr algn="ctr"/>
                      <a:r>
                        <a:rPr lang="en-GB" sz="1600" dirty="0"/>
                        <a:t>0</a:t>
                      </a:r>
                    </a:p>
                  </a:txBody>
                  <a:tcPr marL="31750" marR="31750" marT="50800" marB="50800" anchor="ctr">
                    <a:solidFill>
                      <a:srgbClr val="E7EFEA"/>
                    </a:solidFill>
                  </a:tcPr>
                </a:tc>
                <a:tc>
                  <a:txBody>
                    <a:bodyPr/>
                    <a:lstStyle/>
                    <a:p>
                      <a:pPr algn="ctr"/>
                      <a:r>
                        <a:rPr lang="en-GB" sz="1600" dirty="0"/>
                        <a:t>3 (75.0)</a:t>
                      </a:r>
                    </a:p>
                  </a:txBody>
                  <a:tcPr marL="31750" marR="31750" marT="50800" marB="50800" anchor="ctr">
                    <a:solidFill>
                      <a:srgbClr val="E7EFEA"/>
                    </a:solidFill>
                  </a:tcPr>
                </a:tc>
                <a:tc>
                  <a:txBody>
                    <a:bodyPr/>
                    <a:lstStyle/>
                    <a:p>
                      <a:pPr algn="ctr"/>
                      <a:r>
                        <a:rPr lang="en-GB" sz="1600" dirty="0"/>
                        <a:t>0</a:t>
                      </a:r>
                    </a:p>
                  </a:txBody>
                  <a:tcPr marL="31750" marR="31750" marT="50800" marB="50800" anchor="ctr">
                    <a:solidFill>
                      <a:srgbClr val="E7EFEA"/>
                    </a:solidFill>
                  </a:tcPr>
                </a:tc>
                <a:extLst>
                  <a:ext uri="{0D108BD9-81ED-4DB2-BD59-A6C34878D82A}">
                    <a16:rowId xmlns:a16="http://schemas.microsoft.com/office/drawing/2014/main" val="2379412027"/>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7EFEA"/>
                    </a:solidFill>
                  </a:tcPr>
                </a:tc>
                <a:tc>
                  <a:txBody>
                    <a:bodyPr/>
                    <a:lstStyle/>
                    <a:p>
                      <a:pPr algn="ctr"/>
                      <a:r>
                        <a:rPr lang="en-GB" sz="1600" dirty="0"/>
                        <a:t>N/A</a:t>
                      </a:r>
                    </a:p>
                  </a:txBody>
                  <a:tcPr marL="31750" marR="31750" marT="50800" marB="50800" anchor="ctr">
                    <a:solidFill>
                      <a:srgbClr val="E7EFEA"/>
                    </a:solidFill>
                  </a:tcPr>
                </a:tc>
                <a:tc>
                  <a:txBody>
                    <a:bodyPr/>
                    <a:lstStyle/>
                    <a:p>
                      <a:pPr algn="ctr"/>
                      <a:r>
                        <a:rPr lang="en-GB" sz="1600" dirty="0"/>
                        <a:t>N/A</a:t>
                      </a:r>
                    </a:p>
                  </a:txBody>
                  <a:tcPr marL="31750" marR="31750" marT="50800" marB="50800" anchor="ctr">
                    <a:solidFill>
                      <a:srgbClr val="E7EFEA"/>
                    </a:solidFill>
                  </a:tcPr>
                </a:tc>
                <a:tc>
                  <a:txBody>
                    <a:bodyPr/>
                    <a:lstStyle/>
                    <a:p>
                      <a:pPr algn="ctr"/>
                      <a:r>
                        <a:rPr lang="pl-PL" sz="1600" dirty="0"/>
                        <a:t>51.4 </a:t>
                      </a:r>
                      <a:r>
                        <a:rPr lang="en-GB" sz="1600" dirty="0"/>
                        <a:t>IU/kg </a:t>
                      </a:r>
                      <a:r>
                        <a:rPr lang="pl-PL" sz="1600" dirty="0"/>
                        <a:t>(51.4, 76.4)</a:t>
                      </a:r>
                      <a:endParaRPr lang="en-GB" sz="1600" dirty="0"/>
                    </a:p>
                  </a:txBody>
                  <a:tcPr marL="31750" marR="31750" marT="50800" marB="50800" anchor="ctr">
                    <a:solidFill>
                      <a:srgbClr val="E7EFEA"/>
                    </a:solidFill>
                  </a:tcPr>
                </a:tc>
                <a:tc>
                  <a:txBody>
                    <a:bodyPr/>
                    <a:lstStyle/>
                    <a:p>
                      <a:pPr algn="ctr"/>
                      <a:r>
                        <a:rPr lang="en-GB" sz="1600" dirty="0"/>
                        <a:t>N/A</a:t>
                      </a:r>
                    </a:p>
                  </a:txBody>
                  <a:tcPr marL="31750" marR="31750" marT="50800" marB="50800" anchor="ctr">
                    <a:solidFill>
                      <a:srgbClr val="E7EFEA"/>
                    </a:solidFill>
                  </a:tcPr>
                </a:tc>
                <a:extLst>
                  <a:ext uri="{0D108BD9-81ED-4DB2-BD59-A6C34878D82A}">
                    <a16:rowId xmlns:a16="http://schemas.microsoft.com/office/drawing/2014/main" val="1589347703"/>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7EFEA"/>
                    </a:solidFill>
                  </a:tcPr>
                </a:tc>
                <a:tc>
                  <a:txBody>
                    <a:bodyPr/>
                    <a:lstStyle/>
                    <a:p>
                      <a:pPr algn="ctr"/>
                      <a:r>
                        <a:rPr lang="en-GB" sz="1600" dirty="0"/>
                        <a:t>0</a:t>
                      </a:r>
                    </a:p>
                  </a:txBody>
                  <a:tcPr marL="31750" marR="31750" marT="50800" marB="50800" anchor="ctr">
                    <a:solidFill>
                      <a:srgbClr val="E7EFEA"/>
                    </a:solidFill>
                  </a:tcPr>
                </a:tc>
                <a:tc>
                  <a:txBody>
                    <a:bodyPr/>
                    <a:lstStyle/>
                    <a:p>
                      <a:pPr algn="ctr"/>
                      <a:r>
                        <a:rPr lang="en-GB" sz="1600" dirty="0"/>
                        <a:t>0</a:t>
                      </a:r>
                    </a:p>
                  </a:txBody>
                  <a:tcPr marL="31750" marR="31750" marT="50800" marB="50800" anchor="ctr">
                    <a:solidFill>
                      <a:srgbClr val="E7EFEA"/>
                    </a:solidFill>
                  </a:tcPr>
                </a:tc>
                <a:tc>
                  <a:txBody>
                    <a:bodyPr/>
                    <a:lstStyle/>
                    <a:p>
                      <a:pPr algn="ctr"/>
                      <a:r>
                        <a:rPr lang="en-GB" sz="1600" dirty="0"/>
                        <a:t>1 (25.0)</a:t>
                      </a:r>
                    </a:p>
                  </a:txBody>
                  <a:tcPr marL="31750" marR="31750" marT="50800" marB="50800" anchor="ctr">
                    <a:solidFill>
                      <a:srgbClr val="E7EFEA"/>
                    </a:solidFill>
                  </a:tcPr>
                </a:tc>
                <a:tc>
                  <a:txBody>
                    <a:bodyPr/>
                    <a:lstStyle/>
                    <a:p>
                      <a:pPr algn="ctr"/>
                      <a:r>
                        <a:rPr lang="en-GB" sz="1600" dirty="0"/>
                        <a:t>0</a:t>
                      </a:r>
                    </a:p>
                  </a:txBody>
                  <a:tcPr marL="31750" marR="31750" marT="50800" marB="50800" anchor="ctr">
                    <a:solidFill>
                      <a:srgbClr val="E7EFEA"/>
                    </a:solidFill>
                  </a:tcPr>
                </a:tc>
                <a:extLst>
                  <a:ext uri="{0D108BD9-81ED-4DB2-BD59-A6C34878D82A}">
                    <a16:rowId xmlns:a16="http://schemas.microsoft.com/office/drawing/2014/main" val="2201354320"/>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0" marR="0" marT="0" marB="0" anchor="ctr">
                    <a:solidFill>
                      <a:srgbClr val="E7EFEA"/>
                    </a:solidFill>
                  </a:tcPr>
                </a:tc>
                <a:tc>
                  <a:txBody>
                    <a:bodyPr/>
                    <a:lstStyle/>
                    <a:p>
                      <a:pPr algn="ctr"/>
                      <a:r>
                        <a:rPr lang="en-GB" sz="1600" dirty="0"/>
                        <a:t>N/A</a:t>
                      </a:r>
                    </a:p>
                  </a:txBody>
                  <a:tcPr marL="31750" marR="31750" marT="50800" marB="50800" anchor="ctr">
                    <a:solidFill>
                      <a:srgbClr val="E7EFEA"/>
                    </a:solidFill>
                  </a:tcPr>
                </a:tc>
                <a:tc>
                  <a:txBody>
                    <a:bodyPr/>
                    <a:lstStyle/>
                    <a:p>
                      <a:pPr algn="ctr"/>
                      <a:r>
                        <a:rPr lang="en-GB" sz="1600" dirty="0"/>
                        <a:t>N/A</a:t>
                      </a:r>
                    </a:p>
                  </a:txBody>
                  <a:tcPr marL="31750" marR="31750" marT="50800" marB="50800" anchor="ctr">
                    <a:solidFill>
                      <a:srgbClr val="E7EFEA"/>
                    </a:solidFill>
                  </a:tcPr>
                </a:tc>
                <a:tc>
                  <a:txBody>
                    <a:bodyPr/>
                    <a:lstStyle/>
                    <a:p>
                      <a:pPr algn="ctr"/>
                      <a:r>
                        <a:rPr lang="pl-PL" sz="1600" dirty="0"/>
                        <a:t>57.3 IU/kg (57.3, 57.3)</a:t>
                      </a:r>
                      <a:endParaRPr lang="en-GB" sz="1600" dirty="0"/>
                    </a:p>
                  </a:txBody>
                  <a:tcPr marL="31750" marR="31750" marT="50800" marB="50800" anchor="ctr">
                    <a:solidFill>
                      <a:srgbClr val="E7EFEA"/>
                    </a:solidFill>
                  </a:tcPr>
                </a:tc>
                <a:tc>
                  <a:txBody>
                    <a:bodyPr/>
                    <a:lstStyle/>
                    <a:p>
                      <a:pPr algn="ctr"/>
                      <a:r>
                        <a:rPr lang="en-GB" sz="1600" dirty="0"/>
                        <a:t>N/A</a:t>
                      </a:r>
                    </a:p>
                  </a:txBody>
                  <a:tcPr marL="31750" marR="31750" marT="50800" marB="50800" anchor="ctr">
                    <a:solidFill>
                      <a:srgbClr val="E7EFEA"/>
                    </a:solidFill>
                  </a:tcPr>
                </a:tc>
                <a:extLst>
                  <a:ext uri="{0D108BD9-81ED-4DB2-BD59-A6C34878D82A}">
                    <a16:rowId xmlns:a16="http://schemas.microsoft.com/office/drawing/2014/main" val="2686654528"/>
                  </a:ext>
                </a:extLst>
              </a:tr>
              <a:tr h="360000">
                <a:tc>
                  <a:txBody>
                    <a:bodyPr/>
                    <a:lstStyle/>
                    <a:p>
                      <a:pPr marL="96838"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GU – 1 procedure</a:t>
                      </a: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extLst>
                  <a:ext uri="{0D108BD9-81ED-4DB2-BD59-A6C34878D82A}">
                    <a16:rowId xmlns:a16="http://schemas.microsoft.com/office/drawing/2014/main" val="1309165706"/>
                  </a:ext>
                </a:extLst>
              </a:tr>
              <a:tr h="504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extLst>
                  <a:ext uri="{0D108BD9-81ED-4DB2-BD59-A6C34878D82A}">
                    <a16:rowId xmlns:a16="http://schemas.microsoft.com/office/drawing/2014/main" val="3305146189"/>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4197989965"/>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extLst>
                  <a:ext uri="{0D108BD9-81ED-4DB2-BD59-A6C34878D82A}">
                    <a16:rowId xmlns:a16="http://schemas.microsoft.com/office/drawing/2014/main" val="802524773"/>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0" marR="0"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308212726"/>
                  </a:ext>
                </a:extLst>
              </a:tr>
              <a:tr h="360000">
                <a:tc>
                  <a:txBody>
                    <a:bodyPr/>
                    <a:lstStyle/>
                    <a:p>
                      <a:pPr marL="96838"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Other – 1 procedure</a:t>
                      </a:r>
                    </a:p>
                  </a:txBody>
                  <a:tcPr marL="42545" marR="42545" marT="0" marB="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extLst>
                  <a:ext uri="{0D108BD9-81ED-4DB2-BD59-A6C34878D82A}">
                    <a16:rowId xmlns:a16="http://schemas.microsoft.com/office/drawing/2014/main" val="3594954050"/>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extLst>
                  <a:ext uri="{0D108BD9-81ED-4DB2-BD59-A6C34878D82A}">
                    <a16:rowId xmlns:a16="http://schemas.microsoft.com/office/drawing/2014/main" val="1516476004"/>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2853225167"/>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1 (100)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7EFEA"/>
                    </a:solidFill>
                  </a:tcPr>
                </a:tc>
                <a:extLst>
                  <a:ext uri="{0D108BD9-81ED-4DB2-BD59-A6C34878D82A}">
                    <a16:rowId xmlns:a16="http://schemas.microsoft.com/office/drawing/2014/main" val="686707821"/>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0" marR="0" marT="0" marB="0" anchor="ctr">
                    <a:solidFill>
                      <a:srgbClr val="E7EFEA"/>
                    </a:solidFill>
                  </a:tcPr>
                </a:tc>
                <a:tc>
                  <a:txBody>
                    <a:bodyPr/>
                    <a:lstStyle/>
                    <a:p>
                      <a:pPr algn="ctr" fontAlgn="ctr">
                        <a:lnSpc>
                          <a:spcPct val="100000"/>
                        </a:lnSpc>
                        <a:spcBef>
                          <a:spcPts val="0"/>
                        </a:spcBef>
                        <a:spcAft>
                          <a:spcPts val="0"/>
                        </a:spcAft>
                      </a:pPr>
                      <a:r>
                        <a:rPr lang="nn-NO" sz="1600" dirty="0">
                          <a:effectLst/>
                          <a:latin typeface="+mj-lt"/>
                        </a:rPr>
                        <a:t>81.0 µg/kg (81.0, 81.0)</a:t>
                      </a:r>
                    </a:p>
                  </a:txBody>
                  <a:tcPr marL="0" marR="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7EFEA"/>
                    </a:solidFill>
                  </a:tcPr>
                </a:tc>
                <a:extLst>
                  <a:ext uri="{0D108BD9-81ED-4DB2-BD59-A6C34878D82A}">
                    <a16:rowId xmlns:a16="http://schemas.microsoft.com/office/drawing/2014/main" val="533132396"/>
                  </a:ext>
                </a:extLst>
              </a:tr>
            </a:tbl>
          </a:graphicData>
        </a:graphic>
      </p:graphicFrame>
      <p:grpSp>
        <p:nvGrpSpPr>
          <p:cNvPr id="164" name="Group 163">
            <a:extLst>
              <a:ext uri="{FF2B5EF4-FFF2-40B4-BE49-F238E27FC236}">
                <a16:creationId xmlns:a16="http://schemas.microsoft.com/office/drawing/2014/main" id="{E3412E6F-C2F3-41E9-82B4-B5E32C303A45}"/>
              </a:ext>
            </a:extLst>
          </p:cNvPr>
          <p:cNvGrpSpPr/>
          <p:nvPr/>
        </p:nvGrpSpPr>
        <p:grpSpPr>
          <a:xfrm>
            <a:off x="15446310" y="10416857"/>
            <a:ext cx="14191200" cy="1241293"/>
            <a:chOff x="659936" y="26607691"/>
            <a:chExt cx="14191200" cy="1241293"/>
          </a:xfrm>
        </p:grpSpPr>
        <p:sp>
          <p:nvSpPr>
            <p:cNvPr id="165" name="Rounded Rectangle 89">
              <a:extLst>
                <a:ext uri="{FF2B5EF4-FFF2-40B4-BE49-F238E27FC236}">
                  <a16:creationId xmlns:a16="http://schemas.microsoft.com/office/drawing/2014/main" id="{16F78A43-3FB4-464A-B3BE-548152A4C858}"/>
                </a:ext>
              </a:extLst>
            </p:cNvPr>
            <p:cNvSpPr/>
            <p:nvPr/>
          </p:nvSpPr>
          <p:spPr>
            <a:xfrm>
              <a:off x="659936" y="26802013"/>
              <a:ext cx="14191200" cy="847043"/>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46801" tIns="47876" rIns="95754" bIns="47876" rtlCol="0" anchor="ctr" anchorCtr="0"/>
            <a:lstStyle/>
            <a:p>
              <a:pPr defTabSz="1571236"/>
              <a:r>
                <a:rPr lang="en-GB" sz="2758" b="1" dirty="0">
                  <a:solidFill>
                    <a:schemeClr val="bg1"/>
                  </a:solidFill>
                  <a:latin typeface="Arial" panose="020B0604020202020204" pitchFamily="34" charset="0"/>
                  <a:cs typeface="Arial" panose="020B0604020202020204" pitchFamily="34" charset="0"/>
                </a:rPr>
                <a:t>Outcomes of major and minor surgeries</a:t>
              </a:r>
            </a:p>
          </p:txBody>
        </p:sp>
        <p:grpSp>
          <p:nvGrpSpPr>
            <p:cNvPr id="172" name="Group 171">
              <a:extLst>
                <a:ext uri="{FF2B5EF4-FFF2-40B4-BE49-F238E27FC236}">
                  <a16:creationId xmlns:a16="http://schemas.microsoft.com/office/drawing/2014/main" id="{61517224-6D80-4DBF-A7C4-E9F354CE98AF}"/>
                </a:ext>
              </a:extLst>
            </p:cNvPr>
            <p:cNvGrpSpPr/>
            <p:nvPr/>
          </p:nvGrpSpPr>
          <p:grpSpPr>
            <a:xfrm>
              <a:off x="1105580" y="26607691"/>
              <a:ext cx="1448158" cy="1241293"/>
              <a:chOff x="250066" y="11127299"/>
              <a:chExt cx="1505160" cy="1290152"/>
            </a:xfrm>
          </p:grpSpPr>
          <p:sp>
            <p:nvSpPr>
              <p:cNvPr id="174" name="Oval 173">
                <a:extLst>
                  <a:ext uri="{FF2B5EF4-FFF2-40B4-BE49-F238E27FC236}">
                    <a16:creationId xmlns:a16="http://schemas.microsoft.com/office/drawing/2014/main" id="{2661A9D5-EAE9-4252-8E7A-0F6B4867C873}"/>
                  </a:ext>
                </a:extLst>
              </p:cNvPr>
              <p:cNvSpPr/>
              <p:nvPr/>
            </p:nvSpPr>
            <p:spPr>
              <a:xfrm>
                <a:off x="250066" y="11127299"/>
                <a:ext cx="1290152" cy="1290152"/>
              </a:xfrm>
              <a:prstGeom prst="ellipse">
                <a:avLst/>
              </a:prstGeom>
              <a:solidFill>
                <a:schemeClr val="bg1"/>
              </a:solid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175" name="Freeform 1816">
                <a:extLst>
                  <a:ext uri="{FF2B5EF4-FFF2-40B4-BE49-F238E27FC236}">
                    <a16:creationId xmlns:a16="http://schemas.microsoft.com/office/drawing/2014/main" id="{1CF7A145-1B15-4C5C-A8FD-4A4DE40D5719}"/>
                  </a:ext>
                </a:extLst>
              </p:cNvPr>
              <p:cNvSpPr/>
              <p:nvPr/>
            </p:nvSpPr>
            <p:spPr>
              <a:xfrm rot="2700000">
                <a:off x="787611" y="11354444"/>
                <a:ext cx="645077"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grpSp>
      </p:grpSp>
      <p:grpSp>
        <p:nvGrpSpPr>
          <p:cNvPr id="198" name="Group 197">
            <a:extLst>
              <a:ext uri="{FF2B5EF4-FFF2-40B4-BE49-F238E27FC236}">
                <a16:creationId xmlns:a16="http://schemas.microsoft.com/office/drawing/2014/main" id="{5DE033E1-025E-44D2-A84A-FBD009E3C1F5}"/>
              </a:ext>
            </a:extLst>
          </p:cNvPr>
          <p:cNvGrpSpPr/>
          <p:nvPr/>
        </p:nvGrpSpPr>
        <p:grpSpPr>
          <a:xfrm>
            <a:off x="16217257" y="10612925"/>
            <a:ext cx="526518" cy="803840"/>
            <a:chOff x="6304965" y="2217438"/>
            <a:chExt cx="249544" cy="380984"/>
          </a:xfrm>
          <a:solidFill>
            <a:schemeClr val="bg2"/>
          </a:solidFill>
        </p:grpSpPr>
        <p:sp>
          <p:nvSpPr>
            <p:cNvPr id="199" name="Freeform 12">
              <a:extLst>
                <a:ext uri="{FF2B5EF4-FFF2-40B4-BE49-F238E27FC236}">
                  <a16:creationId xmlns:a16="http://schemas.microsoft.com/office/drawing/2014/main" id="{39403487-3BBC-4079-A54E-78A86FBCAC1D}"/>
                </a:ext>
              </a:extLst>
            </p:cNvPr>
            <p:cNvSpPr>
              <a:spLocks/>
            </p:cNvSpPr>
            <p:nvPr/>
          </p:nvSpPr>
          <p:spPr bwMode="auto">
            <a:xfrm>
              <a:off x="6304965" y="2217438"/>
              <a:ext cx="249544" cy="380984"/>
            </a:xfrm>
            <a:custGeom>
              <a:avLst/>
              <a:gdLst>
                <a:gd name="T0" fmla="*/ 77 w 165"/>
                <a:gd name="T1" fmla="*/ 8 h 252"/>
                <a:gd name="T2" fmla="*/ 54 w 165"/>
                <a:gd name="T3" fmla="*/ 47 h 252"/>
                <a:gd name="T4" fmla="*/ 16 w 165"/>
                <a:gd name="T5" fmla="*/ 111 h 252"/>
                <a:gd name="T6" fmla="*/ 1 w 165"/>
                <a:gd name="T7" fmla="*/ 166 h 252"/>
                <a:gd name="T8" fmla="*/ 9 w 165"/>
                <a:gd name="T9" fmla="*/ 206 h 252"/>
                <a:gd name="T10" fmla="*/ 47 w 165"/>
                <a:gd name="T11" fmla="*/ 244 h 252"/>
                <a:gd name="T12" fmla="*/ 79 w 165"/>
                <a:gd name="T13" fmla="*/ 252 h 252"/>
                <a:gd name="T14" fmla="*/ 106 w 165"/>
                <a:gd name="T15" fmla="*/ 248 h 252"/>
                <a:gd name="T16" fmla="*/ 154 w 165"/>
                <a:gd name="T17" fmla="*/ 206 h 252"/>
                <a:gd name="T18" fmla="*/ 156 w 165"/>
                <a:gd name="T19" fmla="*/ 134 h 252"/>
                <a:gd name="T20" fmla="*/ 109 w 165"/>
                <a:gd name="T21" fmla="*/ 47 h 252"/>
                <a:gd name="T22" fmla="*/ 86 w 165"/>
                <a:gd name="T23" fmla="*/ 8 h 252"/>
                <a:gd name="T24" fmla="*/ 82 w 165"/>
                <a:gd name="T25" fmla="*/ 0 h 252"/>
                <a:gd name="T26" fmla="*/ 77 w 165"/>
                <a:gd name="T27" fmla="*/ 8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252">
                  <a:moveTo>
                    <a:pt x="77" y="8"/>
                  </a:moveTo>
                  <a:cubicBezTo>
                    <a:pt x="72" y="18"/>
                    <a:pt x="67" y="27"/>
                    <a:pt x="54" y="47"/>
                  </a:cubicBezTo>
                  <a:cubicBezTo>
                    <a:pt x="31" y="83"/>
                    <a:pt x="23" y="96"/>
                    <a:pt x="16" y="111"/>
                  </a:cubicBezTo>
                  <a:cubicBezTo>
                    <a:pt x="6" y="131"/>
                    <a:pt x="2" y="148"/>
                    <a:pt x="1" y="166"/>
                  </a:cubicBezTo>
                  <a:cubicBezTo>
                    <a:pt x="0" y="181"/>
                    <a:pt x="3" y="193"/>
                    <a:pt x="9" y="206"/>
                  </a:cubicBezTo>
                  <a:cubicBezTo>
                    <a:pt x="18" y="223"/>
                    <a:pt x="30" y="236"/>
                    <a:pt x="47" y="244"/>
                  </a:cubicBezTo>
                  <a:cubicBezTo>
                    <a:pt x="58" y="249"/>
                    <a:pt x="67" y="252"/>
                    <a:pt x="79" y="252"/>
                  </a:cubicBezTo>
                  <a:cubicBezTo>
                    <a:pt x="89" y="252"/>
                    <a:pt x="97" y="251"/>
                    <a:pt x="106" y="248"/>
                  </a:cubicBezTo>
                  <a:cubicBezTo>
                    <a:pt x="127" y="241"/>
                    <a:pt x="144" y="226"/>
                    <a:pt x="154" y="206"/>
                  </a:cubicBezTo>
                  <a:cubicBezTo>
                    <a:pt x="164" y="185"/>
                    <a:pt x="165" y="160"/>
                    <a:pt x="156" y="134"/>
                  </a:cubicBezTo>
                  <a:cubicBezTo>
                    <a:pt x="149" y="112"/>
                    <a:pt x="141" y="96"/>
                    <a:pt x="109" y="47"/>
                  </a:cubicBezTo>
                  <a:cubicBezTo>
                    <a:pt x="97" y="28"/>
                    <a:pt x="90" y="16"/>
                    <a:pt x="86" y="8"/>
                  </a:cubicBezTo>
                  <a:cubicBezTo>
                    <a:pt x="84" y="4"/>
                    <a:pt x="82" y="0"/>
                    <a:pt x="82" y="0"/>
                  </a:cubicBezTo>
                  <a:cubicBezTo>
                    <a:pt x="82" y="0"/>
                    <a:pt x="80" y="4"/>
                    <a:pt x="77" y="8"/>
                  </a:cubicBezTo>
                  <a:close/>
                </a:path>
              </a:pathLst>
            </a:custGeom>
            <a:grpFill/>
            <a:ln w="22225" cap="sq">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00" name="Freeform 13">
              <a:extLst>
                <a:ext uri="{FF2B5EF4-FFF2-40B4-BE49-F238E27FC236}">
                  <a16:creationId xmlns:a16="http://schemas.microsoft.com/office/drawing/2014/main" id="{CCB158AF-DCF3-4224-B8DB-E5644600FDDC}"/>
                </a:ext>
              </a:extLst>
            </p:cNvPr>
            <p:cNvSpPr>
              <a:spLocks/>
            </p:cNvSpPr>
            <p:nvPr/>
          </p:nvSpPr>
          <p:spPr bwMode="auto">
            <a:xfrm>
              <a:off x="6341158" y="2374911"/>
              <a:ext cx="69847" cy="191762"/>
            </a:xfrm>
            <a:custGeom>
              <a:avLst/>
              <a:gdLst>
                <a:gd name="T0" fmla="*/ 14 w 46"/>
                <a:gd name="T1" fmla="*/ 58 h 127"/>
                <a:gd name="T2" fmla="*/ 46 w 46"/>
                <a:gd name="T3" fmla="*/ 127 h 127"/>
                <a:gd name="T4" fmla="*/ 0 w 46"/>
                <a:gd name="T5" fmla="*/ 64 h 127"/>
                <a:gd name="T6" fmla="*/ 18 w 46"/>
                <a:gd name="T7" fmla="*/ 0 h 127"/>
                <a:gd name="T8" fmla="*/ 14 w 46"/>
                <a:gd name="T9" fmla="*/ 58 h 127"/>
              </a:gdLst>
              <a:ahLst/>
              <a:cxnLst>
                <a:cxn ang="0">
                  <a:pos x="T0" y="T1"/>
                </a:cxn>
                <a:cxn ang="0">
                  <a:pos x="T2" y="T3"/>
                </a:cxn>
                <a:cxn ang="0">
                  <a:pos x="T4" y="T5"/>
                </a:cxn>
                <a:cxn ang="0">
                  <a:pos x="T6" y="T7"/>
                </a:cxn>
                <a:cxn ang="0">
                  <a:pos x="T8" y="T9"/>
                </a:cxn>
              </a:cxnLst>
              <a:rect l="0" t="0" r="r" b="b"/>
              <a:pathLst>
                <a:path w="46" h="127">
                  <a:moveTo>
                    <a:pt x="14" y="58"/>
                  </a:moveTo>
                  <a:cubicBezTo>
                    <a:pt x="14" y="71"/>
                    <a:pt x="21" y="105"/>
                    <a:pt x="46" y="127"/>
                  </a:cubicBezTo>
                  <a:cubicBezTo>
                    <a:pt x="32" y="123"/>
                    <a:pt x="0" y="104"/>
                    <a:pt x="0" y="64"/>
                  </a:cubicBezTo>
                  <a:cubicBezTo>
                    <a:pt x="0" y="35"/>
                    <a:pt x="8" y="21"/>
                    <a:pt x="18" y="0"/>
                  </a:cubicBezTo>
                  <a:cubicBezTo>
                    <a:pt x="15" y="19"/>
                    <a:pt x="14" y="30"/>
                    <a:pt x="14" y="5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2" name="Isosceles Triangle 1">
            <a:extLst>
              <a:ext uri="{FF2B5EF4-FFF2-40B4-BE49-F238E27FC236}">
                <a16:creationId xmlns:a16="http://schemas.microsoft.com/office/drawing/2014/main" id="{98D96BDB-64EA-48A4-B166-780B26E92AC8}"/>
              </a:ext>
            </a:extLst>
          </p:cNvPr>
          <p:cNvSpPr/>
          <p:nvPr/>
        </p:nvSpPr>
        <p:spPr>
          <a:xfrm rot="5400000">
            <a:off x="22037925" y="3936368"/>
            <a:ext cx="1619573" cy="335113"/>
          </a:xfrm>
          <a:prstGeom prst="triangle">
            <a:avLst/>
          </a:prstGeom>
          <a:solidFill>
            <a:srgbClr val="E7F0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Isosceles Triangle 200">
            <a:extLst>
              <a:ext uri="{FF2B5EF4-FFF2-40B4-BE49-F238E27FC236}">
                <a16:creationId xmlns:a16="http://schemas.microsoft.com/office/drawing/2014/main" id="{32C8F6B0-8A59-4E93-A1E4-0417155F8D3D}"/>
              </a:ext>
            </a:extLst>
          </p:cNvPr>
          <p:cNvSpPr/>
          <p:nvPr/>
        </p:nvSpPr>
        <p:spPr>
          <a:xfrm rot="10800000">
            <a:off x="25205874" y="5947585"/>
            <a:ext cx="1619573" cy="335113"/>
          </a:xfrm>
          <a:prstGeom prst="triangle">
            <a:avLst/>
          </a:prstGeom>
          <a:solidFill>
            <a:srgbClr val="E7F0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Isosceles Triangle 201">
            <a:extLst>
              <a:ext uri="{FF2B5EF4-FFF2-40B4-BE49-F238E27FC236}">
                <a16:creationId xmlns:a16="http://schemas.microsoft.com/office/drawing/2014/main" id="{3B7C110C-BC9B-4032-97AA-82121EA08A5E}"/>
              </a:ext>
            </a:extLst>
          </p:cNvPr>
          <p:cNvSpPr/>
          <p:nvPr/>
        </p:nvSpPr>
        <p:spPr>
          <a:xfrm rot="16200000">
            <a:off x="21419645" y="7348276"/>
            <a:ext cx="1619573" cy="335113"/>
          </a:xfrm>
          <a:prstGeom prst="triangle">
            <a:avLst/>
          </a:prstGeom>
          <a:solidFill>
            <a:srgbClr val="E7F0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3" name="Group 202">
            <a:extLst>
              <a:ext uri="{FF2B5EF4-FFF2-40B4-BE49-F238E27FC236}">
                <a16:creationId xmlns:a16="http://schemas.microsoft.com/office/drawing/2014/main" id="{256E13C8-AC89-4665-B788-3D2E39A3E2B4}"/>
              </a:ext>
            </a:extLst>
          </p:cNvPr>
          <p:cNvGrpSpPr/>
          <p:nvPr/>
        </p:nvGrpSpPr>
        <p:grpSpPr>
          <a:xfrm>
            <a:off x="16133018" y="6815524"/>
            <a:ext cx="847342" cy="1293646"/>
            <a:chOff x="6304965" y="2217438"/>
            <a:chExt cx="249544" cy="380984"/>
          </a:xfrm>
          <a:solidFill>
            <a:schemeClr val="bg2"/>
          </a:solidFill>
        </p:grpSpPr>
        <p:sp>
          <p:nvSpPr>
            <p:cNvPr id="204" name="Freeform 12">
              <a:extLst>
                <a:ext uri="{FF2B5EF4-FFF2-40B4-BE49-F238E27FC236}">
                  <a16:creationId xmlns:a16="http://schemas.microsoft.com/office/drawing/2014/main" id="{5FDE5704-0EF0-4404-88E9-2BD0A50EE534}"/>
                </a:ext>
              </a:extLst>
            </p:cNvPr>
            <p:cNvSpPr>
              <a:spLocks/>
            </p:cNvSpPr>
            <p:nvPr/>
          </p:nvSpPr>
          <p:spPr bwMode="auto">
            <a:xfrm>
              <a:off x="6304965" y="2217438"/>
              <a:ext cx="249544" cy="380984"/>
            </a:xfrm>
            <a:custGeom>
              <a:avLst/>
              <a:gdLst>
                <a:gd name="T0" fmla="*/ 77 w 165"/>
                <a:gd name="T1" fmla="*/ 8 h 252"/>
                <a:gd name="T2" fmla="*/ 54 w 165"/>
                <a:gd name="T3" fmla="*/ 47 h 252"/>
                <a:gd name="T4" fmla="*/ 16 w 165"/>
                <a:gd name="T5" fmla="*/ 111 h 252"/>
                <a:gd name="T6" fmla="*/ 1 w 165"/>
                <a:gd name="T7" fmla="*/ 166 h 252"/>
                <a:gd name="T8" fmla="*/ 9 w 165"/>
                <a:gd name="T9" fmla="*/ 206 h 252"/>
                <a:gd name="T10" fmla="*/ 47 w 165"/>
                <a:gd name="T11" fmla="*/ 244 h 252"/>
                <a:gd name="T12" fmla="*/ 79 w 165"/>
                <a:gd name="T13" fmla="*/ 252 h 252"/>
                <a:gd name="T14" fmla="*/ 106 w 165"/>
                <a:gd name="T15" fmla="*/ 248 h 252"/>
                <a:gd name="T16" fmla="*/ 154 w 165"/>
                <a:gd name="T17" fmla="*/ 206 h 252"/>
                <a:gd name="T18" fmla="*/ 156 w 165"/>
                <a:gd name="T19" fmla="*/ 134 h 252"/>
                <a:gd name="T20" fmla="*/ 109 w 165"/>
                <a:gd name="T21" fmla="*/ 47 h 252"/>
                <a:gd name="T22" fmla="*/ 86 w 165"/>
                <a:gd name="T23" fmla="*/ 8 h 252"/>
                <a:gd name="T24" fmla="*/ 82 w 165"/>
                <a:gd name="T25" fmla="*/ 0 h 252"/>
                <a:gd name="T26" fmla="*/ 77 w 165"/>
                <a:gd name="T27" fmla="*/ 8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252">
                  <a:moveTo>
                    <a:pt x="77" y="8"/>
                  </a:moveTo>
                  <a:cubicBezTo>
                    <a:pt x="72" y="18"/>
                    <a:pt x="67" y="27"/>
                    <a:pt x="54" y="47"/>
                  </a:cubicBezTo>
                  <a:cubicBezTo>
                    <a:pt x="31" y="83"/>
                    <a:pt x="23" y="96"/>
                    <a:pt x="16" y="111"/>
                  </a:cubicBezTo>
                  <a:cubicBezTo>
                    <a:pt x="6" y="131"/>
                    <a:pt x="2" y="148"/>
                    <a:pt x="1" y="166"/>
                  </a:cubicBezTo>
                  <a:cubicBezTo>
                    <a:pt x="0" y="181"/>
                    <a:pt x="3" y="193"/>
                    <a:pt x="9" y="206"/>
                  </a:cubicBezTo>
                  <a:cubicBezTo>
                    <a:pt x="18" y="223"/>
                    <a:pt x="30" y="236"/>
                    <a:pt x="47" y="244"/>
                  </a:cubicBezTo>
                  <a:cubicBezTo>
                    <a:pt x="58" y="249"/>
                    <a:pt x="67" y="252"/>
                    <a:pt x="79" y="252"/>
                  </a:cubicBezTo>
                  <a:cubicBezTo>
                    <a:pt x="89" y="252"/>
                    <a:pt x="97" y="251"/>
                    <a:pt x="106" y="248"/>
                  </a:cubicBezTo>
                  <a:cubicBezTo>
                    <a:pt x="127" y="241"/>
                    <a:pt x="144" y="226"/>
                    <a:pt x="154" y="206"/>
                  </a:cubicBezTo>
                  <a:cubicBezTo>
                    <a:pt x="164" y="185"/>
                    <a:pt x="165" y="160"/>
                    <a:pt x="156" y="134"/>
                  </a:cubicBezTo>
                  <a:cubicBezTo>
                    <a:pt x="149" y="112"/>
                    <a:pt x="141" y="96"/>
                    <a:pt x="109" y="47"/>
                  </a:cubicBezTo>
                  <a:cubicBezTo>
                    <a:pt x="97" y="28"/>
                    <a:pt x="90" y="16"/>
                    <a:pt x="86" y="8"/>
                  </a:cubicBezTo>
                  <a:cubicBezTo>
                    <a:pt x="84" y="4"/>
                    <a:pt x="82" y="0"/>
                    <a:pt x="82" y="0"/>
                  </a:cubicBezTo>
                  <a:cubicBezTo>
                    <a:pt x="82" y="0"/>
                    <a:pt x="80" y="4"/>
                    <a:pt x="77" y="8"/>
                  </a:cubicBezTo>
                  <a:close/>
                </a:path>
              </a:pathLst>
            </a:custGeom>
            <a:grpFill/>
            <a:ln w="22225" cap="sq">
              <a:no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05" name="Freeform 13">
              <a:extLst>
                <a:ext uri="{FF2B5EF4-FFF2-40B4-BE49-F238E27FC236}">
                  <a16:creationId xmlns:a16="http://schemas.microsoft.com/office/drawing/2014/main" id="{83FD6F18-16B7-4A75-A15F-8A3D098A5AB9}"/>
                </a:ext>
              </a:extLst>
            </p:cNvPr>
            <p:cNvSpPr>
              <a:spLocks/>
            </p:cNvSpPr>
            <p:nvPr/>
          </p:nvSpPr>
          <p:spPr bwMode="auto">
            <a:xfrm>
              <a:off x="6341158" y="2374911"/>
              <a:ext cx="69847" cy="191762"/>
            </a:xfrm>
            <a:custGeom>
              <a:avLst/>
              <a:gdLst>
                <a:gd name="T0" fmla="*/ 14 w 46"/>
                <a:gd name="T1" fmla="*/ 58 h 127"/>
                <a:gd name="T2" fmla="*/ 46 w 46"/>
                <a:gd name="T3" fmla="*/ 127 h 127"/>
                <a:gd name="T4" fmla="*/ 0 w 46"/>
                <a:gd name="T5" fmla="*/ 64 h 127"/>
                <a:gd name="T6" fmla="*/ 18 w 46"/>
                <a:gd name="T7" fmla="*/ 0 h 127"/>
                <a:gd name="T8" fmla="*/ 14 w 46"/>
                <a:gd name="T9" fmla="*/ 58 h 127"/>
              </a:gdLst>
              <a:ahLst/>
              <a:cxnLst>
                <a:cxn ang="0">
                  <a:pos x="T0" y="T1"/>
                </a:cxn>
                <a:cxn ang="0">
                  <a:pos x="T2" y="T3"/>
                </a:cxn>
                <a:cxn ang="0">
                  <a:pos x="T4" y="T5"/>
                </a:cxn>
                <a:cxn ang="0">
                  <a:pos x="T6" y="T7"/>
                </a:cxn>
                <a:cxn ang="0">
                  <a:pos x="T8" y="T9"/>
                </a:cxn>
              </a:cxnLst>
              <a:rect l="0" t="0" r="r" b="b"/>
              <a:pathLst>
                <a:path w="46" h="127">
                  <a:moveTo>
                    <a:pt x="14" y="58"/>
                  </a:moveTo>
                  <a:cubicBezTo>
                    <a:pt x="14" y="71"/>
                    <a:pt x="21" y="105"/>
                    <a:pt x="46" y="127"/>
                  </a:cubicBezTo>
                  <a:cubicBezTo>
                    <a:pt x="32" y="123"/>
                    <a:pt x="0" y="104"/>
                    <a:pt x="0" y="64"/>
                  </a:cubicBezTo>
                  <a:cubicBezTo>
                    <a:pt x="0" y="35"/>
                    <a:pt x="8" y="21"/>
                    <a:pt x="18" y="0"/>
                  </a:cubicBezTo>
                  <a:cubicBezTo>
                    <a:pt x="15" y="19"/>
                    <a:pt x="14" y="30"/>
                    <a:pt x="14" y="5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dirty="0"/>
            </a:p>
          </p:txBody>
        </p:sp>
      </p:grpSp>
      <p:grpSp>
        <p:nvGrpSpPr>
          <p:cNvPr id="275" name="Graphic 7" descr="Checklist">
            <a:extLst>
              <a:ext uri="{FF2B5EF4-FFF2-40B4-BE49-F238E27FC236}">
                <a16:creationId xmlns:a16="http://schemas.microsoft.com/office/drawing/2014/main" id="{456633FD-EBC7-4ADE-A4D9-CD7518BEA40D}"/>
              </a:ext>
            </a:extLst>
          </p:cNvPr>
          <p:cNvGrpSpPr>
            <a:grpSpLocks noChangeAspect="1"/>
          </p:cNvGrpSpPr>
          <p:nvPr/>
        </p:nvGrpSpPr>
        <p:grpSpPr>
          <a:xfrm>
            <a:off x="23100980" y="6776574"/>
            <a:ext cx="1126244" cy="1453221"/>
            <a:chOff x="25899989" y="14315463"/>
            <a:chExt cx="496669" cy="640864"/>
          </a:xfrm>
          <a:solidFill>
            <a:srgbClr val="0066CC"/>
          </a:solidFill>
        </p:grpSpPr>
        <p:sp>
          <p:nvSpPr>
            <p:cNvPr id="276" name="Freeform 13">
              <a:extLst>
                <a:ext uri="{FF2B5EF4-FFF2-40B4-BE49-F238E27FC236}">
                  <a16:creationId xmlns:a16="http://schemas.microsoft.com/office/drawing/2014/main" id="{32800150-1CD8-4F99-89DD-FD8CC64025B1}"/>
                </a:ext>
              </a:extLst>
            </p:cNvPr>
            <p:cNvSpPr/>
            <p:nvPr/>
          </p:nvSpPr>
          <p:spPr>
            <a:xfrm>
              <a:off x="25899989" y="14315463"/>
              <a:ext cx="496669" cy="640864"/>
            </a:xfrm>
            <a:custGeom>
              <a:avLst/>
              <a:gdLst>
                <a:gd name="connsiteX0" fmla="*/ 48065 w 496669"/>
                <a:gd name="connsiteY0" fmla="*/ 48065 h 640864"/>
                <a:gd name="connsiteX1" fmla="*/ 448605 w 496669"/>
                <a:gd name="connsiteY1" fmla="*/ 48065 h 640864"/>
                <a:gd name="connsiteX2" fmla="*/ 448605 w 496669"/>
                <a:gd name="connsiteY2" fmla="*/ 592799 h 640864"/>
                <a:gd name="connsiteX3" fmla="*/ 48065 w 496669"/>
                <a:gd name="connsiteY3" fmla="*/ 592799 h 640864"/>
                <a:gd name="connsiteX4" fmla="*/ 48065 w 496669"/>
                <a:gd name="connsiteY4" fmla="*/ 48065 h 640864"/>
                <a:gd name="connsiteX5" fmla="*/ 0 w 496669"/>
                <a:gd name="connsiteY5" fmla="*/ 640864 h 640864"/>
                <a:gd name="connsiteX6" fmla="*/ 496670 w 496669"/>
                <a:gd name="connsiteY6" fmla="*/ 640864 h 640864"/>
                <a:gd name="connsiteX7" fmla="*/ 496670 w 496669"/>
                <a:gd name="connsiteY7" fmla="*/ 0 h 640864"/>
                <a:gd name="connsiteX8" fmla="*/ 0 w 496669"/>
                <a:gd name="connsiteY8" fmla="*/ 0 h 640864"/>
                <a:gd name="connsiteX9" fmla="*/ 0 w 496669"/>
                <a:gd name="connsiteY9" fmla="*/ 640864 h 640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6669" h="640864">
                  <a:moveTo>
                    <a:pt x="48065" y="48065"/>
                  </a:moveTo>
                  <a:lnTo>
                    <a:pt x="448605" y="48065"/>
                  </a:lnTo>
                  <a:lnTo>
                    <a:pt x="448605" y="592799"/>
                  </a:lnTo>
                  <a:lnTo>
                    <a:pt x="48065" y="592799"/>
                  </a:lnTo>
                  <a:lnTo>
                    <a:pt x="48065" y="48065"/>
                  </a:lnTo>
                  <a:close/>
                  <a:moveTo>
                    <a:pt x="0" y="640864"/>
                  </a:moveTo>
                  <a:lnTo>
                    <a:pt x="496670" y="640864"/>
                  </a:lnTo>
                  <a:lnTo>
                    <a:pt x="496670" y="0"/>
                  </a:lnTo>
                  <a:lnTo>
                    <a:pt x="0" y="0"/>
                  </a:lnTo>
                  <a:lnTo>
                    <a:pt x="0" y="640864"/>
                  </a:lnTo>
                  <a:close/>
                </a:path>
              </a:pathLst>
            </a:custGeom>
            <a:solidFill>
              <a:schemeClr val="tx2"/>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77" name="Freeform 14">
              <a:extLst>
                <a:ext uri="{FF2B5EF4-FFF2-40B4-BE49-F238E27FC236}">
                  <a16:creationId xmlns:a16="http://schemas.microsoft.com/office/drawing/2014/main" id="{66E95ABC-3A76-4AE4-888D-62C36BE8A9B4}"/>
                </a:ext>
              </a:extLst>
            </p:cNvPr>
            <p:cNvSpPr/>
            <p:nvPr/>
          </p:nvSpPr>
          <p:spPr>
            <a:xfrm>
              <a:off x="26164344" y="14435625"/>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78" name="Freeform 19">
              <a:extLst>
                <a:ext uri="{FF2B5EF4-FFF2-40B4-BE49-F238E27FC236}">
                  <a16:creationId xmlns:a16="http://schemas.microsoft.com/office/drawing/2014/main" id="{66E43CB4-E8ED-4D5D-8026-792C4875A585}"/>
                </a:ext>
              </a:extLst>
            </p:cNvPr>
            <p:cNvSpPr/>
            <p:nvPr/>
          </p:nvSpPr>
          <p:spPr>
            <a:xfrm>
              <a:off x="26164344" y="14563798"/>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79" name="Freeform 20">
              <a:extLst>
                <a:ext uri="{FF2B5EF4-FFF2-40B4-BE49-F238E27FC236}">
                  <a16:creationId xmlns:a16="http://schemas.microsoft.com/office/drawing/2014/main" id="{7A8CE26C-0FC7-42AA-9B7B-213C50F2A81B}"/>
                </a:ext>
              </a:extLst>
            </p:cNvPr>
            <p:cNvSpPr/>
            <p:nvPr/>
          </p:nvSpPr>
          <p:spPr>
            <a:xfrm>
              <a:off x="26164344" y="14820143"/>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80" name="Freeform 21">
              <a:extLst>
                <a:ext uri="{FF2B5EF4-FFF2-40B4-BE49-F238E27FC236}">
                  <a16:creationId xmlns:a16="http://schemas.microsoft.com/office/drawing/2014/main" id="{24F049FC-D312-4CB4-9C7C-B8604C64B235}"/>
                </a:ext>
              </a:extLst>
            </p:cNvPr>
            <p:cNvSpPr/>
            <p:nvPr/>
          </p:nvSpPr>
          <p:spPr>
            <a:xfrm>
              <a:off x="26164344" y="14691971"/>
              <a:ext cx="136183" cy="32043"/>
            </a:xfrm>
            <a:custGeom>
              <a:avLst/>
              <a:gdLst>
                <a:gd name="connsiteX0" fmla="*/ 0 w 136183"/>
                <a:gd name="connsiteY0" fmla="*/ 0 h 32043"/>
                <a:gd name="connsiteX1" fmla="*/ 136184 w 136183"/>
                <a:gd name="connsiteY1" fmla="*/ 0 h 32043"/>
                <a:gd name="connsiteX2" fmla="*/ 136184 w 136183"/>
                <a:gd name="connsiteY2" fmla="*/ 32043 h 32043"/>
                <a:gd name="connsiteX3" fmla="*/ 0 w 136183"/>
                <a:gd name="connsiteY3" fmla="*/ 32043 h 32043"/>
              </a:gdLst>
              <a:ahLst/>
              <a:cxnLst>
                <a:cxn ang="0">
                  <a:pos x="connsiteX0" y="connsiteY0"/>
                </a:cxn>
                <a:cxn ang="0">
                  <a:pos x="connsiteX1" y="connsiteY1"/>
                </a:cxn>
                <a:cxn ang="0">
                  <a:pos x="connsiteX2" y="connsiteY2"/>
                </a:cxn>
                <a:cxn ang="0">
                  <a:pos x="connsiteX3" y="connsiteY3"/>
                </a:cxn>
              </a:cxnLst>
              <a:rect l="l" t="t" r="r" b="b"/>
              <a:pathLst>
                <a:path w="136183" h="32043">
                  <a:moveTo>
                    <a:pt x="0" y="0"/>
                  </a:moveTo>
                  <a:lnTo>
                    <a:pt x="136184" y="0"/>
                  </a:lnTo>
                  <a:lnTo>
                    <a:pt x="136184" y="32043"/>
                  </a:lnTo>
                  <a:lnTo>
                    <a:pt x="0" y="32043"/>
                  </a:lnTo>
                  <a:close/>
                </a:path>
              </a:pathLst>
            </a:custGeom>
            <a:solidFill>
              <a:schemeClr val="bg2"/>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81" name="Freeform 22">
              <a:extLst>
                <a:ext uri="{FF2B5EF4-FFF2-40B4-BE49-F238E27FC236}">
                  <a16:creationId xmlns:a16="http://schemas.microsoft.com/office/drawing/2014/main" id="{A4854259-7B7A-4603-BE30-D86700AD6877}"/>
                </a:ext>
              </a:extLst>
            </p:cNvPr>
            <p:cNvSpPr/>
            <p:nvPr/>
          </p:nvSpPr>
          <p:spPr>
            <a:xfrm>
              <a:off x="25996117" y="14395571"/>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82" name="Freeform 25">
              <a:extLst>
                <a:ext uri="{FF2B5EF4-FFF2-40B4-BE49-F238E27FC236}">
                  <a16:creationId xmlns:a16="http://schemas.microsoft.com/office/drawing/2014/main" id="{C8D8FFAA-D201-4FA5-B3E2-4A846CD526AD}"/>
                </a:ext>
              </a:extLst>
            </p:cNvPr>
            <p:cNvSpPr/>
            <p:nvPr/>
          </p:nvSpPr>
          <p:spPr>
            <a:xfrm>
              <a:off x="25996117" y="14523744"/>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83" name="Freeform 26">
              <a:extLst>
                <a:ext uri="{FF2B5EF4-FFF2-40B4-BE49-F238E27FC236}">
                  <a16:creationId xmlns:a16="http://schemas.microsoft.com/office/drawing/2014/main" id="{024D781C-8AD2-4F07-89F8-B3DD49739B30}"/>
                </a:ext>
              </a:extLst>
            </p:cNvPr>
            <p:cNvSpPr/>
            <p:nvPr/>
          </p:nvSpPr>
          <p:spPr>
            <a:xfrm>
              <a:off x="25996117" y="1465191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sp>
          <p:nvSpPr>
            <p:cNvPr id="284" name="Freeform 28">
              <a:extLst>
                <a:ext uri="{FF2B5EF4-FFF2-40B4-BE49-F238E27FC236}">
                  <a16:creationId xmlns:a16="http://schemas.microsoft.com/office/drawing/2014/main" id="{D5854DBE-A300-4FEF-82A8-711AB5885CD3}"/>
                </a:ext>
              </a:extLst>
            </p:cNvPr>
            <p:cNvSpPr/>
            <p:nvPr/>
          </p:nvSpPr>
          <p:spPr>
            <a:xfrm>
              <a:off x="25996117" y="14778487"/>
              <a:ext cx="118559" cy="97731"/>
            </a:xfrm>
            <a:custGeom>
              <a:avLst/>
              <a:gdLst>
                <a:gd name="connsiteX0" fmla="*/ 118560 w 118559"/>
                <a:gd name="connsiteY0" fmla="*/ 22430 h 97731"/>
                <a:gd name="connsiteX1" fmla="*/ 96130 w 118559"/>
                <a:gd name="connsiteY1" fmla="*/ 0 h 97731"/>
                <a:gd name="connsiteX2" fmla="*/ 43258 w 118559"/>
                <a:gd name="connsiteY2" fmla="*/ 52871 h 97731"/>
                <a:gd name="connsiteX3" fmla="*/ 22430 w 118559"/>
                <a:gd name="connsiteY3" fmla="*/ 32043 h 97731"/>
                <a:gd name="connsiteX4" fmla="*/ 0 w 118559"/>
                <a:gd name="connsiteY4" fmla="*/ 54473 h 97731"/>
                <a:gd name="connsiteX5" fmla="*/ 43258 w 118559"/>
                <a:gd name="connsiteY5" fmla="*/ 97732 h 9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559" h="97731">
                  <a:moveTo>
                    <a:pt x="118560" y="22430"/>
                  </a:moveTo>
                  <a:lnTo>
                    <a:pt x="96130" y="0"/>
                  </a:lnTo>
                  <a:lnTo>
                    <a:pt x="43258" y="52871"/>
                  </a:lnTo>
                  <a:lnTo>
                    <a:pt x="22430" y="32043"/>
                  </a:lnTo>
                  <a:lnTo>
                    <a:pt x="0" y="54473"/>
                  </a:lnTo>
                  <a:lnTo>
                    <a:pt x="43258" y="97732"/>
                  </a:lnTo>
                  <a:close/>
                </a:path>
              </a:pathLst>
            </a:custGeom>
            <a:solidFill>
              <a:schemeClr val="tx2">
                <a:lumMod val="40000"/>
                <a:lumOff val="60000"/>
              </a:schemeClr>
            </a:solidFill>
            <a:ln w="7938" cap="flat">
              <a:noFill/>
              <a:prstDash val="solid"/>
              <a:miter/>
            </a:ln>
          </p:spPr>
          <p:txBody>
            <a:bodyPr rtlCol="0" anchor="ctr"/>
            <a:lstStyle/>
            <a:p>
              <a:endParaRPr lang="en-US" sz="1600" dirty="0">
                <a:solidFill>
                  <a:srgbClr val="0066CC"/>
                </a:solidFill>
                <a:latin typeface="Arial" panose="020B0604020202020204" pitchFamily="34" charset="0"/>
                <a:cs typeface="Arial" panose="020B0604020202020204" pitchFamily="34" charset="0"/>
              </a:endParaRPr>
            </a:p>
          </p:txBody>
        </p:sp>
      </p:grpSp>
      <p:grpSp>
        <p:nvGrpSpPr>
          <p:cNvPr id="206" name="Group 205">
            <a:extLst>
              <a:ext uri="{FF2B5EF4-FFF2-40B4-BE49-F238E27FC236}">
                <a16:creationId xmlns:a16="http://schemas.microsoft.com/office/drawing/2014/main" id="{F52DF8A4-103A-4962-8A42-8DC442742C11}"/>
              </a:ext>
            </a:extLst>
          </p:cNvPr>
          <p:cNvGrpSpPr/>
          <p:nvPr/>
        </p:nvGrpSpPr>
        <p:grpSpPr>
          <a:xfrm>
            <a:off x="16003490" y="3339337"/>
            <a:ext cx="1215550" cy="1236412"/>
            <a:chOff x="1206500" y="1177925"/>
            <a:chExt cx="369887" cy="376238"/>
          </a:xfrm>
          <a:solidFill>
            <a:srgbClr val="0066CC"/>
          </a:solidFill>
        </p:grpSpPr>
        <p:sp>
          <p:nvSpPr>
            <p:cNvPr id="207" name="Freeform 199">
              <a:extLst>
                <a:ext uri="{FF2B5EF4-FFF2-40B4-BE49-F238E27FC236}">
                  <a16:creationId xmlns:a16="http://schemas.microsoft.com/office/drawing/2014/main" id="{BF83A15F-E3D8-4969-AB62-83E40787D3FA}"/>
                </a:ext>
              </a:extLst>
            </p:cNvPr>
            <p:cNvSpPr>
              <a:spLocks/>
            </p:cNvSpPr>
            <p:nvPr/>
          </p:nvSpPr>
          <p:spPr bwMode="auto">
            <a:xfrm>
              <a:off x="1292225" y="1252538"/>
              <a:ext cx="31750" cy="23813"/>
            </a:xfrm>
            <a:custGeom>
              <a:avLst/>
              <a:gdLst>
                <a:gd name="T0" fmla="*/ 5 w 20"/>
                <a:gd name="T1" fmla="*/ 16 h 16"/>
                <a:gd name="T2" fmla="*/ 2 w 20"/>
                <a:gd name="T3" fmla="*/ 15 h 16"/>
                <a:gd name="T4" fmla="*/ 2 w 20"/>
                <a:gd name="T5" fmla="*/ 9 h 16"/>
                <a:gd name="T6" fmla="*/ 14 w 20"/>
                <a:gd name="T7" fmla="*/ 1 h 16"/>
                <a:gd name="T8" fmla="*/ 19 w 20"/>
                <a:gd name="T9" fmla="*/ 2 h 16"/>
                <a:gd name="T10" fmla="*/ 17 w 20"/>
                <a:gd name="T11" fmla="*/ 8 h 16"/>
                <a:gd name="T12" fmla="*/ 7 w 20"/>
                <a:gd name="T13" fmla="*/ 15 h 16"/>
                <a:gd name="T14" fmla="*/ 5 w 2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6">
                  <a:moveTo>
                    <a:pt x="5" y="16"/>
                  </a:moveTo>
                  <a:cubicBezTo>
                    <a:pt x="4" y="16"/>
                    <a:pt x="3" y="16"/>
                    <a:pt x="2" y="15"/>
                  </a:cubicBezTo>
                  <a:cubicBezTo>
                    <a:pt x="0" y="13"/>
                    <a:pt x="0" y="11"/>
                    <a:pt x="2" y="9"/>
                  </a:cubicBezTo>
                  <a:cubicBezTo>
                    <a:pt x="5" y="6"/>
                    <a:pt x="9" y="3"/>
                    <a:pt x="14" y="1"/>
                  </a:cubicBezTo>
                  <a:cubicBezTo>
                    <a:pt x="16" y="0"/>
                    <a:pt x="18" y="0"/>
                    <a:pt x="19" y="2"/>
                  </a:cubicBezTo>
                  <a:cubicBezTo>
                    <a:pt x="20" y="4"/>
                    <a:pt x="19" y="7"/>
                    <a:pt x="17" y="8"/>
                  </a:cubicBezTo>
                  <a:cubicBezTo>
                    <a:pt x="14" y="10"/>
                    <a:pt x="10" y="12"/>
                    <a:pt x="7" y="15"/>
                  </a:cubicBezTo>
                  <a:cubicBezTo>
                    <a:pt x="7" y="16"/>
                    <a:pt x="6" y="16"/>
                    <a:pt x="5" y="16"/>
                  </a:cubicBezTo>
                  <a:close/>
                </a:path>
              </a:pathLst>
            </a:custGeom>
            <a:solidFill>
              <a:srgbClr val="7FB3E5"/>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sp>
          <p:nvSpPr>
            <p:cNvPr id="208" name="Freeform 200">
              <a:extLst>
                <a:ext uri="{FF2B5EF4-FFF2-40B4-BE49-F238E27FC236}">
                  <a16:creationId xmlns:a16="http://schemas.microsoft.com/office/drawing/2014/main" id="{878A5D9A-5140-4604-9A13-7D67ED09FE1E}"/>
                </a:ext>
              </a:extLst>
            </p:cNvPr>
            <p:cNvSpPr>
              <a:spLocks/>
            </p:cNvSpPr>
            <p:nvPr/>
          </p:nvSpPr>
          <p:spPr bwMode="auto">
            <a:xfrm>
              <a:off x="1331913" y="1243013"/>
              <a:ext cx="69850" cy="33338"/>
            </a:xfrm>
            <a:custGeom>
              <a:avLst/>
              <a:gdLst>
                <a:gd name="T0" fmla="*/ 40 w 45"/>
                <a:gd name="T1" fmla="*/ 22 h 22"/>
                <a:gd name="T2" fmla="*/ 37 w 45"/>
                <a:gd name="T3" fmla="*/ 21 h 22"/>
                <a:gd name="T4" fmla="*/ 5 w 45"/>
                <a:gd name="T5" fmla="*/ 10 h 22"/>
                <a:gd name="T6" fmla="*/ 1 w 45"/>
                <a:gd name="T7" fmla="*/ 6 h 22"/>
                <a:gd name="T8" fmla="*/ 4 w 45"/>
                <a:gd name="T9" fmla="*/ 2 h 22"/>
                <a:gd name="T10" fmla="*/ 43 w 45"/>
                <a:gd name="T11" fmla="*/ 15 h 22"/>
                <a:gd name="T12" fmla="*/ 43 w 45"/>
                <a:gd name="T13" fmla="*/ 21 h 22"/>
                <a:gd name="T14" fmla="*/ 40 w 4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22">
                  <a:moveTo>
                    <a:pt x="40" y="22"/>
                  </a:moveTo>
                  <a:cubicBezTo>
                    <a:pt x="39" y="22"/>
                    <a:pt x="38" y="22"/>
                    <a:pt x="37" y="21"/>
                  </a:cubicBezTo>
                  <a:cubicBezTo>
                    <a:pt x="29" y="12"/>
                    <a:pt x="17" y="8"/>
                    <a:pt x="5" y="10"/>
                  </a:cubicBezTo>
                  <a:cubicBezTo>
                    <a:pt x="3" y="10"/>
                    <a:pt x="1" y="9"/>
                    <a:pt x="1" y="6"/>
                  </a:cubicBezTo>
                  <a:cubicBezTo>
                    <a:pt x="0" y="4"/>
                    <a:pt x="2" y="2"/>
                    <a:pt x="4" y="2"/>
                  </a:cubicBezTo>
                  <a:cubicBezTo>
                    <a:pt x="19" y="0"/>
                    <a:pt x="33" y="5"/>
                    <a:pt x="43" y="15"/>
                  </a:cubicBezTo>
                  <a:cubicBezTo>
                    <a:pt x="45" y="17"/>
                    <a:pt x="45" y="19"/>
                    <a:pt x="43" y="21"/>
                  </a:cubicBezTo>
                  <a:cubicBezTo>
                    <a:pt x="42" y="22"/>
                    <a:pt x="41" y="22"/>
                    <a:pt x="40" y="22"/>
                  </a:cubicBezTo>
                  <a:close/>
                </a:path>
              </a:pathLst>
            </a:custGeom>
            <a:solidFill>
              <a:srgbClr val="7FB3E5"/>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sp>
          <p:nvSpPr>
            <p:cNvPr id="209" name="Freeform 201">
              <a:extLst>
                <a:ext uri="{FF2B5EF4-FFF2-40B4-BE49-F238E27FC236}">
                  <a16:creationId xmlns:a16="http://schemas.microsoft.com/office/drawing/2014/main" id="{111111E3-CDF1-4FD0-9366-EBF41628EBDA}"/>
                </a:ext>
              </a:extLst>
            </p:cNvPr>
            <p:cNvSpPr>
              <a:spLocks noEditPoints="1"/>
            </p:cNvSpPr>
            <p:nvPr/>
          </p:nvSpPr>
          <p:spPr bwMode="auto">
            <a:xfrm>
              <a:off x="1206500" y="1177925"/>
              <a:ext cx="280988" cy="282575"/>
            </a:xfrm>
            <a:custGeom>
              <a:avLst/>
              <a:gdLst>
                <a:gd name="T0" fmla="*/ 147 w 178"/>
                <a:gd name="T1" fmla="*/ 32 h 179"/>
                <a:gd name="T2" fmla="*/ 31 w 178"/>
                <a:gd name="T3" fmla="*/ 32 h 179"/>
                <a:gd name="T4" fmla="*/ 31 w 178"/>
                <a:gd name="T5" fmla="*/ 147 h 179"/>
                <a:gd name="T6" fmla="*/ 147 w 178"/>
                <a:gd name="T7" fmla="*/ 147 h 179"/>
                <a:gd name="T8" fmla="*/ 147 w 178"/>
                <a:gd name="T9" fmla="*/ 32 h 179"/>
                <a:gd name="T10" fmla="*/ 44 w 178"/>
                <a:gd name="T11" fmla="*/ 134 h 179"/>
                <a:gd name="T12" fmla="*/ 44 w 178"/>
                <a:gd name="T13" fmla="*/ 45 h 179"/>
                <a:gd name="T14" fmla="*/ 134 w 178"/>
                <a:gd name="T15" fmla="*/ 45 h 179"/>
                <a:gd name="T16" fmla="*/ 134 w 178"/>
                <a:gd name="T17" fmla="*/ 134 h 179"/>
                <a:gd name="T18" fmla="*/ 44 w 178"/>
                <a:gd name="T19" fmla="*/ 1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8" h="179">
                  <a:moveTo>
                    <a:pt x="147" y="32"/>
                  </a:moveTo>
                  <a:cubicBezTo>
                    <a:pt x="115" y="0"/>
                    <a:pt x="63" y="0"/>
                    <a:pt x="31" y="32"/>
                  </a:cubicBezTo>
                  <a:cubicBezTo>
                    <a:pt x="0" y="64"/>
                    <a:pt x="0" y="115"/>
                    <a:pt x="31" y="147"/>
                  </a:cubicBezTo>
                  <a:cubicBezTo>
                    <a:pt x="63" y="179"/>
                    <a:pt x="115" y="179"/>
                    <a:pt x="147" y="147"/>
                  </a:cubicBezTo>
                  <a:cubicBezTo>
                    <a:pt x="178" y="115"/>
                    <a:pt x="178" y="64"/>
                    <a:pt x="147" y="32"/>
                  </a:cubicBezTo>
                  <a:close/>
                  <a:moveTo>
                    <a:pt x="44" y="134"/>
                  </a:moveTo>
                  <a:cubicBezTo>
                    <a:pt x="19" y="109"/>
                    <a:pt x="19" y="69"/>
                    <a:pt x="44" y="45"/>
                  </a:cubicBezTo>
                  <a:cubicBezTo>
                    <a:pt x="69" y="20"/>
                    <a:pt x="109" y="20"/>
                    <a:pt x="134" y="45"/>
                  </a:cubicBezTo>
                  <a:cubicBezTo>
                    <a:pt x="159" y="69"/>
                    <a:pt x="159" y="109"/>
                    <a:pt x="134" y="134"/>
                  </a:cubicBezTo>
                  <a:cubicBezTo>
                    <a:pt x="109" y="159"/>
                    <a:pt x="69" y="159"/>
                    <a:pt x="44" y="134"/>
                  </a:cubicBezTo>
                  <a:close/>
                </a:path>
              </a:pathLst>
            </a:custGeom>
            <a:solidFill>
              <a:schemeClr val="tx2"/>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sp>
          <p:nvSpPr>
            <p:cNvPr id="210" name="Freeform 202">
              <a:extLst>
                <a:ext uri="{FF2B5EF4-FFF2-40B4-BE49-F238E27FC236}">
                  <a16:creationId xmlns:a16="http://schemas.microsoft.com/office/drawing/2014/main" id="{B71D5AE1-ECE4-4A0E-891D-044F80C6EBA2}"/>
                </a:ext>
              </a:extLst>
            </p:cNvPr>
            <p:cNvSpPr>
              <a:spLocks noEditPoints="1"/>
            </p:cNvSpPr>
            <p:nvPr/>
          </p:nvSpPr>
          <p:spPr bwMode="auto">
            <a:xfrm>
              <a:off x="1423987" y="1401763"/>
              <a:ext cx="152400" cy="152400"/>
            </a:xfrm>
            <a:custGeom>
              <a:avLst/>
              <a:gdLst>
                <a:gd name="T0" fmla="*/ 92 w 97"/>
                <a:gd name="T1" fmla="*/ 73 h 97"/>
                <a:gd name="T2" fmla="*/ 37 w 97"/>
                <a:gd name="T3" fmla="*/ 18 h 97"/>
                <a:gd name="T4" fmla="*/ 24 w 97"/>
                <a:gd name="T5" fmla="*/ 14 h 97"/>
                <a:gd name="T6" fmla="*/ 24 w 97"/>
                <a:gd name="T7" fmla="*/ 14 h 97"/>
                <a:gd name="T8" fmla="*/ 9 w 97"/>
                <a:gd name="T9" fmla="*/ 0 h 97"/>
                <a:gd name="T10" fmla="*/ 5 w 97"/>
                <a:gd name="T11" fmla="*/ 5 h 97"/>
                <a:gd name="T12" fmla="*/ 0 w 97"/>
                <a:gd name="T13" fmla="*/ 10 h 97"/>
                <a:gd name="T14" fmla="*/ 14 w 97"/>
                <a:gd name="T15" fmla="*/ 24 h 97"/>
                <a:gd name="T16" fmla="*/ 14 w 97"/>
                <a:gd name="T17" fmla="*/ 24 h 97"/>
                <a:gd name="T18" fmla="*/ 17 w 97"/>
                <a:gd name="T19" fmla="*/ 37 h 97"/>
                <a:gd name="T20" fmla="*/ 72 w 97"/>
                <a:gd name="T21" fmla="*/ 92 h 97"/>
                <a:gd name="T22" fmla="*/ 92 w 97"/>
                <a:gd name="T23" fmla="*/ 92 h 97"/>
                <a:gd name="T24" fmla="*/ 92 w 97"/>
                <a:gd name="T25" fmla="*/ 92 h 97"/>
                <a:gd name="T26" fmla="*/ 92 w 97"/>
                <a:gd name="T27" fmla="*/ 73 h 97"/>
                <a:gd name="T28" fmla="*/ 16 w 97"/>
                <a:gd name="T29" fmla="*/ 20 h 97"/>
                <a:gd name="T30" fmla="*/ 17 w 97"/>
                <a:gd name="T31" fmla="*/ 18 h 97"/>
                <a:gd name="T32" fmla="*/ 19 w 97"/>
                <a:gd name="T33" fmla="*/ 16 h 97"/>
                <a:gd name="T34" fmla="*/ 17 w 97"/>
                <a:gd name="T35" fmla="*/ 18 h 97"/>
                <a:gd name="T36" fmla="*/ 16 w 97"/>
                <a:gd name="T37" fmla="*/ 20 h 97"/>
                <a:gd name="T38" fmla="*/ 15 w 97"/>
                <a:gd name="T39" fmla="*/ 21 h 97"/>
                <a:gd name="T40" fmla="*/ 15 w 97"/>
                <a:gd name="T41" fmla="*/ 20 h 97"/>
                <a:gd name="T42" fmla="*/ 15 w 97"/>
                <a:gd name="T43" fmla="*/ 21 h 97"/>
                <a:gd name="T44" fmla="*/ 21 w 97"/>
                <a:gd name="T45" fmla="*/ 15 h 97"/>
                <a:gd name="T46" fmla="*/ 20 w 97"/>
                <a:gd name="T47" fmla="*/ 16 h 97"/>
                <a:gd name="T48" fmla="*/ 21 w 97"/>
                <a:gd name="T49" fmla="*/ 1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7" h="97">
                  <a:moveTo>
                    <a:pt x="92" y="73"/>
                  </a:moveTo>
                  <a:cubicBezTo>
                    <a:pt x="37" y="18"/>
                    <a:pt x="37" y="18"/>
                    <a:pt x="37" y="18"/>
                  </a:cubicBezTo>
                  <a:cubicBezTo>
                    <a:pt x="33" y="14"/>
                    <a:pt x="28" y="13"/>
                    <a:pt x="24" y="14"/>
                  </a:cubicBezTo>
                  <a:cubicBezTo>
                    <a:pt x="24" y="14"/>
                    <a:pt x="24" y="14"/>
                    <a:pt x="24" y="14"/>
                  </a:cubicBezTo>
                  <a:cubicBezTo>
                    <a:pt x="9" y="0"/>
                    <a:pt x="9" y="0"/>
                    <a:pt x="9" y="0"/>
                  </a:cubicBezTo>
                  <a:cubicBezTo>
                    <a:pt x="8" y="2"/>
                    <a:pt x="6" y="3"/>
                    <a:pt x="5" y="5"/>
                  </a:cubicBezTo>
                  <a:cubicBezTo>
                    <a:pt x="3" y="7"/>
                    <a:pt x="1" y="8"/>
                    <a:pt x="0" y="10"/>
                  </a:cubicBezTo>
                  <a:cubicBezTo>
                    <a:pt x="14" y="24"/>
                    <a:pt x="14" y="24"/>
                    <a:pt x="14" y="24"/>
                  </a:cubicBezTo>
                  <a:cubicBezTo>
                    <a:pt x="14" y="24"/>
                    <a:pt x="14" y="24"/>
                    <a:pt x="14" y="24"/>
                  </a:cubicBezTo>
                  <a:cubicBezTo>
                    <a:pt x="13" y="28"/>
                    <a:pt x="14" y="33"/>
                    <a:pt x="17" y="37"/>
                  </a:cubicBezTo>
                  <a:cubicBezTo>
                    <a:pt x="72" y="92"/>
                    <a:pt x="72" y="92"/>
                    <a:pt x="72" y="92"/>
                  </a:cubicBezTo>
                  <a:cubicBezTo>
                    <a:pt x="78" y="97"/>
                    <a:pt x="86" y="97"/>
                    <a:pt x="92" y="92"/>
                  </a:cubicBezTo>
                  <a:cubicBezTo>
                    <a:pt x="92" y="92"/>
                    <a:pt x="92" y="92"/>
                    <a:pt x="92" y="92"/>
                  </a:cubicBezTo>
                  <a:cubicBezTo>
                    <a:pt x="97" y="87"/>
                    <a:pt x="97" y="78"/>
                    <a:pt x="92" y="73"/>
                  </a:cubicBezTo>
                  <a:close/>
                  <a:moveTo>
                    <a:pt x="16" y="20"/>
                  </a:moveTo>
                  <a:cubicBezTo>
                    <a:pt x="16" y="19"/>
                    <a:pt x="17" y="18"/>
                    <a:pt x="17" y="18"/>
                  </a:cubicBezTo>
                  <a:cubicBezTo>
                    <a:pt x="18" y="17"/>
                    <a:pt x="19" y="17"/>
                    <a:pt x="19" y="16"/>
                  </a:cubicBezTo>
                  <a:cubicBezTo>
                    <a:pt x="19" y="17"/>
                    <a:pt x="18" y="17"/>
                    <a:pt x="17" y="18"/>
                  </a:cubicBezTo>
                  <a:cubicBezTo>
                    <a:pt x="17" y="18"/>
                    <a:pt x="16" y="19"/>
                    <a:pt x="16" y="20"/>
                  </a:cubicBezTo>
                  <a:close/>
                  <a:moveTo>
                    <a:pt x="15" y="21"/>
                  </a:moveTo>
                  <a:cubicBezTo>
                    <a:pt x="15" y="21"/>
                    <a:pt x="15" y="21"/>
                    <a:pt x="15" y="20"/>
                  </a:cubicBezTo>
                  <a:cubicBezTo>
                    <a:pt x="15" y="21"/>
                    <a:pt x="15" y="21"/>
                    <a:pt x="15" y="21"/>
                  </a:cubicBezTo>
                  <a:close/>
                  <a:moveTo>
                    <a:pt x="21" y="15"/>
                  </a:moveTo>
                  <a:cubicBezTo>
                    <a:pt x="21" y="15"/>
                    <a:pt x="20" y="16"/>
                    <a:pt x="20" y="16"/>
                  </a:cubicBezTo>
                  <a:cubicBezTo>
                    <a:pt x="20" y="16"/>
                    <a:pt x="21" y="15"/>
                    <a:pt x="21" y="15"/>
                  </a:cubicBezTo>
                  <a:close/>
                </a:path>
              </a:pathLst>
            </a:custGeom>
            <a:solidFill>
              <a:schemeClr val="tx2"/>
            </a:solidFill>
            <a:ln>
              <a:noFill/>
            </a:ln>
          </p:spPr>
          <p:txBody>
            <a:bodyPr vert="horz" wrap="square" lIns="60802" tIns="30402" rIns="60802" bIns="30402" numCol="1" anchor="t" anchorCtr="0" compatLnSpc="1">
              <a:prstTxWarp prst="textNoShape">
                <a:avLst/>
              </a:prstTxWarp>
            </a:bodyPr>
            <a:lstStyle/>
            <a:p>
              <a:endParaRPr lang="en-GB" sz="931" dirty="0">
                <a:latin typeface="Arial" panose="020B0604020202020204" pitchFamily="34" charset="0"/>
                <a:cs typeface="Arial" panose="020B0604020202020204" pitchFamily="34" charset="0"/>
              </a:endParaRPr>
            </a:p>
          </p:txBody>
        </p:sp>
      </p:grpSp>
      <p:grpSp>
        <p:nvGrpSpPr>
          <p:cNvPr id="211" name="Group 210">
            <a:extLst>
              <a:ext uri="{FF2B5EF4-FFF2-40B4-BE49-F238E27FC236}">
                <a16:creationId xmlns:a16="http://schemas.microsoft.com/office/drawing/2014/main" id="{9203CEA9-A1C7-486E-B485-42C3BBD82ABF}"/>
              </a:ext>
            </a:extLst>
          </p:cNvPr>
          <p:cNvGrpSpPr/>
          <p:nvPr/>
        </p:nvGrpSpPr>
        <p:grpSpPr>
          <a:xfrm>
            <a:off x="23055105" y="3394114"/>
            <a:ext cx="1198602" cy="1334454"/>
            <a:chOff x="5070475" y="641350"/>
            <a:chExt cx="1344613" cy="1497013"/>
          </a:xfrm>
          <a:solidFill>
            <a:schemeClr val="bg2"/>
          </a:solidFill>
        </p:grpSpPr>
        <p:sp>
          <p:nvSpPr>
            <p:cNvPr id="212" name="Freeform 12">
              <a:extLst>
                <a:ext uri="{FF2B5EF4-FFF2-40B4-BE49-F238E27FC236}">
                  <a16:creationId xmlns:a16="http://schemas.microsoft.com/office/drawing/2014/main" id="{1C7169A5-DDC3-4BE8-959E-8AF461CC3B81}"/>
                </a:ext>
              </a:extLst>
            </p:cNvPr>
            <p:cNvSpPr>
              <a:spLocks noEditPoints="1"/>
            </p:cNvSpPr>
            <p:nvPr/>
          </p:nvSpPr>
          <p:spPr bwMode="auto">
            <a:xfrm>
              <a:off x="5387975" y="944563"/>
              <a:ext cx="1027113" cy="1049338"/>
            </a:xfrm>
            <a:custGeom>
              <a:avLst/>
              <a:gdLst>
                <a:gd name="T0" fmla="*/ 262 w 392"/>
                <a:gd name="T1" fmla="*/ 212 h 400"/>
                <a:gd name="T2" fmla="*/ 278 w 392"/>
                <a:gd name="T3" fmla="*/ 227 h 400"/>
                <a:gd name="T4" fmla="*/ 377 w 392"/>
                <a:gd name="T5" fmla="*/ 325 h 400"/>
                <a:gd name="T6" fmla="*/ 391 w 392"/>
                <a:gd name="T7" fmla="*/ 359 h 400"/>
                <a:gd name="T8" fmla="*/ 336 w 392"/>
                <a:gd name="T9" fmla="*/ 385 h 400"/>
                <a:gd name="T10" fmla="*/ 326 w 392"/>
                <a:gd name="T11" fmla="*/ 376 h 400"/>
                <a:gd name="T12" fmla="*/ 224 w 392"/>
                <a:gd name="T13" fmla="*/ 274 h 400"/>
                <a:gd name="T14" fmla="*/ 214 w 392"/>
                <a:gd name="T15" fmla="*/ 261 h 400"/>
                <a:gd name="T16" fmla="*/ 35 w 392"/>
                <a:gd name="T17" fmla="*/ 219 h 400"/>
                <a:gd name="T18" fmla="*/ 55 w 392"/>
                <a:gd name="T19" fmla="*/ 48 h 400"/>
                <a:gd name="T20" fmla="*/ 223 w 392"/>
                <a:gd name="T21" fmla="*/ 36 h 400"/>
                <a:gd name="T22" fmla="*/ 262 w 392"/>
                <a:gd name="T23" fmla="*/ 212 h 400"/>
                <a:gd name="T24" fmla="*/ 249 w 392"/>
                <a:gd name="T25" fmla="*/ 145 h 400"/>
                <a:gd name="T26" fmla="*/ 146 w 392"/>
                <a:gd name="T27" fmla="*/ 41 h 400"/>
                <a:gd name="T28" fmla="*/ 43 w 392"/>
                <a:gd name="T29" fmla="*/ 145 h 400"/>
                <a:gd name="T30" fmla="*/ 146 w 392"/>
                <a:gd name="T31" fmla="*/ 249 h 400"/>
                <a:gd name="T32" fmla="*/ 249 w 392"/>
                <a:gd name="T33" fmla="*/ 145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2" h="400">
                  <a:moveTo>
                    <a:pt x="262" y="212"/>
                  </a:moveTo>
                  <a:cubicBezTo>
                    <a:pt x="268" y="218"/>
                    <a:pt x="273" y="222"/>
                    <a:pt x="278" y="227"/>
                  </a:cubicBezTo>
                  <a:cubicBezTo>
                    <a:pt x="311" y="260"/>
                    <a:pt x="344" y="293"/>
                    <a:pt x="377" y="325"/>
                  </a:cubicBezTo>
                  <a:cubicBezTo>
                    <a:pt x="386" y="335"/>
                    <a:pt x="392" y="345"/>
                    <a:pt x="391" y="359"/>
                  </a:cubicBezTo>
                  <a:cubicBezTo>
                    <a:pt x="388" y="386"/>
                    <a:pt x="358" y="400"/>
                    <a:pt x="336" y="385"/>
                  </a:cubicBezTo>
                  <a:cubicBezTo>
                    <a:pt x="332" y="382"/>
                    <a:pt x="329" y="379"/>
                    <a:pt x="326" y="376"/>
                  </a:cubicBezTo>
                  <a:cubicBezTo>
                    <a:pt x="292" y="342"/>
                    <a:pt x="258" y="308"/>
                    <a:pt x="224" y="274"/>
                  </a:cubicBezTo>
                  <a:cubicBezTo>
                    <a:pt x="221" y="270"/>
                    <a:pt x="217" y="265"/>
                    <a:pt x="214" y="261"/>
                  </a:cubicBezTo>
                  <a:cubicBezTo>
                    <a:pt x="138" y="301"/>
                    <a:pt x="67" y="267"/>
                    <a:pt x="35" y="219"/>
                  </a:cubicBezTo>
                  <a:cubicBezTo>
                    <a:pt x="0" y="164"/>
                    <a:pt x="8" y="94"/>
                    <a:pt x="55" y="48"/>
                  </a:cubicBezTo>
                  <a:cubicBezTo>
                    <a:pt x="101" y="5"/>
                    <a:pt x="172" y="0"/>
                    <a:pt x="223" y="36"/>
                  </a:cubicBezTo>
                  <a:cubicBezTo>
                    <a:pt x="272" y="71"/>
                    <a:pt x="300" y="143"/>
                    <a:pt x="262" y="212"/>
                  </a:cubicBezTo>
                  <a:close/>
                  <a:moveTo>
                    <a:pt x="249" y="145"/>
                  </a:moveTo>
                  <a:cubicBezTo>
                    <a:pt x="249" y="88"/>
                    <a:pt x="204" y="41"/>
                    <a:pt x="146" y="41"/>
                  </a:cubicBezTo>
                  <a:cubicBezTo>
                    <a:pt x="90" y="41"/>
                    <a:pt x="43" y="88"/>
                    <a:pt x="43" y="145"/>
                  </a:cubicBezTo>
                  <a:cubicBezTo>
                    <a:pt x="43" y="202"/>
                    <a:pt x="89" y="249"/>
                    <a:pt x="146" y="249"/>
                  </a:cubicBezTo>
                  <a:cubicBezTo>
                    <a:pt x="203" y="250"/>
                    <a:pt x="249" y="203"/>
                    <a:pt x="249"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3" name="Freeform 13">
              <a:extLst>
                <a:ext uri="{FF2B5EF4-FFF2-40B4-BE49-F238E27FC236}">
                  <a16:creationId xmlns:a16="http://schemas.microsoft.com/office/drawing/2014/main" id="{4A3FA94C-BE31-4933-BBFE-0FCE520958FE}"/>
                </a:ext>
              </a:extLst>
            </p:cNvPr>
            <p:cNvSpPr>
              <a:spLocks/>
            </p:cNvSpPr>
            <p:nvPr/>
          </p:nvSpPr>
          <p:spPr bwMode="auto">
            <a:xfrm>
              <a:off x="5459413" y="1587500"/>
              <a:ext cx="188913" cy="550863"/>
            </a:xfrm>
            <a:custGeom>
              <a:avLst/>
              <a:gdLst>
                <a:gd name="T0" fmla="*/ 1 w 72"/>
                <a:gd name="T1" fmla="*/ 0 h 210"/>
                <a:gd name="T2" fmla="*/ 7 w 72"/>
                <a:gd name="T3" fmla="*/ 6 h 210"/>
                <a:gd name="T4" fmla="*/ 64 w 72"/>
                <a:gd name="T5" fmla="*/ 44 h 210"/>
                <a:gd name="T6" fmla="*/ 72 w 72"/>
                <a:gd name="T7" fmla="*/ 54 h 210"/>
                <a:gd name="T8" fmla="*/ 71 w 72"/>
                <a:gd name="T9" fmla="*/ 171 h 210"/>
                <a:gd name="T10" fmla="*/ 35 w 72"/>
                <a:gd name="T11" fmla="*/ 209 h 210"/>
                <a:gd name="T12" fmla="*/ 0 w 72"/>
                <a:gd name="T13" fmla="*/ 170 h 210"/>
                <a:gd name="T14" fmla="*/ 0 w 72"/>
                <a:gd name="T15" fmla="*/ 10 h 210"/>
                <a:gd name="T16" fmla="*/ 1 w 72"/>
                <a:gd name="T17"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210">
                  <a:moveTo>
                    <a:pt x="1" y="0"/>
                  </a:moveTo>
                  <a:cubicBezTo>
                    <a:pt x="4" y="2"/>
                    <a:pt x="6" y="4"/>
                    <a:pt x="7" y="6"/>
                  </a:cubicBezTo>
                  <a:cubicBezTo>
                    <a:pt x="23" y="23"/>
                    <a:pt x="42" y="36"/>
                    <a:pt x="64" y="44"/>
                  </a:cubicBezTo>
                  <a:cubicBezTo>
                    <a:pt x="69" y="46"/>
                    <a:pt x="72" y="48"/>
                    <a:pt x="72" y="54"/>
                  </a:cubicBezTo>
                  <a:cubicBezTo>
                    <a:pt x="71" y="93"/>
                    <a:pt x="72" y="132"/>
                    <a:pt x="71" y="171"/>
                  </a:cubicBezTo>
                  <a:cubicBezTo>
                    <a:pt x="71" y="194"/>
                    <a:pt x="56" y="210"/>
                    <a:pt x="35" y="209"/>
                  </a:cubicBezTo>
                  <a:cubicBezTo>
                    <a:pt x="15" y="209"/>
                    <a:pt x="0" y="193"/>
                    <a:pt x="0" y="170"/>
                  </a:cubicBezTo>
                  <a:cubicBezTo>
                    <a:pt x="0" y="117"/>
                    <a:pt x="0" y="64"/>
                    <a:pt x="0" y="10"/>
                  </a:cubicBezTo>
                  <a:cubicBezTo>
                    <a:pt x="0" y="7"/>
                    <a:pt x="1" y="4"/>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4" name="Freeform 14">
              <a:extLst>
                <a:ext uri="{FF2B5EF4-FFF2-40B4-BE49-F238E27FC236}">
                  <a16:creationId xmlns:a16="http://schemas.microsoft.com/office/drawing/2014/main" id="{018076E4-E838-46ED-A5BF-1AFE7978910A}"/>
                </a:ext>
              </a:extLst>
            </p:cNvPr>
            <p:cNvSpPr>
              <a:spLocks/>
            </p:cNvSpPr>
            <p:nvPr/>
          </p:nvSpPr>
          <p:spPr bwMode="auto">
            <a:xfrm>
              <a:off x="5721350" y="1711325"/>
              <a:ext cx="188913" cy="427038"/>
            </a:xfrm>
            <a:custGeom>
              <a:avLst/>
              <a:gdLst>
                <a:gd name="T0" fmla="*/ 0 w 72"/>
                <a:gd name="T1" fmla="*/ 7 h 163"/>
                <a:gd name="T2" fmla="*/ 36 w 72"/>
                <a:gd name="T3" fmla="*/ 6 h 163"/>
                <a:gd name="T4" fmla="*/ 71 w 72"/>
                <a:gd name="T5" fmla="*/ 0 h 163"/>
                <a:gd name="T6" fmla="*/ 72 w 72"/>
                <a:gd name="T7" fmla="*/ 8 h 163"/>
                <a:gd name="T8" fmla="*/ 72 w 72"/>
                <a:gd name="T9" fmla="*/ 124 h 163"/>
                <a:gd name="T10" fmla="*/ 38 w 72"/>
                <a:gd name="T11" fmla="*/ 162 h 163"/>
                <a:gd name="T12" fmla="*/ 2 w 72"/>
                <a:gd name="T13" fmla="*/ 128 h 163"/>
                <a:gd name="T14" fmla="*/ 0 w 72"/>
                <a:gd name="T15" fmla="*/ 18 h 163"/>
                <a:gd name="T16" fmla="*/ 0 w 72"/>
                <a:gd name="T17" fmla="*/ 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63">
                  <a:moveTo>
                    <a:pt x="0" y="7"/>
                  </a:moveTo>
                  <a:cubicBezTo>
                    <a:pt x="13" y="7"/>
                    <a:pt x="25" y="7"/>
                    <a:pt x="36" y="6"/>
                  </a:cubicBezTo>
                  <a:cubicBezTo>
                    <a:pt x="48" y="5"/>
                    <a:pt x="59" y="2"/>
                    <a:pt x="71" y="0"/>
                  </a:cubicBezTo>
                  <a:cubicBezTo>
                    <a:pt x="71" y="2"/>
                    <a:pt x="72" y="5"/>
                    <a:pt x="72" y="8"/>
                  </a:cubicBezTo>
                  <a:cubicBezTo>
                    <a:pt x="72" y="47"/>
                    <a:pt x="72" y="85"/>
                    <a:pt x="72" y="124"/>
                  </a:cubicBezTo>
                  <a:cubicBezTo>
                    <a:pt x="72" y="146"/>
                    <a:pt x="58" y="161"/>
                    <a:pt x="38" y="162"/>
                  </a:cubicBezTo>
                  <a:cubicBezTo>
                    <a:pt x="19" y="163"/>
                    <a:pt x="2" y="150"/>
                    <a:pt x="2" y="128"/>
                  </a:cubicBezTo>
                  <a:cubicBezTo>
                    <a:pt x="0" y="92"/>
                    <a:pt x="1" y="55"/>
                    <a:pt x="0" y="18"/>
                  </a:cubicBezTo>
                  <a:cubicBezTo>
                    <a:pt x="0" y="15"/>
                    <a:pt x="0" y="12"/>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5" name="Freeform 15">
              <a:extLst>
                <a:ext uri="{FF2B5EF4-FFF2-40B4-BE49-F238E27FC236}">
                  <a16:creationId xmlns:a16="http://schemas.microsoft.com/office/drawing/2014/main" id="{D604DAB7-4E34-4AFD-9532-5114B1A5F1DF}"/>
                </a:ext>
              </a:extLst>
            </p:cNvPr>
            <p:cNvSpPr>
              <a:spLocks/>
            </p:cNvSpPr>
            <p:nvPr/>
          </p:nvSpPr>
          <p:spPr bwMode="auto">
            <a:xfrm>
              <a:off x="5543550" y="641350"/>
              <a:ext cx="282575" cy="279400"/>
            </a:xfrm>
            <a:custGeom>
              <a:avLst/>
              <a:gdLst>
                <a:gd name="T0" fmla="*/ 54 w 108"/>
                <a:gd name="T1" fmla="*/ 107 h 107"/>
                <a:gd name="T2" fmla="*/ 1 w 108"/>
                <a:gd name="T3" fmla="*/ 54 h 107"/>
                <a:gd name="T4" fmla="*/ 54 w 108"/>
                <a:gd name="T5" fmla="*/ 0 h 107"/>
                <a:gd name="T6" fmla="*/ 108 w 108"/>
                <a:gd name="T7" fmla="*/ 54 h 107"/>
                <a:gd name="T8" fmla="*/ 54 w 108"/>
                <a:gd name="T9" fmla="*/ 107 h 107"/>
              </a:gdLst>
              <a:ahLst/>
              <a:cxnLst>
                <a:cxn ang="0">
                  <a:pos x="T0" y="T1"/>
                </a:cxn>
                <a:cxn ang="0">
                  <a:pos x="T2" y="T3"/>
                </a:cxn>
                <a:cxn ang="0">
                  <a:pos x="T4" y="T5"/>
                </a:cxn>
                <a:cxn ang="0">
                  <a:pos x="T6" y="T7"/>
                </a:cxn>
                <a:cxn ang="0">
                  <a:pos x="T8" y="T9"/>
                </a:cxn>
              </a:cxnLst>
              <a:rect l="0" t="0" r="r" b="b"/>
              <a:pathLst>
                <a:path w="108" h="107">
                  <a:moveTo>
                    <a:pt x="54" y="107"/>
                  </a:moveTo>
                  <a:cubicBezTo>
                    <a:pt x="25" y="107"/>
                    <a:pt x="1" y="83"/>
                    <a:pt x="1" y="54"/>
                  </a:cubicBezTo>
                  <a:cubicBezTo>
                    <a:pt x="0" y="24"/>
                    <a:pt x="25" y="0"/>
                    <a:pt x="54" y="0"/>
                  </a:cubicBezTo>
                  <a:cubicBezTo>
                    <a:pt x="84" y="0"/>
                    <a:pt x="108" y="25"/>
                    <a:pt x="108" y="54"/>
                  </a:cubicBezTo>
                  <a:cubicBezTo>
                    <a:pt x="107" y="84"/>
                    <a:pt x="83" y="107"/>
                    <a:pt x="54" y="1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6" name="Freeform 16">
              <a:extLst>
                <a:ext uri="{FF2B5EF4-FFF2-40B4-BE49-F238E27FC236}">
                  <a16:creationId xmlns:a16="http://schemas.microsoft.com/office/drawing/2014/main" id="{5AB44E54-222B-41E1-9097-7EA706905A49}"/>
                </a:ext>
              </a:extLst>
            </p:cNvPr>
            <p:cNvSpPr>
              <a:spLocks/>
            </p:cNvSpPr>
            <p:nvPr/>
          </p:nvSpPr>
          <p:spPr bwMode="auto">
            <a:xfrm>
              <a:off x="5070475" y="984250"/>
              <a:ext cx="482600" cy="155575"/>
            </a:xfrm>
            <a:custGeom>
              <a:avLst/>
              <a:gdLst>
                <a:gd name="T0" fmla="*/ 184 w 184"/>
                <a:gd name="T1" fmla="*/ 0 h 59"/>
                <a:gd name="T2" fmla="*/ 133 w 184"/>
                <a:gd name="T3" fmla="*/ 54 h 59"/>
                <a:gd name="T4" fmla="*/ 125 w 184"/>
                <a:gd name="T5" fmla="*/ 59 h 59"/>
                <a:gd name="T6" fmla="*/ 30 w 184"/>
                <a:gd name="T7" fmla="*/ 59 h 59"/>
                <a:gd name="T8" fmla="*/ 1 w 184"/>
                <a:gd name="T9" fmla="*/ 29 h 59"/>
                <a:gd name="T10" fmla="*/ 30 w 184"/>
                <a:gd name="T11" fmla="*/ 0 h 59"/>
                <a:gd name="T12" fmla="*/ 178 w 184"/>
                <a:gd name="T13" fmla="*/ 0 h 59"/>
                <a:gd name="T14" fmla="*/ 184 w 184"/>
                <a:gd name="T15" fmla="*/ 0 h 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59">
                  <a:moveTo>
                    <a:pt x="184" y="0"/>
                  </a:moveTo>
                  <a:cubicBezTo>
                    <a:pt x="162" y="16"/>
                    <a:pt x="146" y="33"/>
                    <a:pt x="133" y="54"/>
                  </a:cubicBezTo>
                  <a:cubicBezTo>
                    <a:pt x="132" y="57"/>
                    <a:pt x="128" y="59"/>
                    <a:pt x="125" y="59"/>
                  </a:cubicBezTo>
                  <a:cubicBezTo>
                    <a:pt x="93" y="59"/>
                    <a:pt x="61" y="59"/>
                    <a:pt x="30" y="59"/>
                  </a:cubicBezTo>
                  <a:cubicBezTo>
                    <a:pt x="13" y="59"/>
                    <a:pt x="0" y="45"/>
                    <a:pt x="1" y="29"/>
                  </a:cubicBezTo>
                  <a:cubicBezTo>
                    <a:pt x="1" y="12"/>
                    <a:pt x="13" y="0"/>
                    <a:pt x="30" y="0"/>
                  </a:cubicBezTo>
                  <a:cubicBezTo>
                    <a:pt x="80" y="0"/>
                    <a:pt x="129" y="0"/>
                    <a:pt x="178" y="0"/>
                  </a:cubicBezTo>
                  <a:cubicBezTo>
                    <a:pt x="179" y="0"/>
                    <a:pt x="181" y="0"/>
                    <a:pt x="18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7" name="Freeform 17">
              <a:extLst>
                <a:ext uri="{FF2B5EF4-FFF2-40B4-BE49-F238E27FC236}">
                  <a16:creationId xmlns:a16="http://schemas.microsoft.com/office/drawing/2014/main" id="{6942050C-76FE-458C-91E7-1427CE3C0EE8}"/>
                </a:ext>
              </a:extLst>
            </p:cNvPr>
            <p:cNvSpPr>
              <a:spLocks/>
            </p:cNvSpPr>
            <p:nvPr/>
          </p:nvSpPr>
          <p:spPr bwMode="auto">
            <a:xfrm>
              <a:off x="5995988" y="981075"/>
              <a:ext cx="301625" cy="160338"/>
            </a:xfrm>
            <a:custGeom>
              <a:avLst/>
              <a:gdLst>
                <a:gd name="T0" fmla="*/ 0 w 115"/>
                <a:gd name="T1" fmla="*/ 1 h 61"/>
                <a:gd name="T2" fmla="*/ 89 w 115"/>
                <a:gd name="T3" fmla="*/ 1 h 61"/>
                <a:gd name="T4" fmla="*/ 115 w 115"/>
                <a:gd name="T5" fmla="*/ 31 h 61"/>
                <a:gd name="T6" fmla="*/ 88 w 115"/>
                <a:gd name="T7" fmla="*/ 60 h 61"/>
                <a:gd name="T8" fmla="*/ 55 w 115"/>
                <a:gd name="T9" fmla="*/ 60 h 61"/>
                <a:gd name="T10" fmla="*/ 48 w 115"/>
                <a:gd name="T11" fmla="*/ 56 h 61"/>
                <a:gd name="T12" fmla="*/ 0 w 115"/>
                <a:gd name="T13" fmla="*/ 1 h 61"/>
              </a:gdLst>
              <a:ahLst/>
              <a:cxnLst>
                <a:cxn ang="0">
                  <a:pos x="T0" y="T1"/>
                </a:cxn>
                <a:cxn ang="0">
                  <a:pos x="T2" y="T3"/>
                </a:cxn>
                <a:cxn ang="0">
                  <a:pos x="T4" y="T5"/>
                </a:cxn>
                <a:cxn ang="0">
                  <a:pos x="T6" y="T7"/>
                </a:cxn>
                <a:cxn ang="0">
                  <a:pos x="T8" y="T9"/>
                </a:cxn>
                <a:cxn ang="0">
                  <a:pos x="T10" y="T11"/>
                </a:cxn>
                <a:cxn ang="0">
                  <a:pos x="T12" y="T13"/>
                </a:cxn>
              </a:cxnLst>
              <a:rect l="0" t="0" r="r" b="b"/>
              <a:pathLst>
                <a:path w="115" h="61">
                  <a:moveTo>
                    <a:pt x="0" y="1"/>
                  </a:moveTo>
                  <a:cubicBezTo>
                    <a:pt x="30" y="1"/>
                    <a:pt x="60" y="0"/>
                    <a:pt x="89" y="1"/>
                  </a:cubicBezTo>
                  <a:cubicBezTo>
                    <a:pt x="104" y="2"/>
                    <a:pt x="115" y="16"/>
                    <a:pt x="115" y="31"/>
                  </a:cubicBezTo>
                  <a:cubicBezTo>
                    <a:pt x="115" y="46"/>
                    <a:pt x="103" y="59"/>
                    <a:pt x="88" y="60"/>
                  </a:cubicBezTo>
                  <a:cubicBezTo>
                    <a:pt x="77" y="61"/>
                    <a:pt x="66" y="60"/>
                    <a:pt x="55" y="60"/>
                  </a:cubicBezTo>
                  <a:cubicBezTo>
                    <a:pt x="53" y="60"/>
                    <a:pt x="50" y="58"/>
                    <a:pt x="48" y="56"/>
                  </a:cubicBezTo>
                  <a:cubicBezTo>
                    <a:pt x="36" y="34"/>
                    <a:pt x="20" y="17"/>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8" name="Freeform 18">
              <a:extLst>
                <a:ext uri="{FF2B5EF4-FFF2-40B4-BE49-F238E27FC236}">
                  <a16:creationId xmlns:a16="http://schemas.microsoft.com/office/drawing/2014/main" id="{588DCF7A-776E-4E05-8D6F-9E33C649FA28}"/>
                </a:ext>
              </a:extLst>
            </p:cNvPr>
            <p:cNvSpPr>
              <a:spLocks/>
            </p:cNvSpPr>
            <p:nvPr/>
          </p:nvSpPr>
          <p:spPr bwMode="auto">
            <a:xfrm>
              <a:off x="5540375" y="1101725"/>
              <a:ext cx="369888" cy="457200"/>
            </a:xfrm>
            <a:custGeom>
              <a:avLst/>
              <a:gdLst>
                <a:gd name="T0" fmla="*/ 141 w 141"/>
                <a:gd name="T1" fmla="*/ 85 h 174"/>
                <a:gd name="T2" fmla="*/ 140 w 141"/>
                <a:gd name="T3" fmla="*/ 143 h 174"/>
                <a:gd name="T4" fmla="*/ 134 w 141"/>
                <a:gd name="T5" fmla="*/ 155 h 174"/>
                <a:gd name="T6" fmla="*/ 42 w 141"/>
                <a:gd name="T7" fmla="*/ 154 h 174"/>
                <a:gd name="T8" fmla="*/ 8 w 141"/>
                <a:gd name="T9" fmla="*/ 67 h 174"/>
                <a:gd name="T10" fmla="*/ 74 w 141"/>
                <a:gd name="T11" fmla="*/ 3 h 174"/>
                <a:gd name="T12" fmla="*/ 132 w 141"/>
                <a:gd name="T13" fmla="*/ 15 h 174"/>
                <a:gd name="T14" fmla="*/ 141 w 141"/>
                <a:gd name="T15" fmla="*/ 29 h 174"/>
                <a:gd name="T16" fmla="*/ 141 w 141"/>
                <a:gd name="T17" fmla="*/ 8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174">
                  <a:moveTo>
                    <a:pt x="141" y="85"/>
                  </a:moveTo>
                  <a:cubicBezTo>
                    <a:pt x="141" y="104"/>
                    <a:pt x="141" y="124"/>
                    <a:pt x="140" y="143"/>
                  </a:cubicBezTo>
                  <a:cubicBezTo>
                    <a:pt x="140" y="147"/>
                    <a:pt x="137" y="152"/>
                    <a:pt x="134" y="155"/>
                  </a:cubicBezTo>
                  <a:cubicBezTo>
                    <a:pt x="106" y="174"/>
                    <a:pt x="70" y="173"/>
                    <a:pt x="42" y="154"/>
                  </a:cubicBezTo>
                  <a:cubicBezTo>
                    <a:pt x="14" y="135"/>
                    <a:pt x="0" y="101"/>
                    <a:pt x="8" y="67"/>
                  </a:cubicBezTo>
                  <a:cubicBezTo>
                    <a:pt x="14" y="35"/>
                    <a:pt x="42" y="9"/>
                    <a:pt x="74" y="3"/>
                  </a:cubicBezTo>
                  <a:cubicBezTo>
                    <a:pt x="95" y="0"/>
                    <a:pt x="114" y="4"/>
                    <a:pt x="132" y="15"/>
                  </a:cubicBezTo>
                  <a:cubicBezTo>
                    <a:pt x="138" y="18"/>
                    <a:pt x="141" y="22"/>
                    <a:pt x="141" y="29"/>
                  </a:cubicBezTo>
                  <a:cubicBezTo>
                    <a:pt x="140" y="48"/>
                    <a:pt x="141" y="67"/>
                    <a:pt x="141" y="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76" name="Google Shape;63;p1">
            <a:extLst>
              <a:ext uri="{FF2B5EF4-FFF2-40B4-BE49-F238E27FC236}">
                <a16:creationId xmlns:a16="http://schemas.microsoft.com/office/drawing/2014/main" id="{6B58BB00-E4A1-42D6-A293-BBA3EC14682A}"/>
              </a:ext>
            </a:extLst>
          </p:cNvPr>
          <p:cNvSpPr/>
          <p:nvPr/>
        </p:nvSpPr>
        <p:spPr>
          <a:xfrm>
            <a:off x="628649" y="40487024"/>
            <a:ext cx="4149168" cy="1980000"/>
          </a:xfrm>
          <a:prstGeom prst="rect">
            <a:avLst/>
          </a:prstGeom>
          <a:solidFill>
            <a:schemeClr val="lt1"/>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tx1"/>
                </a:solidFill>
                <a:effectLst/>
                <a:ea typeface="Calibri" panose="020F0502020204030204" pitchFamily="34" charset="0"/>
                <a:cs typeface="Times New Roman" panose="02020603050405020304" pitchFamily="18" charset="0"/>
              </a:rPr>
              <a:t>▼ </a:t>
            </a:r>
            <a:r>
              <a:rPr lang="en-GB" sz="1600" b="0" i="0" u="none" strike="noStrike" cap="none" dirty="0">
                <a:solidFill>
                  <a:schemeClr val="dk1"/>
                </a:solidFill>
                <a:ea typeface="Arial"/>
                <a:cs typeface="Arial"/>
                <a:sym typeface="Arial"/>
              </a:rPr>
              <a:t>This medicinal product is subject to additional monitoring. This will allow quick identification of new safety information. Healthcare professionals are asked to report any suspected adverse reactions. These should be reported to the Regulatory Authorities in your country according to your national requirements.</a:t>
            </a:r>
            <a:endParaRPr sz="4400" dirty="0"/>
          </a:p>
        </p:txBody>
      </p:sp>
      <p:pic>
        <p:nvPicPr>
          <p:cNvPr id="3" name="Picture 2">
            <a:extLst>
              <a:ext uri="{FF2B5EF4-FFF2-40B4-BE49-F238E27FC236}">
                <a16:creationId xmlns:a16="http://schemas.microsoft.com/office/drawing/2014/main" id="{DF5505E3-01A4-4426-85C3-DAF579E44538}"/>
              </a:ext>
            </a:extLst>
          </p:cNvPr>
          <p:cNvPicPr>
            <a:picLocks noChangeAspect="1"/>
          </p:cNvPicPr>
          <p:nvPr/>
        </p:nvPicPr>
        <p:blipFill>
          <a:blip r:embed="rId3"/>
          <a:stretch>
            <a:fillRect/>
          </a:stretch>
        </p:blipFill>
        <p:spPr>
          <a:xfrm>
            <a:off x="5437657" y="4123033"/>
            <a:ext cx="463336" cy="470662"/>
          </a:xfrm>
          <a:prstGeom prst="rect">
            <a:avLst/>
          </a:prstGeom>
        </p:spPr>
      </p:pic>
      <p:sp>
        <p:nvSpPr>
          <p:cNvPr id="143" name="Text Placeholder 23">
            <a:extLst>
              <a:ext uri="{FF2B5EF4-FFF2-40B4-BE49-F238E27FC236}">
                <a16:creationId xmlns:a16="http://schemas.microsoft.com/office/drawing/2014/main" id="{6C748AC9-6BFE-4B1F-9950-CEDA9379E968}"/>
              </a:ext>
            </a:extLst>
          </p:cNvPr>
          <p:cNvSpPr txBox="1">
            <a:spLocks/>
          </p:cNvSpPr>
          <p:nvPr/>
        </p:nvSpPr>
        <p:spPr>
          <a:xfrm>
            <a:off x="608983" y="36840918"/>
            <a:ext cx="14192250" cy="2646603"/>
          </a:xfrm>
          <a:prstGeom prst="rect">
            <a:avLst/>
          </a:prstGeom>
          <a:solidFill>
            <a:schemeClr val="accent2"/>
          </a:solidFill>
        </p:spPr>
        <p:txBody>
          <a:bodyPr wrap="square" lIns="360000" tIns="270000" rIns="360000" bIns="270000">
            <a:noAutofit/>
          </a:bodyPr>
          <a:lstStyle>
            <a:lvl1pPr marL="0" indent="0" algn="l" defTabSz="3027487" rtl="0" eaLnBrk="1" latinLnBrk="0" hangingPunct="1">
              <a:lnSpc>
                <a:spcPct val="100000"/>
              </a:lnSpc>
              <a:spcBef>
                <a:spcPts val="0"/>
              </a:spcBef>
              <a:spcAft>
                <a:spcPts val="1200"/>
              </a:spcAft>
              <a:buFont typeface="Arial" panose="020B0604020202020204" pitchFamily="34" charset="0"/>
              <a:buNone/>
              <a:defRPr sz="2400" b="1" kern="1200">
                <a:solidFill>
                  <a:schemeClr val="tx1"/>
                </a:solidFill>
                <a:latin typeface="+mn-lt"/>
                <a:ea typeface="+mn-ea"/>
                <a:cs typeface="+mn-cs"/>
              </a:defRPr>
            </a:lvl1pPr>
            <a:lvl2pPr marL="329967" indent="-329967"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2pPr>
            <a:lvl3pPr marL="661395" indent="-331429"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3pPr>
            <a:lvl4pPr marL="991363" indent="-329967" algn="l" defTabSz="3027487"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mn-ea"/>
                <a:cs typeface="+mn-cs"/>
              </a:defRPr>
            </a:lvl4pPr>
            <a:lvl5pPr marL="3951077" indent="0" algn="l" defTabSz="3027487" rtl="0" eaLnBrk="1" latinLnBrk="0" hangingPunct="1">
              <a:lnSpc>
                <a:spcPct val="100000"/>
              </a:lnSpc>
              <a:spcBef>
                <a:spcPts val="0"/>
              </a:spcBef>
              <a:spcAft>
                <a:spcPts val="563"/>
              </a:spcAft>
              <a:buFont typeface="Arial" panose="020B0604020202020204" pitchFamily="34" charset="0"/>
              <a:buNone/>
              <a:defRPr sz="1198"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lvl="1">
              <a:spcAft>
                <a:spcPts val="600"/>
              </a:spcAft>
            </a:pPr>
            <a:r>
              <a:rPr lang="en-GB" dirty="0"/>
              <a:t>Overall, 11 major surgeries were reported by participants:</a:t>
            </a:r>
          </a:p>
          <a:p>
            <a:pPr lvl="2">
              <a:spcAft>
                <a:spcPts val="600"/>
              </a:spcAft>
            </a:pPr>
            <a:r>
              <a:rPr lang="en-GB" dirty="0"/>
              <a:t>These were one each of cardiac catheterization, hernia repair, operation on bone of skull, CT angiography of lower limb artery, haemorrhoidectomy, laminectomy, open reduction of closed clavicular fracture, procedure on head, reconstruction of anterior cruciate ligament of knee, replacement of total knee joint, and revision of total knee arthroplasty (all components).</a:t>
            </a:r>
          </a:p>
          <a:p>
            <a:pPr lvl="1">
              <a:spcAft>
                <a:spcPts val="600"/>
              </a:spcAft>
            </a:pPr>
            <a:r>
              <a:rPr lang="en-GB" dirty="0"/>
              <a:t>A total of 24 and 59 minor surgeries were reported in the inhibitor (n=16) and non-inhibitor (n=45) populations, respectively.</a:t>
            </a:r>
          </a:p>
        </p:txBody>
      </p:sp>
      <p:grpSp>
        <p:nvGrpSpPr>
          <p:cNvPr id="162" name="Group 161">
            <a:extLst>
              <a:ext uri="{FF2B5EF4-FFF2-40B4-BE49-F238E27FC236}">
                <a16:creationId xmlns:a16="http://schemas.microsoft.com/office/drawing/2014/main" id="{CD0EE241-F4FA-4350-816B-0752FFB5A3FF}"/>
              </a:ext>
            </a:extLst>
          </p:cNvPr>
          <p:cNvGrpSpPr/>
          <p:nvPr/>
        </p:nvGrpSpPr>
        <p:grpSpPr>
          <a:xfrm>
            <a:off x="607395" y="35864011"/>
            <a:ext cx="14192249" cy="1241293"/>
            <a:chOff x="659937" y="16404799"/>
            <a:chExt cx="14192249" cy="1241293"/>
          </a:xfrm>
        </p:grpSpPr>
        <p:sp>
          <p:nvSpPr>
            <p:cNvPr id="163" name="Rounded Rectangle 89">
              <a:extLst>
                <a:ext uri="{FF2B5EF4-FFF2-40B4-BE49-F238E27FC236}">
                  <a16:creationId xmlns:a16="http://schemas.microsoft.com/office/drawing/2014/main" id="{948951D8-640E-4AC4-8C77-053EC8853624}"/>
                </a:ext>
              </a:extLst>
            </p:cNvPr>
            <p:cNvSpPr/>
            <p:nvPr/>
          </p:nvSpPr>
          <p:spPr>
            <a:xfrm>
              <a:off x="659937" y="16599404"/>
              <a:ext cx="14192249" cy="847043"/>
            </a:xfrm>
            <a:prstGeom prst="round1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46801" tIns="47876" rIns="95754" bIns="47876" rtlCol="0" anchor="ctr" anchorCtr="0"/>
            <a:lstStyle/>
            <a:p>
              <a:pPr defTabSz="1571236"/>
              <a:r>
                <a:rPr lang="en-GB" sz="2758" b="1" dirty="0">
                  <a:solidFill>
                    <a:schemeClr val="bg1"/>
                  </a:solidFill>
                  <a:latin typeface="Arial" panose="020B0604020202020204" pitchFamily="34" charset="0"/>
                  <a:cs typeface="Arial" panose="020B0604020202020204" pitchFamily="34" charset="0"/>
                </a:rPr>
                <a:t>Surgeries and procedures</a:t>
              </a:r>
            </a:p>
          </p:txBody>
        </p:sp>
        <p:grpSp>
          <p:nvGrpSpPr>
            <p:cNvPr id="166" name="Group 165">
              <a:extLst>
                <a:ext uri="{FF2B5EF4-FFF2-40B4-BE49-F238E27FC236}">
                  <a16:creationId xmlns:a16="http://schemas.microsoft.com/office/drawing/2014/main" id="{3B9639E2-34D7-4CB0-89CB-CA72135D6EB4}"/>
                </a:ext>
              </a:extLst>
            </p:cNvPr>
            <p:cNvGrpSpPr/>
            <p:nvPr/>
          </p:nvGrpSpPr>
          <p:grpSpPr>
            <a:xfrm>
              <a:off x="1040264" y="16404799"/>
              <a:ext cx="1464491" cy="1241293"/>
              <a:chOff x="182178" y="11127299"/>
              <a:chExt cx="1522136" cy="1290152"/>
            </a:xfrm>
          </p:grpSpPr>
          <p:sp>
            <p:nvSpPr>
              <p:cNvPr id="183" name="Oval 182">
                <a:extLst>
                  <a:ext uri="{FF2B5EF4-FFF2-40B4-BE49-F238E27FC236}">
                    <a16:creationId xmlns:a16="http://schemas.microsoft.com/office/drawing/2014/main" id="{898E80C4-29B3-4106-82FB-8A5D3D4A0B81}"/>
                  </a:ext>
                </a:extLst>
              </p:cNvPr>
              <p:cNvSpPr/>
              <p:nvPr/>
            </p:nvSpPr>
            <p:spPr>
              <a:xfrm>
                <a:off x="182178" y="11127299"/>
                <a:ext cx="1290152" cy="1290152"/>
              </a:xfrm>
              <a:prstGeom prst="ellipse">
                <a:avLst/>
              </a:prstGeom>
              <a:solidFill>
                <a:schemeClr val="bg1"/>
              </a:solidFill>
              <a:ln w="38100">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184" name="Freeform 1816">
                <a:extLst>
                  <a:ext uri="{FF2B5EF4-FFF2-40B4-BE49-F238E27FC236}">
                    <a16:creationId xmlns:a16="http://schemas.microsoft.com/office/drawing/2014/main" id="{197F141E-7F31-4880-B3AF-F7E9BDD70E53}"/>
                  </a:ext>
                </a:extLst>
              </p:cNvPr>
              <p:cNvSpPr/>
              <p:nvPr/>
            </p:nvSpPr>
            <p:spPr>
              <a:xfrm rot="2700000">
                <a:off x="736697" y="11354444"/>
                <a:ext cx="645076" cy="1290152"/>
              </a:xfrm>
              <a:custGeom>
                <a:avLst/>
                <a:gdLst>
                  <a:gd name="connsiteX0" fmla="*/ 0 w 645076"/>
                  <a:gd name="connsiteY0" fmla="*/ 0 h 1290152"/>
                  <a:gd name="connsiteX1" fmla="*/ 645076 w 645076"/>
                  <a:gd name="connsiteY1" fmla="*/ 645076 h 1290152"/>
                  <a:gd name="connsiteX2" fmla="*/ 0 w 645076"/>
                  <a:gd name="connsiteY2" fmla="*/ 1290152 h 1290152"/>
                </a:gdLst>
                <a:ahLst/>
                <a:cxnLst>
                  <a:cxn ang="0">
                    <a:pos x="connsiteX0" y="connsiteY0"/>
                  </a:cxn>
                  <a:cxn ang="0">
                    <a:pos x="connsiteX1" y="connsiteY1"/>
                  </a:cxn>
                  <a:cxn ang="0">
                    <a:pos x="connsiteX2" y="connsiteY2"/>
                  </a:cxn>
                </a:cxnLst>
                <a:rect l="l" t="t" r="r" b="b"/>
                <a:pathLst>
                  <a:path w="645076" h="1290152">
                    <a:moveTo>
                      <a:pt x="0" y="0"/>
                    </a:moveTo>
                    <a:cubicBezTo>
                      <a:pt x="356266" y="0"/>
                      <a:pt x="645076" y="288810"/>
                      <a:pt x="645076" y="645076"/>
                    </a:cubicBezTo>
                    <a:cubicBezTo>
                      <a:pt x="645076" y="1001342"/>
                      <a:pt x="356266" y="1290152"/>
                      <a:pt x="0" y="1290152"/>
                    </a:cubicBezTo>
                    <a:close/>
                  </a:path>
                </a:pathLst>
              </a:custGeom>
              <a:solidFill>
                <a:srgbClr val="0066CC">
                  <a:alpha val="20000"/>
                </a:srgb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grpSp>
      </p:grpSp>
      <p:sp>
        <p:nvSpPr>
          <p:cNvPr id="219" name="Freeform 26">
            <a:extLst>
              <a:ext uri="{FF2B5EF4-FFF2-40B4-BE49-F238E27FC236}">
                <a16:creationId xmlns:a16="http://schemas.microsoft.com/office/drawing/2014/main" id="{A550009E-F4D9-427B-82F8-E837F7F9D493}"/>
              </a:ext>
            </a:extLst>
          </p:cNvPr>
          <p:cNvSpPr>
            <a:spLocks noEditPoints="1"/>
          </p:cNvSpPr>
          <p:nvPr/>
        </p:nvSpPr>
        <p:spPr bwMode="auto">
          <a:xfrm>
            <a:off x="1252585" y="36150965"/>
            <a:ext cx="765812" cy="649672"/>
          </a:xfrm>
          <a:custGeom>
            <a:avLst/>
            <a:gdLst>
              <a:gd name="T0" fmla="*/ 1451 w 2098"/>
              <a:gd name="T1" fmla="*/ 1110 h 1780"/>
              <a:gd name="T2" fmla="*/ 1451 w 2098"/>
              <a:gd name="T3" fmla="*/ 1110 h 1780"/>
              <a:gd name="T4" fmla="*/ 1146 w 2098"/>
              <a:gd name="T5" fmla="*/ 1110 h 1780"/>
              <a:gd name="T6" fmla="*/ 1146 w 2098"/>
              <a:gd name="T7" fmla="*/ 1415 h 1780"/>
              <a:gd name="T8" fmla="*/ 945 w 2098"/>
              <a:gd name="T9" fmla="*/ 1415 h 1780"/>
              <a:gd name="T10" fmla="*/ 945 w 2098"/>
              <a:gd name="T11" fmla="*/ 1110 h 1780"/>
              <a:gd name="T12" fmla="*/ 640 w 2098"/>
              <a:gd name="T13" fmla="*/ 1110 h 1780"/>
              <a:gd name="T14" fmla="*/ 640 w 2098"/>
              <a:gd name="T15" fmla="*/ 909 h 1780"/>
              <a:gd name="T16" fmla="*/ 945 w 2098"/>
              <a:gd name="T17" fmla="*/ 909 h 1780"/>
              <a:gd name="T18" fmla="*/ 945 w 2098"/>
              <a:gd name="T19" fmla="*/ 604 h 1780"/>
              <a:gd name="T20" fmla="*/ 1146 w 2098"/>
              <a:gd name="T21" fmla="*/ 604 h 1780"/>
              <a:gd name="T22" fmla="*/ 1146 w 2098"/>
              <a:gd name="T23" fmla="*/ 909 h 1780"/>
              <a:gd name="T24" fmla="*/ 1451 w 2098"/>
              <a:gd name="T25" fmla="*/ 909 h 1780"/>
              <a:gd name="T26" fmla="*/ 1451 w 2098"/>
              <a:gd name="T27" fmla="*/ 1110 h 1780"/>
              <a:gd name="T28" fmla="*/ 842 w 2098"/>
              <a:gd name="T29" fmla="*/ 182 h 1780"/>
              <a:gd name="T30" fmla="*/ 842 w 2098"/>
              <a:gd name="T31" fmla="*/ 182 h 1780"/>
              <a:gd name="T32" fmla="*/ 1256 w 2098"/>
              <a:gd name="T33" fmla="*/ 182 h 1780"/>
              <a:gd name="T34" fmla="*/ 1256 w 2098"/>
              <a:gd name="T35" fmla="*/ 368 h 1780"/>
              <a:gd name="T36" fmla="*/ 842 w 2098"/>
              <a:gd name="T37" fmla="*/ 368 h 1780"/>
              <a:gd name="T38" fmla="*/ 842 w 2098"/>
              <a:gd name="T39" fmla="*/ 182 h 1780"/>
              <a:gd name="T40" fmla="*/ 2063 w 2098"/>
              <a:gd name="T41" fmla="*/ 1054 h 1780"/>
              <a:gd name="T42" fmla="*/ 2063 w 2098"/>
              <a:gd name="T43" fmla="*/ 1054 h 1780"/>
              <a:gd name="T44" fmla="*/ 1893 w 2098"/>
              <a:gd name="T45" fmla="*/ 485 h 1780"/>
              <a:gd name="T46" fmla="*/ 1736 w 2098"/>
              <a:gd name="T47" fmla="*/ 368 h 1780"/>
              <a:gd name="T48" fmla="*/ 1438 w 2098"/>
              <a:gd name="T49" fmla="*/ 368 h 1780"/>
              <a:gd name="T50" fmla="*/ 1438 w 2098"/>
              <a:gd name="T51" fmla="*/ 91 h 1780"/>
              <a:gd name="T52" fmla="*/ 1347 w 2098"/>
              <a:gd name="T53" fmla="*/ 0 h 1780"/>
              <a:gd name="T54" fmla="*/ 751 w 2098"/>
              <a:gd name="T55" fmla="*/ 0 h 1780"/>
              <a:gd name="T56" fmla="*/ 661 w 2098"/>
              <a:gd name="T57" fmla="*/ 91 h 1780"/>
              <a:gd name="T58" fmla="*/ 661 w 2098"/>
              <a:gd name="T59" fmla="*/ 368 h 1780"/>
              <a:gd name="T60" fmla="*/ 363 w 2098"/>
              <a:gd name="T61" fmla="*/ 368 h 1780"/>
              <a:gd name="T62" fmla="*/ 206 w 2098"/>
              <a:gd name="T63" fmla="*/ 485 h 1780"/>
              <a:gd name="T64" fmla="*/ 35 w 2098"/>
              <a:gd name="T65" fmla="*/ 1054 h 1780"/>
              <a:gd name="T66" fmla="*/ 0 w 2098"/>
              <a:gd name="T67" fmla="*/ 1293 h 1780"/>
              <a:gd name="T68" fmla="*/ 0 w 2098"/>
              <a:gd name="T69" fmla="*/ 1658 h 1780"/>
              <a:gd name="T70" fmla="*/ 122 w 2098"/>
              <a:gd name="T71" fmla="*/ 1780 h 1780"/>
              <a:gd name="T72" fmla="*/ 1976 w 2098"/>
              <a:gd name="T73" fmla="*/ 1780 h 1780"/>
              <a:gd name="T74" fmla="*/ 2098 w 2098"/>
              <a:gd name="T75" fmla="*/ 1658 h 1780"/>
              <a:gd name="T76" fmla="*/ 2098 w 2098"/>
              <a:gd name="T77" fmla="*/ 1293 h 1780"/>
              <a:gd name="T78" fmla="*/ 2063 w 2098"/>
              <a:gd name="T79" fmla="*/ 1054 h 1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98" h="1780">
                <a:moveTo>
                  <a:pt x="1451" y="1110"/>
                </a:moveTo>
                <a:lnTo>
                  <a:pt x="1451" y="1110"/>
                </a:lnTo>
                <a:lnTo>
                  <a:pt x="1146" y="1110"/>
                </a:lnTo>
                <a:lnTo>
                  <a:pt x="1146" y="1415"/>
                </a:lnTo>
                <a:lnTo>
                  <a:pt x="945" y="1415"/>
                </a:lnTo>
                <a:lnTo>
                  <a:pt x="945" y="1110"/>
                </a:lnTo>
                <a:lnTo>
                  <a:pt x="640" y="1110"/>
                </a:lnTo>
                <a:lnTo>
                  <a:pt x="640" y="909"/>
                </a:lnTo>
                <a:lnTo>
                  <a:pt x="945" y="909"/>
                </a:lnTo>
                <a:lnTo>
                  <a:pt x="945" y="604"/>
                </a:lnTo>
                <a:lnTo>
                  <a:pt x="1146" y="604"/>
                </a:lnTo>
                <a:lnTo>
                  <a:pt x="1146" y="909"/>
                </a:lnTo>
                <a:lnTo>
                  <a:pt x="1451" y="909"/>
                </a:lnTo>
                <a:lnTo>
                  <a:pt x="1451" y="1110"/>
                </a:lnTo>
                <a:close/>
                <a:moveTo>
                  <a:pt x="842" y="182"/>
                </a:moveTo>
                <a:lnTo>
                  <a:pt x="842" y="182"/>
                </a:lnTo>
                <a:lnTo>
                  <a:pt x="1256" y="182"/>
                </a:lnTo>
                <a:lnTo>
                  <a:pt x="1256" y="368"/>
                </a:lnTo>
                <a:lnTo>
                  <a:pt x="842" y="368"/>
                </a:lnTo>
                <a:lnTo>
                  <a:pt x="842" y="182"/>
                </a:lnTo>
                <a:close/>
                <a:moveTo>
                  <a:pt x="2063" y="1054"/>
                </a:moveTo>
                <a:lnTo>
                  <a:pt x="2063" y="1054"/>
                </a:lnTo>
                <a:lnTo>
                  <a:pt x="1893" y="485"/>
                </a:lnTo>
                <a:cubicBezTo>
                  <a:pt x="1873" y="421"/>
                  <a:pt x="1803" y="368"/>
                  <a:pt x="1736" y="368"/>
                </a:cubicBezTo>
                <a:lnTo>
                  <a:pt x="1438" y="368"/>
                </a:lnTo>
                <a:lnTo>
                  <a:pt x="1438" y="91"/>
                </a:lnTo>
                <a:cubicBezTo>
                  <a:pt x="1438" y="41"/>
                  <a:pt x="1397" y="0"/>
                  <a:pt x="1347" y="0"/>
                </a:cubicBezTo>
                <a:lnTo>
                  <a:pt x="751" y="0"/>
                </a:lnTo>
                <a:cubicBezTo>
                  <a:pt x="701" y="0"/>
                  <a:pt x="661" y="41"/>
                  <a:pt x="661" y="91"/>
                </a:cubicBezTo>
                <a:lnTo>
                  <a:pt x="661" y="368"/>
                </a:lnTo>
                <a:lnTo>
                  <a:pt x="363" y="368"/>
                </a:lnTo>
                <a:cubicBezTo>
                  <a:pt x="296" y="368"/>
                  <a:pt x="225" y="421"/>
                  <a:pt x="206" y="485"/>
                </a:cubicBezTo>
                <a:lnTo>
                  <a:pt x="35" y="1054"/>
                </a:lnTo>
                <a:cubicBezTo>
                  <a:pt x="16" y="1118"/>
                  <a:pt x="0" y="1226"/>
                  <a:pt x="0" y="1293"/>
                </a:cubicBezTo>
                <a:lnTo>
                  <a:pt x="0" y="1658"/>
                </a:lnTo>
                <a:cubicBezTo>
                  <a:pt x="0" y="1725"/>
                  <a:pt x="55" y="1780"/>
                  <a:pt x="122" y="1780"/>
                </a:cubicBezTo>
                <a:lnTo>
                  <a:pt x="1976" y="1780"/>
                </a:lnTo>
                <a:cubicBezTo>
                  <a:pt x="2043" y="1780"/>
                  <a:pt x="2098" y="1725"/>
                  <a:pt x="2098" y="1658"/>
                </a:cubicBezTo>
                <a:lnTo>
                  <a:pt x="2098" y="1293"/>
                </a:lnTo>
                <a:cubicBezTo>
                  <a:pt x="2098" y="1226"/>
                  <a:pt x="2082" y="1118"/>
                  <a:pt x="2063" y="1054"/>
                </a:cubicBez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aphicFrame>
        <p:nvGraphicFramePr>
          <p:cNvPr id="220" name="Table 7">
            <a:extLst>
              <a:ext uri="{FF2B5EF4-FFF2-40B4-BE49-F238E27FC236}">
                <a16:creationId xmlns:a16="http://schemas.microsoft.com/office/drawing/2014/main" id="{E0DC8364-4F6F-4D67-AC30-DD849B901556}"/>
              </a:ext>
            </a:extLst>
          </p:cNvPr>
          <p:cNvGraphicFramePr>
            <a:graphicFrameLocks/>
          </p:cNvGraphicFramePr>
          <p:nvPr>
            <p:extLst>
              <p:ext uri="{D42A27DB-BD31-4B8C-83A1-F6EECF244321}">
                <p14:modId xmlns:p14="http://schemas.microsoft.com/office/powerpoint/2010/main" val="832597312"/>
              </p:ext>
            </p:extLst>
          </p:nvPr>
        </p:nvGraphicFramePr>
        <p:xfrm>
          <a:off x="15795702" y="25970434"/>
          <a:ext cx="13394984" cy="9356052"/>
        </p:xfrm>
        <a:graphic>
          <a:graphicData uri="http://schemas.openxmlformats.org/drawingml/2006/table">
            <a:tbl>
              <a:tblPr firstRow="1" bandRow="1">
                <a:tableStyleId>{7DF18680-E054-41AD-8BC1-D1AEF772440D}</a:tableStyleId>
              </a:tblPr>
              <a:tblGrid>
                <a:gridCol w="6512827">
                  <a:extLst>
                    <a:ext uri="{9D8B030D-6E8A-4147-A177-3AD203B41FA5}">
                      <a16:colId xmlns:a16="http://schemas.microsoft.com/office/drawing/2014/main" val="2603159462"/>
                    </a:ext>
                  </a:extLst>
                </a:gridCol>
                <a:gridCol w="2198422">
                  <a:extLst>
                    <a:ext uri="{9D8B030D-6E8A-4147-A177-3AD203B41FA5}">
                      <a16:colId xmlns:a16="http://schemas.microsoft.com/office/drawing/2014/main" val="453189500"/>
                    </a:ext>
                  </a:extLst>
                </a:gridCol>
                <a:gridCol w="118926">
                  <a:extLst>
                    <a:ext uri="{9D8B030D-6E8A-4147-A177-3AD203B41FA5}">
                      <a16:colId xmlns:a16="http://schemas.microsoft.com/office/drawing/2014/main" val="948896208"/>
                    </a:ext>
                  </a:extLst>
                </a:gridCol>
                <a:gridCol w="2366387">
                  <a:extLst>
                    <a:ext uri="{9D8B030D-6E8A-4147-A177-3AD203B41FA5}">
                      <a16:colId xmlns:a16="http://schemas.microsoft.com/office/drawing/2014/main" val="83712404"/>
                    </a:ext>
                  </a:extLst>
                </a:gridCol>
                <a:gridCol w="2198422">
                  <a:extLst>
                    <a:ext uri="{9D8B030D-6E8A-4147-A177-3AD203B41FA5}">
                      <a16:colId xmlns:a16="http://schemas.microsoft.com/office/drawing/2014/main" val="692975521"/>
                    </a:ext>
                  </a:extLst>
                </a:gridCol>
              </a:tblGrid>
              <a:tr h="354087">
                <a:tc rowSpan="2">
                  <a:txBody>
                    <a:bodyPr/>
                    <a:lstStyle/>
                    <a:p>
                      <a:pPr>
                        <a:lnSpc>
                          <a:spcPct val="100000"/>
                        </a:lnSpc>
                        <a:spcBef>
                          <a:spcPts val="0"/>
                        </a:spcBef>
                        <a:spcAft>
                          <a:spcPts val="0"/>
                        </a:spcAft>
                      </a:pPr>
                      <a:endParaRPr lang="en-GB" sz="1600" dirty="0">
                        <a:latin typeface="+mj-lt"/>
                      </a:endParaRPr>
                    </a:p>
                  </a:txBody>
                  <a:tcPr anchor="ctr">
                    <a:lnR w="381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2"/>
                    </a:solidFill>
                  </a:tcPr>
                </a:tc>
                <a:tc gridSpan="4">
                  <a:txBody>
                    <a:bodyPr/>
                    <a:lstStyle/>
                    <a:p>
                      <a:pPr algn="ctr" fontAlgn="b">
                        <a:lnSpc>
                          <a:spcPct val="100000"/>
                        </a:lnSpc>
                        <a:spcBef>
                          <a:spcPts val="0"/>
                        </a:spcBef>
                        <a:spcAft>
                          <a:spcPts val="0"/>
                        </a:spcAft>
                      </a:pPr>
                      <a:r>
                        <a:rPr lang="en-GB" sz="1600" b="1" i="0" u="none" strike="noStrike" dirty="0">
                          <a:solidFill>
                            <a:schemeClr val="bg1"/>
                          </a:solidFill>
                          <a:effectLst/>
                          <a:latin typeface="+mj-lt"/>
                        </a:rPr>
                        <a:t>Non-inhibitor</a:t>
                      </a:r>
                    </a:p>
                    <a:p>
                      <a:pPr algn="ctr" fontAlgn="b">
                        <a:lnSpc>
                          <a:spcPct val="100000"/>
                        </a:lnSpc>
                        <a:spcBef>
                          <a:spcPts val="0"/>
                        </a:spcBef>
                        <a:spcAft>
                          <a:spcPts val="0"/>
                        </a:spcAft>
                      </a:pPr>
                      <a:r>
                        <a:rPr lang="en-GB" sz="1600" b="1" i="0" u="none" strike="noStrike" dirty="0">
                          <a:solidFill>
                            <a:schemeClr val="bg1"/>
                          </a:solidFill>
                          <a:effectLst/>
                          <a:latin typeface="+mj-lt"/>
                        </a:rPr>
                        <a:t>(n=45)</a:t>
                      </a:r>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solidFill>
                      <a:schemeClr val="tx2"/>
                    </a:solidFill>
                  </a:tcPr>
                </a:tc>
                <a:tc hMerge="1">
                  <a:txBody>
                    <a:bodyPr/>
                    <a:lstStyle/>
                    <a:p>
                      <a:pPr algn="ctr" fontAlgn="b"/>
                      <a:endParaRPr lang="en-GB" sz="1800" b="0" i="0" u="none" strike="noStrike" dirty="0">
                        <a:solidFill>
                          <a:schemeClr val="bg1"/>
                        </a:solidFill>
                        <a:effectLst/>
                        <a:latin typeface="+mn-lt"/>
                      </a:endParaRPr>
                    </a:p>
                  </a:txBody>
                  <a:tcPr anchor="ctr">
                    <a:lnL w="38100" cap="flat" cmpd="sng" algn="ctr">
                      <a:solidFill>
                        <a:schemeClr val="bg1"/>
                      </a:solidFill>
                      <a:prstDash val="solid"/>
                      <a:round/>
                      <a:headEnd type="none" w="med" len="med"/>
                      <a:tailEnd type="none" w="med" len="med"/>
                    </a:lnL>
                    <a:solidFill>
                      <a:schemeClr val="tx2"/>
                    </a:solidFill>
                  </a:tcPr>
                </a:tc>
                <a:tc hMerge="1">
                  <a:txBody>
                    <a:bodyPr/>
                    <a:lstStyle/>
                    <a:p>
                      <a:endParaRPr lang="en-GB"/>
                    </a:p>
                  </a:txBody>
                  <a:tcPr/>
                </a:tc>
                <a:tc hMerge="1">
                  <a:txBody>
                    <a:bodyPr/>
                    <a:lstStyle/>
                    <a:p>
                      <a:pPr algn="ctr" fontAlgn="b">
                        <a:lnSpc>
                          <a:spcPct val="100000"/>
                        </a:lnSpc>
                        <a:spcBef>
                          <a:spcPts val="0"/>
                        </a:spcBef>
                        <a:spcAft>
                          <a:spcPts val="0"/>
                        </a:spcAft>
                      </a:pPr>
                      <a:endParaRPr lang="en-GB" sz="1600" b="1" i="0" u="none" strike="noStrike" dirty="0">
                        <a:solidFill>
                          <a:schemeClr val="bg1"/>
                        </a:solidFill>
                        <a:effectLst/>
                        <a:latin typeface="+mn-lt"/>
                      </a:endParaRPr>
                    </a:p>
                  </a:txBody>
                  <a:tcPr anchor="ctr">
                    <a:lnL w="381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accent1"/>
                    </a:solidFill>
                  </a:tcPr>
                </a:tc>
                <a:extLst>
                  <a:ext uri="{0D108BD9-81ED-4DB2-BD59-A6C34878D82A}">
                    <a16:rowId xmlns:a16="http://schemas.microsoft.com/office/drawing/2014/main" val="3187217911"/>
                  </a:ext>
                </a:extLst>
              </a:tr>
              <a:tr h="619652">
                <a:tc vMerge="1">
                  <a:txBody>
                    <a:bodyPr/>
                    <a:lstStyle/>
                    <a:p>
                      <a:endParaRPr lang="en-GB" sz="1800" dirty="0">
                        <a:latin typeface="+mn-lt"/>
                      </a:endParaRPr>
                    </a:p>
                  </a:txBody>
                  <a:tcPr anchor="ctr">
                    <a:solidFill>
                      <a:schemeClr val="tx2"/>
                    </a:solidFill>
                  </a:tcPr>
                </a:tc>
                <a:tc>
                  <a:txBody>
                    <a:bodyPr/>
                    <a:lstStyle/>
                    <a:p>
                      <a:pPr algn="ctr" fontAlgn="b">
                        <a:lnSpc>
                          <a:spcPct val="100000"/>
                        </a:lnSpc>
                        <a:spcBef>
                          <a:spcPts val="0"/>
                        </a:spcBef>
                        <a:spcAft>
                          <a:spcPts val="0"/>
                        </a:spcAft>
                      </a:pPr>
                      <a:r>
                        <a:rPr lang="en-GB" sz="1600" b="0" i="0" u="none" strike="noStrike" dirty="0">
                          <a:solidFill>
                            <a:schemeClr val="bg1"/>
                          </a:solidFill>
                          <a:effectLst/>
                          <a:latin typeface="+mj-lt"/>
                        </a:rPr>
                        <a:t>SHL FVIII</a:t>
                      </a:r>
                    </a:p>
                  </a:txBody>
                  <a:tcPr anchor="ctr">
                    <a:lnB w="28575" cap="flat" cmpd="sng" algn="ctr">
                      <a:solidFill>
                        <a:schemeClr val="bg1"/>
                      </a:solidFill>
                      <a:prstDash val="solid"/>
                      <a:round/>
                      <a:headEnd type="none" w="med" len="med"/>
                      <a:tailEnd type="none" w="med" len="med"/>
                    </a:lnB>
                    <a:solidFill>
                      <a:schemeClr val="tx2"/>
                    </a:solidFill>
                  </a:tcPr>
                </a:tc>
                <a:tc gridSpan="2">
                  <a:txBody>
                    <a:bodyPr/>
                    <a:lstStyle/>
                    <a:p>
                      <a:pPr algn="ctr" fontAlgn="b">
                        <a:lnSpc>
                          <a:spcPct val="100000"/>
                        </a:lnSpc>
                        <a:spcBef>
                          <a:spcPts val="0"/>
                        </a:spcBef>
                        <a:spcAft>
                          <a:spcPts val="0"/>
                        </a:spcAft>
                      </a:pPr>
                      <a:r>
                        <a:rPr lang="en-GB" sz="1600" b="0" i="0" u="none" strike="noStrike" dirty="0">
                          <a:solidFill>
                            <a:schemeClr val="bg1"/>
                          </a:solidFill>
                          <a:effectLst/>
                          <a:latin typeface="+mj-lt"/>
                        </a:rPr>
                        <a:t>EHL FVIII</a:t>
                      </a:r>
                    </a:p>
                  </a:txBody>
                  <a:tcPr anchor="ctr">
                    <a:lnB w="28575" cap="flat" cmpd="sng" algn="ctr">
                      <a:solidFill>
                        <a:schemeClr val="bg1"/>
                      </a:solidFill>
                      <a:prstDash val="solid"/>
                      <a:round/>
                      <a:headEnd type="none" w="med" len="med"/>
                      <a:tailEnd type="none" w="med" len="med"/>
                    </a:lnB>
                    <a:solidFill>
                      <a:schemeClr val="tx2"/>
                    </a:solidFill>
                  </a:tcPr>
                </a:tc>
                <a:tc hMerge="1">
                  <a:txBody>
                    <a:bodyPr/>
                    <a:lstStyle/>
                    <a:p>
                      <a:pPr algn="ctr" fontAlgn="b">
                        <a:lnSpc>
                          <a:spcPct val="100000"/>
                        </a:lnSpc>
                        <a:spcBef>
                          <a:spcPts val="0"/>
                        </a:spcBef>
                        <a:spcAft>
                          <a:spcPts val="0"/>
                        </a:spcAft>
                      </a:pPr>
                      <a:endParaRPr lang="en-GB" sz="1600" b="0" i="0" u="none" strike="noStrike" dirty="0">
                        <a:solidFill>
                          <a:schemeClr val="bg1"/>
                        </a:solidFill>
                        <a:effectLst/>
                        <a:latin typeface="+mj-lt"/>
                      </a:endParaRPr>
                    </a:p>
                  </a:txBody>
                  <a:tcPr anchor="ctr">
                    <a:lnB w="28575" cap="flat" cmpd="sng" algn="ctr">
                      <a:solidFill>
                        <a:schemeClr val="bg1"/>
                      </a:solidFill>
                      <a:prstDash val="solid"/>
                      <a:round/>
                      <a:headEnd type="none" w="med" len="med"/>
                      <a:tailEnd type="none" w="med" len="med"/>
                    </a:lnB>
                    <a:solidFill>
                      <a:schemeClr val="tx2"/>
                    </a:solidFill>
                  </a:tcPr>
                </a:tc>
                <a:tc>
                  <a:txBody>
                    <a:bodyPr/>
                    <a:lstStyle/>
                    <a:p>
                      <a:pPr algn="ctr" fontAlgn="b">
                        <a:lnSpc>
                          <a:spcPct val="100000"/>
                        </a:lnSpc>
                        <a:spcBef>
                          <a:spcPts val="0"/>
                        </a:spcBef>
                        <a:spcAft>
                          <a:spcPts val="0"/>
                        </a:spcAft>
                      </a:pPr>
                      <a:r>
                        <a:rPr lang="en-GB" sz="1600" b="0" i="0" u="none" strike="noStrike" dirty="0">
                          <a:solidFill>
                            <a:schemeClr val="bg1"/>
                          </a:solidFill>
                          <a:effectLst/>
                          <a:latin typeface="+mj-lt"/>
                        </a:rPr>
                        <a:t>Other haemostatic agent*</a:t>
                      </a:r>
                    </a:p>
                  </a:txBody>
                  <a:tcPr anchor="ctr">
                    <a:lnB w="28575"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809382165"/>
                  </a:ext>
                </a:extLst>
              </a:tr>
              <a:tr h="360000">
                <a:tc>
                  <a:txBody>
                    <a:bodyPr/>
                    <a:lstStyle/>
                    <a:p>
                      <a:pPr algn="l" fontAlgn="b">
                        <a:lnSpc>
                          <a:spcPct val="100000"/>
                        </a:lnSpc>
                        <a:spcBef>
                          <a:spcPts val="0"/>
                        </a:spcBef>
                        <a:spcAft>
                          <a:spcPts val="0"/>
                        </a:spcAft>
                      </a:pPr>
                      <a:r>
                        <a:rPr lang="en-GB" sz="1600" b="1" i="0" u="none" strike="noStrike" dirty="0">
                          <a:solidFill>
                            <a:srgbClr val="000000"/>
                          </a:solidFill>
                          <a:effectLst/>
                          <a:latin typeface="+mj-lt"/>
                        </a:rPr>
                        <a:t>CVAD – 15 procedures</a:t>
                      </a:r>
                    </a:p>
                  </a:txBody>
                  <a:tcPr anchor="ctr">
                    <a:lnT w="28575" cap="flat" cmpd="sng" algn="ctr">
                      <a:solidFill>
                        <a:schemeClr val="bg1"/>
                      </a:solidFill>
                      <a:prstDash val="solid"/>
                      <a:round/>
                      <a:headEnd type="none" w="med" len="med"/>
                      <a:tailEnd type="none" w="med" len="med"/>
                    </a:lnT>
                    <a:solidFill>
                      <a:srgbClr val="D2DEEF"/>
                    </a:solidFill>
                  </a:tcPr>
                </a:tc>
                <a:tc gridSpan="4">
                  <a:txBody>
                    <a:bodyPr/>
                    <a:lstStyle/>
                    <a:p>
                      <a:pPr algn="ctr" fontAlgn="ctr">
                        <a:lnSpc>
                          <a:spcPct val="100000"/>
                        </a:lnSpc>
                        <a:spcBef>
                          <a:spcPts val="0"/>
                        </a:spcBef>
                        <a:spcAft>
                          <a:spcPts val="0"/>
                        </a:spcAft>
                      </a:pPr>
                      <a:endParaRPr lang="en-GB" sz="1600" dirty="0">
                        <a:effectLst/>
                      </a:endParaRPr>
                    </a:p>
                  </a:txBody>
                  <a:tcPr anchor="ctr">
                    <a:lnT w="28575" cap="flat" cmpd="sng" algn="ctr">
                      <a:solidFill>
                        <a:schemeClr val="bg1"/>
                      </a:solidFill>
                      <a:prstDash val="solid"/>
                      <a:round/>
                      <a:headEnd type="none" w="med" len="med"/>
                      <a:tailEnd type="none" w="med" len="med"/>
                    </a:lnT>
                    <a:solidFill>
                      <a:srgbClr val="D2DEEF"/>
                    </a:solidFill>
                  </a:tcPr>
                </a:tc>
                <a:tc hMerge="1">
                  <a:txBody>
                    <a:bodyPr/>
                    <a:lstStyle/>
                    <a:p>
                      <a:pPr algn="ctr" fontAlgn="ctr">
                        <a:lnSpc>
                          <a:spcPct val="100000"/>
                        </a:lnSpc>
                        <a:spcBef>
                          <a:spcPts val="0"/>
                        </a:spcBef>
                        <a:spcAft>
                          <a:spcPts val="0"/>
                        </a:spcAft>
                      </a:pPr>
                      <a:endParaRPr lang="en-GB" sz="1600" dirty="0">
                        <a:effectLst/>
                      </a:endParaRPr>
                    </a:p>
                  </a:txBody>
                  <a:tcPr marL="31750" marR="31750" marT="50800" marB="50800" anchor="ctr">
                    <a:solidFill>
                      <a:srgbClr val="E7EFEA"/>
                    </a:solidFill>
                  </a:tcPr>
                </a:tc>
                <a:tc hMerge="1">
                  <a:txBody>
                    <a:bodyPr/>
                    <a:lstStyle/>
                    <a:p>
                      <a:endParaRPr lang="en-GB"/>
                    </a:p>
                  </a:txBody>
                  <a:tcPr/>
                </a:tc>
                <a:tc hMerge="1">
                  <a:txBody>
                    <a:bodyPr/>
                    <a:lstStyle/>
                    <a:p>
                      <a:pPr algn="ctr" fontAlgn="ctr">
                        <a:lnSpc>
                          <a:spcPct val="100000"/>
                        </a:lnSpc>
                        <a:spcBef>
                          <a:spcPts val="0"/>
                        </a:spcBef>
                        <a:spcAft>
                          <a:spcPts val="0"/>
                        </a:spcAft>
                      </a:pPr>
                      <a:endParaRPr lang="en-GB" sz="1600" dirty="0">
                        <a:effectLst/>
                      </a:endParaRPr>
                    </a:p>
                  </a:txBody>
                  <a:tcPr marL="31750" marR="31750" marT="50800" marB="50800" anchor="ctr">
                    <a:lnT w="28575" cap="flat" cmpd="sng" algn="ctr">
                      <a:solidFill>
                        <a:schemeClr val="bg1"/>
                      </a:solidFill>
                      <a:prstDash val="solid"/>
                      <a:round/>
                      <a:headEnd type="none" w="med" len="med"/>
                      <a:tailEnd type="none" w="med" len="med"/>
                    </a:lnT>
                    <a:solidFill>
                      <a:srgbClr val="E7EFEA"/>
                    </a:solidFill>
                  </a:tcPr>
                </a:tc>
                <a:extLst>
                  <a:ext uri="{0D108BD9-81ED-4DB2-BD59-A6C34878D82A}">
                    <a16:rowId xmlns:a16="http://schemas.microsoft.com/office/drawing/2014/main" val="3206882892"/>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en-GB" sz="1600" dirty="0">
                          <a:effectLst/>
                          <a:latin typeface="+mj-lt"/>
                        </a:rPr>
                        <a:t>4 (26.7)</a:t>
                      </a: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1 (6.7)</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a:effectLst/>
                          <a:latin typeface="+mj-lt"/>
                        </a:rPr>
                        <a:t>1 (6.7)</a:t>
                      </a:r>
                      <a:endParaRPr lang="en-GB" sz="1600" dirty="0">
                        <a:effectLst/>
                        <a:latin typeface="+mj-lt"/>
                      </a:endParaRP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AEFF7"/>
                    </a:solidFill>
                  </a:tcPr>
                </a:tc>
                <a:extLst>
                  <a:ext uri="{0D108BD9-81ED-4DB2-BD59-A6C34878D82A}">
                    <a16:rowId xmlns:a16="http://schemas.microsoft.com/office/drawing/2014/main" val="3695273729"/>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AEFF7"/>
                    </a:solidFill>
                  </a:tcPr>
                </a:tc>
                <a:tc gridSpan="2">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58.3 IU/kg (46.2, 62.5)</a:t>
                      </a:r>
                      <a:endParaRPr lang="en-GB" sz="1800" dirty="0">
                        <a:effectLst/>
                        <a:latin typeface="Times New Roman" panose="02020603050405020304" pitchFamily="18" charset="0"/>
                        <a:ea typeface="Yu Mincho" panose="02020400000000000000" pitchFamily="18" charset="-128"/>
                        <a:cs typeface="Times New Roman" panose="02020603050405020304" pitchFamily="18" charset="0"/>
                      </a:endParaRPr>
                    </a:p>
                  </a:txBody>
                  <a:tcPr marL="42545" marR="42545" marT="0" marB="0" anchor="ctr">
                    <a:solidFill>
                      <a:srgbClr val="EAEFF7"/>
                    </a:solidFill>
                  </a:tcPr>
                </a:tc>
                <a:tc hMerge="1">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45.7 IU/kg (45.7, 45.7)</a:t>
                      </a:r>
                      <a:endParaRPr lang="en-GB" sz="1800" dirty="0">
                        <a:effectLst/>
                        <a:latin typeface="Times New Roman" panose="02020603050405020304" pitchFamily="18" charset="0"/>
                        <a:ea typeface="Yu Mincho" panose="02020400000000000000" pitchFamily="18" charset="-128"/>
                        <a:cs typeface="Times New Roman" panose="02020603050405020304" pitchFamily="18" charset="0"/>
                      </a:endParaRPr>
                    </a:p>
                  </a:txBody>
                  <a:tcPr marL="42545" marR="42545" marT="0" marB="0" anchor="ctr">
                    <a:solidFill>
                      <a:srgbClr val="EAEFF7"/>
                    </a:solidFill>
                  </a:tcPr>
                </a:tc>
                <a:tc>
                  <a:txBody>
                    <a:bodyPr/>
                    <a:lstStyle/>
                    <a:p>
                      <a:pPr algn="ctr">
                        <a:lnSpc>
                          <a:spcPct val="107000"/>
                        </a:lnSpc>
                        <a:spcBef>
                          <a:spcPts val="335"/>
                        </a:spcBef>
                        <a:spcAft>
                          <a:spcPts val="335"/>
                        </a:spcAft>
                      </a:pPr>
                      <a:r>
                        <a:rPr lang="en-US" sz="160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45.7 IU/kg (45.7, 45.7)</a:t>
                      </a:r>
                      <a:endParaRPr lang="en-GB" sz="1800" dirty="0">
                        <a:effectLst/>
                        <a:latin typeface="Times New Roman" panose="02020603050405020304" pitchFamily="18" charset="0"/>
                        <a:ea typeface="Yu Mincho" panose="02020400000000000000" pitchFamily="18" charset="-128"/>
                        <a:cs typeface="Times New Roman" panose="02020603050405020304" pitchFamily="18" charset="0"/>
                      </a:endParaRPr>
                    </a:p>
                  </a:txBody>
                  <a:tcPr marL="42545" marR="42545" marT="0" marB="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extLst>
                  <a:ext uri="{0D108BD9-81ED-4DB2-BD59-A6C34878D82A}">
                    <a16:rowId xmlns:a16="http://schemas.microsoft.com/office/drawing/2014/main" val="505795100"/>
                  </a:ext>
                </a:extLst>
              </a:tr>
              <a:tr h="468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en-GB" sz="1600" dirty="0">
                          <a:effectLst/>
                          <a:latin typeface="+mj-lt"/>
                        </a:rPr>
                        <a:t>2 (13.3)</a:t>
                      </a: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1 (6.7)</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a:effectLst/>
                          <a:latin typeface="+mj-lt"/>
                        </a:rPr>
                        <a:t>1 (6.7)</a:t>
                      </a:r>
                      <a:endParaRPr lang="en-GB" sz="1600" dirty="0">
                        <a:effectLst/>
                        <a:latin typeface="+mj-lt"/>
                      </a:endParaRP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AEFF7"/>
                    </a:solidFill>
                  </a:tcPr>
                </a:tc>
                <a:extLst>
                  <a:ext uri="{0D108BD9-81ED-4DB2-BD59-A6C34878D82A}">
                    <a16:rowId xmlns:a16="http://schemas.microsoft.com/office/drawing/2014/main" val="3920946828"/>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42545" marR="42545" marT="0" marB="0" anchor="ctr">
                    <a:solidFill>
                      <a:srgbClr val="EAEFF7"/>
                    </a:solidFill>
                  </a:tcPr>
                </a:tc>
                <a:tc gridSpan="2">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77.4 IU/kg (62.5, 92.3)</a:t>
                      </a:r>
                      <a:endParaRPr lang="en-GB" sz="1800" dirty="0">
                        <a:effectLst/>
                        <a:latin typeface="Times New Roman" panose="02020603050405020304" pitchFamily="18" charset="0"/>
                        <a:ea typeface="Yu Mincho" panose="02020400000000000000" pitchFamily="18" charset="-128"/>
                        <a:cs typeface="Times New Roman" panose="02020603050405020304" pitchFamily="18" charset="0"/>
                      </a:endParaRPr>
                    </a:p>
                  </a:txBody>
                  <a:tcPr marL="42545" marR="42545" marT="0" marB="0" anchor="ctr">
                    <a:solidFill>
                      <a:srgbClr val="EAEFF7"/>
                    </a:solidFill>
                  </a:tcPr>
                </a:tc>
                <a:tc hMerge="1">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45.7 IU/kg (45.7, 45.7)</a:t>
                      </a:r>
                      <a:endParaRPr lang="en-GB" sz="1800" dirty="0">
                        <a:effectLst/>
                        <a:latin typeface="Times New Roman" panose="02020603050405020304" pitchFamily="18" charset="0"/>
                        <a:ea typeface="Yu Mincho" panose="02020400000000000000" pitchFamily="18" charset="-128"/>
                        <a:cs typeface="Times New Roman" panose="02020603050405020304" pitchFamily="18" charset="0"/>
                      </a:endParaRPr>
                    </a:p>
                  </a:txBody>
                  <a:tcPr marL="42545" marR="42545" marT="0" marB="0" anchor="ctr">
                    <a:solidFill>
                      <a:srgbClr val="EAEFF7"/>
                    </a:solidFill>
                  </a:tcPr>
                </a:tc>
                <a:tc>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Yu Mincho" panose="02020400000000000000" pitchFamily="18" charset="-128"/>
                          <a:cs typeface="Times New Roman" panose="02020603050405020304" pitchFamily="18" charset="0"/>
                        </a:rPr>
                        <a:t>45.7 IU/kg (45.7, 45.7)</a:t>
                      </a:r>
                      <a:endParaRPr lang="en-GB" sz="1800" dirty="0">
                        <a:effectLst/>
                        <a:latin typeface="Times New Roman" panose="02020603050405020304" pitchFamily="18" charset="0"/>
                        <a:ea typeface="Yu Mincho" panose="02020400000000000000" pitchFamily="18" charset="-128"/>
                        <a:cs typeface="Times New Roman" panose="02020603050405020304" pitchFamily="18" charset="0"/>
                      </a:endParaRPr>
                    </a:p>
                  </a:txBody>
                  <a:tcPr marL="42545" marR="42545" marT="0" marB="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extLst>
                  <a:ext uri="{0D108BD9-81ED-4DB2-BD59-A6C34878D82A}">
                    <a16:rowId xmlns:a16="http://schemas.microsoft.com/office/drawing/2014/main" val="3252988822"/>
                  </a:ext>
                </a:extLst>
              </a:tr>
              <a:tr h="360000">
                <a:tc>
                  <a:txBody>
                    <a:bodyPr/>
                    <a:lstStyle/>
                    <a:p>
                      <a:pPr marL="80963"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Dental – 27 procedures</a:t>
                      </a:r>
                    </a:p>
                  </a:txBody>
                  <a:tcPr marL="42545" marR="42545" marT="0" marB="0" anchor="ctr">
                    <a:solidFill>
                      <a:srgbClr val="D2DEEF"/>
                    </a:solidFill>
                  </a:tcPr>
                </a:tc>
                <a:tc gridSpan="4">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D2DEEF"/>
                    </a:solidFill>
                  </a:tcPr>
                </a:tc>
                <a:tc hMerge="1">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tc hMerge="1">
                  <a:txBody>
                    <a:bodyPr/>
                    <a:lstStyle/>
                    <a:p>
                      <a:endParaRPr lang="en-GB"/>
                    </a:p>
                  </a:txBody>
                  <a:tcPr/>
                </a:tc>
                <a:tc hMerge="1">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CBDED3"/>
                    </a:solidFill>
                  </a:tcPr>
                </a:tc>
                <a:extLst>
                  <a:ext uri="{0D108BD9-81ED-4DB2-BD59-A6C34878D82A}">
                    <a16:rowId xmlns:a16="http://schemas.microsoft.com/office/drawing/2014/main" val="456961410"/>
                  </a:ext>
                </a:extLst>
              </a:tr>
              <a:tr h="540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en-GB" sz="1600" dirty="0">
                          <a:effectLst/>
                          <a:latin typeface="+mj-lt"/>
                        </a:rPr>
                        <a:t>10 (37.0)</a:t>
                      </a: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1 (3.7)</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a:effectLst/>
                          <a:latin typeface="+mj-lt"/>
                        </a:rPr>
                        <a:t>1 (3.7)</a:t>
                      </a:r>
                      <a:endParaRPr lang="en-GB" sz="1600" dirty="0">
                        <a:effectLst/>
                        <a:latin typeface="+mj-lt"/>
                      </a:endParaRP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2 (7.4)</a:t>
                      </a:r>
                    </a:p>
                  </a:txBody>
                  <a:tcPr marL="31750" marR="31750" marT="50800" marB="50800" anchor="ctr">
                    <a:solidFill>
                      <a:srgbClr val="EAEFF7"/>
                    </a:solidFill>
                  </a:tcPr>
                </a:tc>
                <a:extLst>
                  <a:ext uri="{0D108BD9-81ED-4DB2-BD59-A6C34878D82A}">
                    <a16:rowId xmlns:a16="http://schemas.microsoft.com/office/drawing/2014/main" val="2196104084"/>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AEFF7"/>
                    </a:solidFill>
                  </a:tcPr>
                </a:tc>
                <a:tc gridSpan="2">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46.8 IU/kg (36.2, 50.2)</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hMerge="1">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25.5 IU/kg (25.5, 25.5)</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a:txBody>
                    <a:bodyPr/>
                    <a:lstStyle/>
                    <a:p>
                      <a:pPr algn="ctr">
                        <a:lnSpc>
                          <a:spcPct val="107000"/>
                        </a:lnSpc>
                        <a:spcBef>
                          <a:spcPts val="335"/>
                        </a:spcBef>
                        <a:spcAft>
                          <a:spcPts val="335"/>
                        </a:spcAft>
                      </a:pPr>
                      <a:r>
                        <a:rPr lang="en-US" sz="1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25.5 IU/kg (25.5, 25.5)</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extLst>
                  <a:ext uri="{0D108BD9-81ED-4DB2-BD59-A6C34878D82A}">
                    <a16:rowId xmlns:a16="http://schemas.microsoft.com/office/drawing/2014/main" val="3838143280"/>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en-GB" sz="1600" dirty="0">
                          <a:effectLst/>
                          <a:latin typeface="+mj-lt"/>
                        </a:rPr>
                        <a:t>7 (25.9)</a:t>
                      </a: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a:effectLst/>
                          <a:latin typeface="+mj-lt"/>
                        </a:rPr>
                        <a:t>0</a:t>
                      </a:r>
                      <a:endParaRPr lang="en-GB" sz="1600" dirty="0">
                        <a:effectLst/>
                        <a:latin typeface="+mj-lt"/>
                      </a:endParaRP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1 (3.7)</a:t>
                      </a:r>
                    </a:p>
                  </a:txBody>
                  <a:tcPr marL="31750" marR="31750" marT="50800" marB="50800" anchor="ctr">
                    <a:solidFill>
                      <a:srgbClr val="EAEFF7"/>
                    </a:solidFill>
                  </a:tcPr>
                </a:tc>
                <a:extLst>
                  <a:ext uri="{0D108BD9-81ED-4DB2-BD59-A6C34878D82A}">
                    <a16:rowId xmlns:a16="http://schemas.microsoft.com/office/drawing/2014/main" val="762737001"/>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pl-PL" sz="1600" dirty="0">
                          <a:effectLst/>
                          <a:latin typeface="+mj-lt"/>
                        </a:rPr>
                        <a:t>53.2 IU/kg (49.6, 129.0)</a:t>
                      </a:r>
                      <a:endParaRPr lang="en-GB" sz="1600" dirty="0">
                        <a:effectLst/>
                        <a:latin typeface="+mj-lt"/>
                      </a:endParaRP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extLst>
                  <a:ext uri="{0D108BD9-81ED-4DB2-BD59-A6C34878D82A}">
                    <a16:rowId xmlns:a16="http://schemas.microsoft.com/office/drawing/2014/main" val="1195145664"/>
                  </a:ext>
                </a:extLst>
              </a:tr>
              <a:tr h="360000">
                <a:tc>
                  <a:txBody>
                    <a:bodyPr/>
                    <a:lstStyle/>
                    <a:p>
                      <a:pPr marL="80963"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GI – 11 procedures</a:t>
                      </a:r>
                    </a:p>
                  </a:txBody>
                  <a:tcPr marL="42545" marR="42545" marT="0" marB="0" anchor="ctr">
                    <a:solidFill>
                      <a:srgbClr val="D2DEEF"/>
                    </a:solidFill>
                  </a:tcPr>
                </a:tc>
                <a:tc gridSpan="4">
                  <a:txBody>
                    <a:bodyPr/>
                    <a:lstStyle/>
                    <a:p>
                      <a:pPr algn="ctr" fontAlgn="ctr">
                        <a:lnSpc>
                          <a:spcPct val="100000"/>
                        </a:lnSpc>
                        <a:spcBef>
                          <a:spcPts val="0"/>
                        </a:spcBef>
                        <a:spcAft>
                          <a:spcPts val="0"/>
                        </a:spcAft>
                      </a:pPr>
                      <a:endParaRPr lang="en-GB" sz="1600" dirty="0">
                        <a:effectLst/>
                        <a:latin typeface="+mj-lt"/>
                      </a:endParaRPr>
                    </a:p>
                  </a:txBody>
                  <a:tcPr marL="42545" marR="42545" marT="0" marB="0" anchor="ctr">
                    <a:solidFill>
                      <a:srgbClr val="D2DEEF"/>
                    </a:solidFill>
                  </a:tcPr>
                </a:tc>
                <a:tc hMerge="1">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E7EFEA"/>
                    </a:solidFill>
                  </a:tcPr>
                </a:tc>
                <a:tc hMerge="1">
                  <a:txBody>
                    <a:bodyPr/>
                    <a:lstStyle/>
                    <a:p>
                      <a:endParaRPr lang="en-GB"/>
                    </a:p>
                  </a:txBody>
                  <a:tcPr/>
                </a:tc>
                <a:tc hMerge="1">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E7EFEA"/>
                    </a:solidFill>
                  </a:tcPr>
                </a:tc>
                <a:extLst>
                  <a:ext uri="{0D108BD9-81ED-4DB2-BD59-A6C34878D82A}">
                    <a16:rowId xmlns:a16="http://schemas.microsoft.com/office/drawing/2014/main" val="2893249266"/>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AEFF7"/>
                    </a:solidFill>
                  </a:tcPr>
                </a:tc>
                <a:tc gridSpan="2">
                  <a:txBody>
                    <a:bodyPr/>
                    <a:lstStyle/>
                    <a:p>
                      <a:pPr algn="ctr"/>
                      <a:r>
                        <a:rPr lang="en-GB" sz="1600" dirty="0"/>
                        <a:t>4 (36.4)</a:t>
                      </a:r>
                    </a:p>
                  </a:txBody>
                  <a:tcPr marL="31750" marR="31750" marT="50800" marB="50800" anchor="ctr">
                    <a:solidFill>
                      <a:srgbClr val="EAEFF7"/>
                    </a:solidFill>
                  </a:tcPr>
                </a:tc>
                <a:tc hMerge="1">
                  <a:txBody>
                    <a:bodyPr/>
                    <a:lstStyle/>
                    <a:p>
                      <a:pPr algn="ctr"/>
                      <a:r>
                        <a:rPr lang="en-GB" sz="1600" dirty="0"/>
                        <a:t>1 (9.1)</a:t>
                      </a:r>
                    </a:p>
                  </a:txBody>
                  <a:tcPr marL="31750" marR="31750" marT="50800" marB="50800" anchor="ctr">
                    <a:solidFill>
                      <a:srgbClr val="EAEFF7"/>
                    </a:solidFill>
                  </a:tcPr>
                </a:tc>
                <a:tc>
                  <a:txBody>
                    <a:bodyPr/>
                    <a:lstStyle/>
                    <a:p>
                      <a:pPr algn="ctr"/>
                      <a:r>
                        <a:rPr lang="en-GB" sz="1600"/>
                        <a:t>1 (9.1)</a:t>
                      </a:r>
                      <a:endParaRPr lang="en-GB" sz="1600" dirty="0"/>
                    </a:p>
                  </a:txBody>
                  <a:tcPr marL="31750" marR="31750" marT="50800" marB="50800" anchor="ctr">
                    <a:solidFill>
                      <a:srgbClr val="EAEFF7"/>
                    </a:solidFill>
                  </a:tcPr>
                </a:tc>
                <a:tc>
                  <a:txBody>
                    <a:bodyPr/>
                    <a:lstStyle/>
                    <a:p>
                      <a:pPr algn="ctr"/>
                      <a:r>
                        <a:rPr lang="en-GB" sz="1600" dirty="0"/>
                        <a:t>1 (9.1)</a:t>
                      </a:r>
                    </a:p>
                  </a:txBody>
                  <a:tcPr marL="31750" marR="31750" marT="50800" marB="50800" anchor="ctr">
                    <a:solidFill>
                      <a:srgbClr val="EAEFF7"/>
                    </a:solidFill>
                  </a:tcPr>
                </a:tc>
                <a:extLst>
                  <a:ext uri="{0D108BD9-81ED-4DB2-BD59-A6C34878D82A}">
                    <a16:rowId xmlns:a16="http://schemas.microsoft.com/office/drawing/2014/main" val="2379412027"/>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AEFF7"/>
                    </a:solidFill>
                  </a:tcPr>
                </a:tc>
                <a:tc gridSpan="2">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40.1 IU/kg (40.1, 49.7)</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hMerge="1">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52.9 IU/kg (52.9, 52.9)</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a:txBody>
                    <a:bodyPr/>
                    <a:lstStyle/>
                    <a:p>
                      <a:pPr algn="ctr">
                        <a:lnSpc>
                          <a:spcPct val="107000"/>
                        </a:lnSpc>
                        <a:spcBef>
                          <a:spcPts val="335"/>
                        </a:spcBef>
                        <a:spcAft>
                          <a:spcPts val="335"/>
                        </a:spcAft>
                      </a:pPr>
                      <a:r>
                        <a:rPr lang="en-US" sz="1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52.9 IU/kg (52.9, 52.9)</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a:txBody>
                    <a:bodyPr/>
                    <a:lstStyle/>
                    <a:p>
                      <a:pPr algn="ctr"/>
                      <a:r>
                        <a:rPr lang="en-GB" sz="1600" dirty="0"/>
                        <a:t>N/A</a:t>
                      </a:r>
                    </a:p>
                  </a:txBody>
                  <a:tcPr marL="31750" marR="31750" marT="50800" marB="50800" anchor="ctr">
                    <a:solidFill>
                      <a:srgbClr val="EAEFF7"/>
                    </a:solidFill>
                  </a:tcPr>
                </a:tc>
                <a:extLst>
                  <a:ext uri="{0D108BD9-81ED-4DB2-BD59-A6C34878D82A}">
                    <a16:rowId xmlns:a16="http://schemas.microsoft.com/office/drawing/2014/main" val="1589347703"/>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AEFF7"/>
                    </a:solidFill>
                  </a:tcPr>
                </a:tc>
                <a:tc gridSpan="2">
                  <a:txBody>
                    <a:bodyPr/>
                    <a:lstStyle/>
                    <a:p>
                      <a:pPr algn="ctr"/>
                      <a:r>
                        <a:rPr lang="en-GB" sz="1600" dirty="0"/>
                        <a:t>1 (9.1)</a:t>
                      </a:r>
                    </a:p>
                  </a:txBody>
                  <a:tcPr marL="31750" marR="31750" marT="50800" marB="50800" anchor="ctr">
                    <a:solidFill>
                      <a:srgbClr val="EAEFF7"/>
                    </a:solidFill>
                  </a:tcPr>
                </a:tc>
                <a:tc hMerge="1">
                  <a:txBody>
                    <a:bodyPr/>
                    <a:lstStyle/>
                    <a:p>
                      <a:pPr algn="ctr"/>
                      <a:r>
                        <a:rPr lang="en-GB" sz="1600" dirty="0"/>
                        <a:t>0</a:t>
                      </a:r>
                    </a:p>
                  </a:txBody>
                  <a:tcPr marL="31750" marR="31750" marT="50800" marB="50800" anchor="ctr">
                    <a:solidFill>
                      <a:srgbClr val="EAEFF7"/>
                    </a:solidFill>
                  </a:tcPr>
                </a:tc>
                <a:tc>
                  <a:txBody>
                    <a:bodyPr/>
                    <a:lstStyle/>
                    <a:p>
                      <a:pPr algn="ctr"/>
                      <a:r>
                        <a:rPr lang="en-GB" sz="1600"/>
                        <a:t>0</a:t>
                      </a:r>
                      <a:endParaRPr lang="en-GB" sz="1600" dirty="0"/>
                    </a:p>
                  </a:txBody>
                  <a:tcPr marL="31750" marR="31750" marT="50800" marB="50800" anchor="ctr">
                    <a:solidFill>
                      <a:srgbClr val="EAEFF7"/>
                    </a:solidFill>
                  </a:tcPr>
                </a:tc>
                <a:tc>
                  <a:txBody>
                    <a:bodyPr/>
                    <a:lstStyle/>
                    <a:p>
                      <a:pPr algn="ctr"/>
                      <a:r>
                        <a:rPr lang="en-GB" sz="1600" dirty="0"/>
                        <a:t>1 (9.1)</a:t>
                      </a:r>
                    </a:p>
                  </a:txBody>
                  <a:tcPr marL="31750" marR="31750" marT="50800" marB="50800" anchor="ctr">
                    <a:solidFill>
                      <a:srgbClr val="EAEFF7"/>
                    </a:solidFill>
                  </a:tcPr>
                </a:tc>
                <a:extLst>
                  <a:ext uri="{0D108BD9-81ED-4DB2-BD59-A6C34878D82A}">
                    <a16:rowId xmlns:a16="http://schemas.microsoft.com/office/drawing/2014/main" val="2201354320"/>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42545" marR="42545" marT="0" marB="0" anchor="ctr">
                    <a:solidFill>
                      <a:srgbClr val="EAEFF7"/>
                    </a:solidFill>
                  </a:tcPr>
                </a:tc>
                <a:tc gridSpan="2">
                  <a:txBody>
                    <a:bodyPr/>
                    <a:lstStyle/>
                    <a:p>
                      <a:pPr algn="ctr"/>
                      <a:r>
                        <a:rPr lang="en-GB" sz="1600" dirty="0"/>
                        <a:t>†</a:t>
                      </a:r>
                    </a:p>
                  </a:txBody>
                  <a:tcPr marL="31750" marR="31750" marT="50800" marB="50800" anchor="ctr">
                    <a:solidFill>
                      <a:srgbClr val="EAEFF7"/>
                    </a:solidFill>
                  </a:tcPr>
                </a:tc>
                <a:tc hMerge="1">
                  <a:txBody>
                    <a:bodyPr/>
                    <a:lstStyle/>
                    <a:p>
                      <a:pPr algn="ctr"/>
                      <a:r>
                        <a:rPr lang="en-GB" sz="1600" dirty="0"/>
                        <a:t>N/A</a:t>
                      </a:r>
                    </a:p>
                  </a:txBody>
                  <a:tcPr marL="31750" marR="31750" marT="50800" marB="50800" anchor="ctr">
                    <a:solidFill>
                      <a:srgbClr val="EAEFF7"/>
                    </a:solidFill>
                  </a:tcPr>
                </a:tc>
                <a:tc>
                  <a:txBody>
                    <a:bodyPr/>
                    <a:lstStyle/>
                    <a:p>
                      <a:pPr algn="ctr"/>
                      <a:r>
                        <a:rPr lang="en-GB" sz="1600"/>
                        <a:t>N/A</a:t>
                      </a:r>
                      <a:endParaRPr lang="en-GB" sz="1600" dirty="0"/>
                    </a:p>
                  </a:txBody>
                  <a:tcPr marL="31750" marR="31750" marT="50800" marB="50800" anchor="ctr">
                    <a:solidFill>
                      <a:srgbClr val="EAEFF7"/>
                    </a:solidFill>
                  </a:tcPr>
                </a:tc>
                <a:tc>
                  <a:txBody>
                    <a:bodyPr/>
                    <a:lstStyle/>
                    <a:p>
                      <a:pPr algn="ctr"/>
                      <a:r>
                        <a:rPr lang="en-GB" sz="1600" dirty="0"/>
                        <a:t>N/A</a:t>
                      </a:r>
                    </a:p>
                  </a:txBody>
                  <a:tcPr marL="31750" marR="31750" marT="50800" marB="50800" anchor="ctr">
                    <a:solidFill>
                      <a:srgbClr val="EAEFF7"/>
                    </a:solidFill>
                  </a:tcPr>
                </a:tc>
                <a:extLst>
                  <a:ext uri="{0D108BD9-81ED-4DB2-BD59-A6C34878D82A}">
                    <a16:rowId xmlns:a16="http://schemas.microsoft.com/office/drawing/2014/main" val="4005522689"/>
                  </a:ext>
                </a:extLst>
              </a:tr>
              <a:tr h="360000">
                <a:tc>
                  <a:txBody>
                    <a:bodyPr/>
                    <a:lstStyle/>
                    <a:p>
                      <a:pPr marL="96838" indent="0">
                        <a:lnSpc>
                          <a:spcPct val="100000"/>
                        </a:lnSpc>
                        <a:spcBef>
                          <a:spcPts val="0"/>
                        </a:spcBef>
                        <a:spcAft>
                          <a:spcPts val="0"/>
                        </a:spcAft>
                      </a:pPr>
                      <a:r>
                        <a:rPr lang="en-GB" sz="1600" b="1" dirty="0">
                          <a:effectLst/>
                          <a:latin typeface="+mj-lt"/>
                          <a:ea typeface="Yu Mincho" panose="02020400000000000000" pitchFamily="18" charset="-128"/>
                          <a:cs typeface="Times New Roman" panose="02020603050405020304" pitchFamily="18" charset="0"/>
                        </a:rPr>
                        <a:t>Other – 6 procedures</a:t>
                      </a:r>
                    </a:p>
                  </a:txBody>
                  <a:tcPr marL="42545" marR="42545" marT="0" marB="0" anchor="ctr">
                    <a:solidFill>
                      <a:srgbClr val="D2DEEF"/>
                    </a:solidFill>
                  </a:tcPr>
                </a:tc>
                <a:tc gridSpan="2">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D2DEEF"/>
                    </a:solidFill>
                  </a:tcPr>
                </a:tc>
                <a:tc hMerge="1">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D2DEEF"/>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D2DEEF"/>
                    </a:solidFill>
                  </a:tcPr>
                </a:tc>
                <a:tc>
                  <a:txBody>
                    <a:bodyPr/>
                    <a:lstStyle/>
                    <a:p>
                      <a:pPr algn="ctr" fontAlgn="ctr">
                        <a:lnSpc>
                          <a:spcPct val="100000"/>
                        </a:lnSpc>
                        <a:spcBef>
                          <a:spcPts val="0"/>
                        </a:spcBef>
                        <a:spcAft>
                          <a:spcPts val="0"/>
                        </a:spcAft>
                      </a:pPr>
                      <a:endParaRPr lang="en-GB" sz="1600" dirty="0">
                        <a:effectLst/>
                        <a:latin typeface="+mj-lt"/>
                      </a:endParaRPr>
                    </a:p>
                  </a:txBody>
                  <a:tcPr marL="31750" marR="31750" marT="50800" marB="50800" anchor="ctr">
                    <a:solidFill>
                      <a:srgbClr val="D2DEEF"/>
                    </a:solidFill>
                  </a:tcPr>
                </a:tc>
                <a:extLst>
                  <a:ext uri="{0D108BD9-81ED-4DB2-BD59-A6C34878D82A}">
                    <a16:rowId xmlns:a16="http://schemas.microsoft.com/office/drawing/2014/main" val="3594954050"/>
                  </a:ext>
                </a:extLst>
              </a:tr>
              <a:tr h="468000">
                <a:tc>
                  <a:txBody>
                    <a:bodyPr/>
                    <a:lstStyle/>
                    <a:p>
                      <a:pPr marL="80963"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managed with additional prophylactic factor concentrate (%)</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en-GB" sz="1600" dirty="0">
                          <a:effectLst/>
                          <a:latin typeface="+mj-lt"/>
                        </a:rPr>
                        <a:t>2 (33.3)</a:t>
                      </a: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2 (33.3)</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a:effectLst/>
                          <a:latin typeface="+mj-lt"/>
                        </a:rPr>
                        <a:t>2 (33.3)</a:t>
                      </a:r>
                      <a:endParaRPr lang="en-GB" sz="1600" dirty="0">
                        <a:effectLst/>
                        <a:latin typeface="+mj-lt"/>
                      </a:endParaRP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1 (16.7)</a:t>
                      </a:r>
                    </a:p>
                  </a:txBody>
                  <a:tcPr marL="31750" marR="31750" marT="50800" marB="50800" anchor="ctr">
                    <a:solidFill>
                      <a:srgbClr val="EAEFF7"/>
                    </a:solidFill>
                  </a:tcPr>
                </a:tc>
                <a:extLst>
                  <a:ext uri="{0D108BD9-81ED-4DB2-BD59-A6C34878D82A}">
                    <a16:rowId xmlns:a16="http://schemas.microsoft.com/office/drawing/2014/main" val="1516476004"/>
                  </a:ext>
                </a:extLst>
              </a:tr>
              <a:tr h="324000">
                <a:tc>
                  <a:txBody>
                    <a:bodyPr/>
                    <a:lstStyle/>
                    <a:p>
                      <a:pPr marL="263525"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Median prophylactic cumulative dose/surgery, (IQR)</a:t>
                      </a:r>
                    </a:p>
                  </a:txBody>
                  <a:tcPr marL="42545" marR="42545" marT="0" marB="0" anchor="ctr">
                    <a:solidFill>
                      <a:srgbClr val="EAEFF7"/>
                    </a:solidFill>
                  </a:tcPr>
                </a:tc>
                <a:tc gridSpan="2">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37.1 IU/kg (34.3, 40.0)</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hMerge="1">
                  <a:txBody>
                    <a:bodyPr/>
                    <a:lstStyle/>
                    <a:p>
                      <a:pPr algn="ctr">
                        <a:lnSpc>
                          <a:spcPct val="107000"/>
                        </a:lnSpc>
                        <a:spcBef>
                          <a:spcPts val="335"/>
                        </a:spcBef>
                        <a:spcAft>
                          <a:spcPts val="335"/>
                        </a:spcAft>
                      </a:pPr>
                      <a:r>
                        <a:rPr lang="en-US"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64.9 IU/kg (40.7, 89.2)</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a:txBody>
                    <a:bodyPr/>
                    <a:lstStyle/>
                    <a:p>
                      <a:pPr algn="ctr">
                        <a:lnSpc>
                          <a:spcPct val="107000"/>
                        </a:lnSpc>
                        <a:spcBef>
                          <a:spcPts val="335"/>
                        </a:spcBef>
                        <a:spcAft>
                          <a:spcPts val="335"/>
                        </a:spcAft>
                      </a:pPr>
                      <a:r>
                        <a:rPr lang="en-US" sz="16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64.9 IU/kg (40.7, 89.2)</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2545" marR="42545" marT="0" marB="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extLst>
                  <a:ext uri="{0D108BD9-81ED-4DB2-BD59-A6C34878D82A}">
                    <a16:rowId xmlns:a16="http://schemas.microsoft.com/office/drawing/2014/main" val="2853225167"/>
                  </a:ext>
                </a:extLst>
              </a:tr>
              <a:tr h="360000">
                <a:tc>
                  <a:txBody>
                    <a:bodyPr/>
                    <a:lstStyle/>
                    <a:p>
                      <a:pPr marL="95250" indent="0">
                        <a:lnSpc>
                          <a:spcPct val="100000"/>
                        </a:lnSpc>
                        <a:spcBef>
                          <a:spcPts val="0"/>
                        </a:spcBef>
                        <a:spcAft>
                          <a:spcPts val="0"/>
                        </a:spcAft>
                      </a:pPr>
                      <a:r>
                        <a:rPr lang="en-GB" sz="1600" dirty="0">
                          <a:effectLst/>
                          <a:latin typeface="+mj-lt"/>
                          <a:ea typeface="Yu Mincho" panose="02020400000000000000" pitchFamily="18" charset="-128"/>
                          <a:cs typeface="Times New Roman" panose="02020603050405020304" pitchFamily="18" charset="0"/>
                        </a:rPr>
                        <a:t>Number of procedures associated with treatment for postoperative bleeds (%)</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en-GB" sz="1600" dirty="0">
                          <a:effectLst/>
                          <a:latin typeface="+mj-lt"/>
                        </a:rPr>
                        <a:t>2 (33.3)</a:t>
                      </a: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0</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2 (33.3)</a:t>
                      </a:r>
                    </a:p>
                  </a:txBody>
                  <a:tcPr marL="31750" marR="31750" marT="50800" marB="50800" anchor="ctr">
                    <a:solidFill>
                      <a:srgbClr val="EAEFF7"/>
                    </a:solidFill>
                  </a:tcPr>
                </a:tc>
                <a:extLst>
                  <a:ext uri="{0D108BD9-81ED-4DB2-BD59-A6C34878D82A}">
                    <a16:rowId xmlns:a16="http://schemas.microsoft.com/office/drawing/2014/main" val="686707821"/>
                  </a:ext>
                </a:extLst>
              </a:tr>
              <a:tr h="324000">
                <a:tc>
                  <a:txBody>
                    <a:bodyPr/>
                    <a:lstStyle/>
                    <a:p>
                      <a:pPr marL="273050" marR="0" lvl="0" indent="0" algn="l" defTabSz="3027487"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mn-lt"/>
                          <a:ea typeface="Yu Mincho" panose="02020400000000000000" pitchFamily="18" charset="-128"/>
                          <a:cs typeface="Times New Roman" panose="02020603050405020304" pitchFamily="18" charset="0"/>
                        </a:rPr>
                        <a:t>Median cumulative postoperative dose/surgery, (IQR)</a:t>
                      </a:r>
                    </a:p>
                  </a:txBody>
                  <a:tcPr marL="42545" marR="42545" marT="0" marB="0" anchor="ctr">
                    <a:solidFill>
                      <a:srgbClr val="EAEFF7"/>
                    </a:solidFill>
                  </a:tcPr>
                </a:tc>
                <a:tc gridSpan="2">
                  <a:txBody>
                    <a:bodyPr/>
                    <a:lstStyle/>
                    <a:p>
                      <a:pPr algn="ctr" fontAlgn="ctr">
                        <a:lnSpc>
                          <a:spcPct val="100000"/>
                        </a:lnSpc>
                        <a:spcBef>
                          <a:spcPts val="0"/>
                        </a:spcBef>
                        <a:spcAft>
                          <a:spcPts val="0"/>
                        </a:spcAft>
                      </a:pPr>
                      <a:r>
                        <a:rPr lang="pl-PL" sz="1600" dirty="0">
                          <a:effectLst/>
                          <a:latin typeface="+mj-lt"/>
                        </a:rPr>
                        <a:t>78.0 IU/kg (40.0, 116.0)</a:t>
                      </a:r>
                      <a:endParaRPr lang="en-GB" sz="1600" dirty="0">
                        <a:effectLst/>
                        <a:latin typeface="+mj-lt"/>
                      </a:endParaRPr>
                    </a:p>
                  </a:txBody>
                  <a:tcPr marL="31750" marR="31750" marT="50800" marB="50800" anchor="ctr">
                    <a:solidFill>
                      <a:srgbClr val="EAEFF7"/>
                    </a:solidFill>
                  </a:tcPr>
                </a:tc>
                <a:tc hMerge="1">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tc>
                  <a:txBody>
                    <a:bodyPr/>
                    <a:lstStyle/>
                    <a:p>
                      <a:pPr algn="ctr" fontAlgn="ctr">
                        <a:lnSpc>
                          <a:spcPct val="100000"/>
                        </a:lnSpc>
                        <a:spcBef>
                          <a:spcPts val="0"/>
                        </a:spcBef>
                        <a:spcAft>
                          <a:spcPts val="0"/>
                        </a:spcAft>
                      </a:pPr>
                      <a:r>
                        <a:rPr lang="en-GB" sz="1600" dirty="0">
                          <a:effectLst/>
                          <a:latin typeface="+mj-lt"/>
                        </a:rPr>
                        <a:t>N/A</a:t>
                      </a:r>
                    </a:p>
                  </a:txBody>
                  <a:tcPr marL="31750" marR="31750" marT="50800" marB="50800" anchor="ctr">
                    <a:solidFill>
                      <a:srgbClr val="EAEFF7"/>
                    </a:solidFill>
                  </a:tcPr>
                </a:tc>
                <a:extLst>
                  <a:ext uri="{0D108BD9-81ED-4DB2-BD59-A6C34878D82A}">
                    <a16:rowId xmlns:a16="http://schemas.microsoft.com/office/drawing/2014/main" val="283207982"/>
                  </a:ext>
                </a:extLst>
              </a:tr>
            </a:tbl>
          </a:graphicData>
        </a:graphic>
      </p:graphicFrame>
      <p:sp>
        <p:nvSpPr>
          <p:cNvPr id="173" name="TextBox 172">
            <a:extLst>
              <a:ext uri="{FF2B5EF4-FFF2-40B4-BE49-F238E27FC236}">
                <a16:creationId xmlns:a16="http://schemas.microsoft.com/office/drawing/2014/main" id="{7B60FA40-4FF5-4541-9B2F-412270DF3EFE}"/>
              </a:ext>
            </a:extLst>
          </p:cNvPr>
          <p:cNvSpPr txBox="1"/>
          <p:nvPr/>
        </p:nvSpPr>
        <p:spPr>
          <a:xfrm>
            <a:off x="15869185" y="35366624"/>
            <a:ext cx="13309469" cy="646331"/>
          </a:xfrm>
          <a:prstGeom prst="rect">
            <a:avLst/>
          </a:prstGeom>
          <a:noFill/>
        </p:spPr>
        <p:txBody>
          <a:bodyPr wrap="square" lIns="0" tIns="0" rIns="0" bIns="0" rtlCol="0" anchor="ctr">
            <a:spAutoFit/>
          </a:bodyPr>
          <a:lstStyle/>
          <a:p>
            <a:pPr algn="l"/>
            <a:r>
              <a:rPr lang="en-GB" sz="1400" dirty="0"/>
              <a:t>N values indicate numbers of participants within each population.</a:t>
            </a:r>
            <a:br>
              <a:rPr lang="en-GB" sz="1400" dirty="0"/>
            </a:br>
            <a:r>
              <a:rPr lang="en-GB" sz="1400" dirty="0"/>
              <a:t>*Includes aminocaproic acid, tranexamic acid and desmopressin; </a:t>
            </a:r>
            <a:r>
              <a:rPr lang="en-GB" sz="1400" baseline="30000" dirty="0"/>
              <a:t>†</a:t>
            </a:r>
            <a:r>
              <a:rPr lang="en-GB" sz="1400" dirty="0"/>
              <a:t>Data not available. CVAD, central venous access device; EHL, extended half-life; ENT, ear nose and throat; GI, gastrointestinal; GU, genitourinary; IQR, interquartile range; N/A, not applicable; pd, plasma-derived.</a:t>
            </a:r>
            <a:endParaRPr lang="en-US" sz="1600" dirty="0"/>
          </a:p>
        </p:txBody>
      </p:sp>
      <p:sp>
        <p:nvSpPr>
          <p:cNvPr id="6" name="TextBox 5">
            <a:extLst>
              <a:ext uri="{FF2B5EF4-FFF2-40B4-BE49-F238E27FC236}">
                <a16:creationId xmlns:a16="http://schemas.microsoft.com/office/drawing/2014/main" id="{8D62B1FE-2B2E-46C4-AFDF-279CB7F84D33}"/>
              </a:ext>
            </a:extLst>
          </p:cNvPr>
          <p:cNvSpPr txBox="1"/>
          <p:nvPr/>
        </p:nvSpPr>
        <p:spPr>
          <a:xfrm>
            <a:off x="15850617" y="25612604"/>
            <a:ext cx="12513024" cy="307777"/>
          </a:xfrm>
          <a:prstGeom prst="rect">
            <a:avLst/>
          </a:prstGeom>
          <a:noFill/>
        </p:spPr>
        <p:txBody>
          <a:bodyPr wrap="square" lIns="0" tIns="0" rIns="0" bIns="0"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66CC"/>
                </a:solidFill>
                <a:effectLst/>
                <a:uLnTx/>
                <a:uFillTx/>
                <a:latin typeface="Arial" panose="020B0604020202020204"/>
                <a:ea typeface="+mn-ea"/>
                <a:cs typeface="+mn-cs"/>
              </a:rPr>
              <a:t>Table 3. </a:t>
            </a:r>
            <a:r>
              <a:rPr kumimoji="0" lang="en-GB" sz="2000" b="0" i="0" u="none" strike="noStrike" kern="1200" cap="none" spc="0" normalizeH="0" baseline="0" noProof="0" dirty="0">
                <a:ln>
                  <a:noFill/>
                </a:ln>
                <a:solidFill>
                  <a:srgbClr val="0066CC"/>
                </a:solidFill>
                <a:effectLst/>
                <a:uLnTx/>
                <a:uFillTx/>
                <a:latin typeface="Arial" panose="020B0604020202020204"/>
                <a:ea typeface="+mn-ea"/>
                <a:cs typeface="+mn-cs"/>
              </a:rPr>
              <a:t>Outcomes of minor surgeries in participants without FVIII inhibitors</a:t>
            </a:r>
            <a:r>
              <a:rPr lang="en-GB" sz="2000" dirty="0"/>
              <a:t> </a:t>
            </a:r>
          </a:p>
        </p:txBody>
      </p:sp>
      <p:grpSp>
        <p:nvGrpSpPr>
          <p:cNvPr id="222" name="Group 221">
            <a:extLst>
              <a:ext uri="{FF2B5EF4-FFF2-40B4-BE49-F238E27FC236}">
                <a16:creationId xmlns:a16="http://schemas.microsoft.com/office/drawing/2014/main" id="{B4F67FD7-E8C9-4C30-BF6D-61E9B9D33716}"/>
              </a:ext>
            </a:extLst>
          </p:cNvPr>
          <p:cNvGrpSpPr/>
          <p:nvPr/>
        </p:nvGrpSpPr>
        <p:grpSpPr>
          <a:xfrm>
            <a:off x="671296" y="237223"/>
            <a:ext cx="4050096" cy="1496083"/>
            <a:chOff x="21608716" y="14822905"/>
            <a:chExt cx="6208295" cy="2743200"/>
          </a:xfrm>
        </p:grpSpPr>
        <p:sp>
          <p:nvSpPr>
            <p:cNvPr id="223" name="Rectangle 222">
              <a:extLst>
                <a:ext uri="{FF2B5EF4-FFF2-40B4-BE49-F238E27FC236}">
                  <a16:creationId xmlns:a16="http://schemas.microsoft.com/office/drawing/2014/main" id="{07005F3B-2C2B-49FD-AB5B-57B6BD207264}"/>
                </a:ext>
              </a:extLst>
            </p:cNvPr>
            <p:cNvSpPr/>
            <p:nvPr/>
          </p:nvSpPr>
          <p:spPr>
            <a:xfrm>
              <a:off x="21608716" y="14822905"/>
              <a:ext cx="6208295" cy="27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4" name="Picture 223" descr="A picture containing text, gauge&#10;&#10;Description automatically generated">
              <a:extLst>
                <a:ext uri="{FF2B5EF4-FFF2-40B4-BE49-F238E27FC236}">
                  <a16:creationId xmlns:a16="http://schemas.microsoft.com/office/drawing/2014/main" id="{0F505FEB-DC47-4AF7-A950-4A27B878F3B8}"/>
                </a:ext>
              </a:extLst>
            </p:cNvPr>
            <p:cNvPicPr>
              <a:picLocks noChangeAspect="1"/>
            </p:cNvPicPr>
            <p:nvPr/>
          </p:nvPicPr>
          <p:blipFill>
            <a:blip r:embed="rId4"/>
            <a:stretch>
              <a:fillRect/>
            </a:stretch>
          </p:blipFill>
          <p:spPr>
            <a:xfrm>
              <a:off x="22037269" y="15201770"/>
              <a:ext cx="5407563" cy="1995747"/>
            </a:xfrm>
            <a:prstGeom prst="rect">
              <a:avLst/>
            </a:prstGeom>
            <a:solidFill>
              <a:schemeClr val="bg1"/>
            </a:solidFill>
          </p:spPr>
        </p:pic>
      </p:grpSp>
      <p:sp>
        <p:nvSpPr>
          <p:cNvPr id="177" name="TextBox 176">
            <a:extLst>
              <a:ext uri="{FF2B5EF4-FFF2-40B4-BE49-F238E27FC236}">
                <a16:creationId xmlns:a16="http://schemas.microsoft.com/office/drawing/2014/main" id="{8F90C16D-8867-48FC-B8E0-DFECA1574F9B}"/>
              </a:ext>
            </a:extLst>
          </p:cNvPr>
          <p:cNvSpPr txBox="1"/>
          <p:nvPr/>
        </p:nvSpPr>
        <p:spPr>
          <a:xfrm>
            <a:off x="26939237" y="40747324"/>
            <a:ext cx="2989361" cy="1585049"/>
          </a:xfrm>
          <a:prstGeom prst="rect">
            <a:avLst/>
          </a:prstGeom>
          <a:noFill/>
        </p:spPr>
        <p:txBody>
          <a:bodyPr wrap="square" lIns="0" tIns="0" rIns="0" bIns="0" rtlCol="0">
            <a:spAutoFit/>
          </a:bodyPr>
          <a:lstStyle/>
          <a:p>
            <a:pPr>
              <a:spcAft>
                <a:spcPts val="598"/>
              </a:spcAft>
            </a:pPr>
            <a:r>
              <a:rPr lang="en-GB" sz="1400" i="1" dirty="0">
                <a:latin typeface="Arial" panose="020B0604020202020204" pitchFamily="34" charset="0"/>
                <a:cs typeface="Arial" panose="020B0604020202020204" pitchFamily="34" charset="0"/>
              </a:rPr>
              <a:t>Copies of this poster obtained through Quick Response (QR) Code are for personal use only and may not be reproduced without permission from the </a:t>
            </a:r>
            <a:r>
              <a:rPr lang="en-GB" sz="1400" i="1" dirty="0"/>
              <a:t>lead </a:t>
            </a:r>
            <a:r>
              <a:rPr lang="en-GB" sz="1400" i="1" dirty="0">
                <a:latin typeface="Arial" panose="020B0604020202020204" pitchFamily="34" charset="0"/>
                <a:cs typeface="Arial" panose="020B0604020202020204" pitchFamily="34" charset="0"/>
              </a:rPr>
              <a:t>author of this poster. </a:t>
            </a:r>
          </a:p>
          <a:p>
            <a:pPr>
              <a:spcAft>
                <a:spcPts val="598"/>
              </a:spcAft>
            </a:pPr>
            <a:r>
              <a:rPr lang="en-GB" sz="1400" i="1" dirty="0">
                <a:latin typeface="Arial" panose="020B0604020202020204" pitchFamily="34" charset="0"/>
                <a:cs typeface="Arial" panose="020B0604020202020204" pitchFamily="34" charset="0"/>
              </a:rPr>
              <a:t>Download this presentation: </a:t>
            </a:r>
            <a:r>
              <a:rPr lang="en-GB" sz="1400" i="1" u="sng" dirty="0">
                <a:latin typeface="Arial" panose="020B0604020202020204" pitchFamily="34" charset="0"/>
                <a:cs typeface="Arial" panose="020B0604020202020204" pitchFamily="34" charset="0"/>
                <a:hlinkClick r:id="rId5"/>
              </a:rPr>
              <a:t>https://bit.ly/3kg8ohA</a:t>
            </a:r>
            <a:endParaRPr lang="en-GB" sz="1600" i="1" u="sng" dirty="0">
              <a:latin typeface="Arial" panose="020B0604020202020204" pitchFamily="34" charset="0"/>
              <a:cs typeface="Arial" panose="020B0604020202020204" pitchFamily="34" charset="0"/>
            </a:endParaRPr>
          </a:p>
        </p:txBody>
      </p:sp>
      <p:sp>
        <p:nvSpPr>
          <p:cNvPr id="180" name="Rectangle 179">
            <a:extLst>
              <a:ext uri="{FF2B5EF4-FFF2-40B4-BE49-F238E27FC236}">
                <a16:creationId xmlns:a16="http://schemas.microsoft.com/office/drawing/2014/main" id="{E55F882C-34B3-4737-A710-590D2ADA3E52}"/>
              </a:ext>
            </a:extLst>
          </p:cNvPr>
          <p:cNvSpPr/>
          <p:nvPr/>
        </p:nvSpPr>
        <p:spPr>
          <a:xfrm>
            <a:off x="13836876" y="40203151"/>
            <a:ext cx="10870974" cy="2544468"/>
          </a:xfrm>
          <a:prstGeom prst="rect">
            <a:avLst/>
          </a:prstGeom>
          <a:noFill/>
          <a:ln w="6350" cap="flat" cmpd="sng" algn="ctr">
            <a:noFill/>
            <a:prstDash val="solid"/>
            <a:miter lim="800000"/>
          </a:ln>
          <a:effectLst/>
        </p:spPr>
        <p:txBody>
          <a:bodyPr wrap="square" lIns="0" tIns="33110" rIns="0" bIns="33110" numCol="1" spcCol="0" rtlCol="0" anchor="b" anchorCtr="0">
            <a:spAutoFit/>
          </a:bodyPr>
          <a:lstStyle/>
          <a:p>
            <a:pPr algn="just" defTabSz="158005">
              <a:spcAft>
                <a:spcPts val="600"/>
              </a:spcAft>
              <a:defRPr/>
            </a:pPr>
            <a:r>
              <a:rPr lang="en-GB" sz="1600" b="1" dirty="0">
                <a:latin typeface="Arial" panose="020B0604020202020204" pitchFamily="34" charset="0"/>
                <a:cs typeface="Arial" panose="020B0604020202020204" pitchFamily="34" charset="0"/>
              </a:rPr>
              <a:t>Disclosures</a:t>
            </a:r>
          </a:p>
          <a:p>
            <a:pPr defTabSz="158005">
              <a:spcAft>
                <a:spcPts val="1200"/>
              </a:spcAft>
              <a:defRPr/>
            </a:pPr>
            <a:r>
              <a:rPr lang="en-GB" sz="1400" b="1" dirty="0">
                <a:latin typeface="Arial" panose="020B0604020202020204" pitchFamily="34" charset="0"/>
                <a:cs typeface="Arial" panose="020B0604020202020204" pitchFamily="34" charset="0"/>
              </a:rPr>
              <a:t>TWB</a:t>
            </a:r>
            <a:r>
              <a:rPr lang="en-GB" sz="1400" dirty="0">
                <a:latin typeface="Arial" panose="020B0604020202020204" pitchFamily="34" charset="0"/>
                <a:cs typeface="Arial" panose="020B0604020202020204" pitchFamily="34" charset="0"/>
              </a:rPr>
              <a:t>: grant/research support: Genentech, Inc./ ATHN; consultancy: BioMarin, </a:t>
            </a:r>
            <a:r>
              <a:rPr lang="en-GB" sz="1400" dirty="0" err="1">
                <a:latin typeface="Arial" panose="020B0604020202020204" pitchFamily="34" charset="0"/>
                <a:cs typeface="Arial" panose="020B0604020202020204" pitchFamily="34" charset="0"/>
              </a:rPr>
              <a:t>UniQure</a:t>
            </a:r>
            <a:r>
              <a:rPr lang="en-GB" sz="1400" dirty="0">
                <a:latin typeface="Arial" panose="020B0604020202020204" pitchFamily="34" charset="0"/>
                <a:cs typeface="Arial" panose="020B0604020202020204" pitchFamily="34" charset="0"/>
              </a:rPr>
              <a:t>, Tremeau Pharmaceuticals; paid Instructor: advisory board participant: CSL Behring, Novo Nordisk, Pfizer, Spark, BioMarin, Genentech, Inc., Takeda, Kedrion, HEMA Biologics, UniQure, Tremeau Pharmaceuticals; </a:t>
            </a:r>
            <a:r>
              <a:rPr lang="en-GB" sz="1400" b="1" dirty="0">
                <a:latin typeface="Arial" panose="020B0604020202020204" pitchFamily="34" charset="0"/>
                <a:cs typeface="Arial" panose="020B0604020202020204" pitchFamily="34" charset="0"/>
              </a:rPr>
              <a:t>SLC</a:t>
            </a:r>
            <a:r>
              <a:rPr lang="en-GB" sz="1400" dirty="0">
                <a:latin typeface="Arial" panose="020B0604020202020204" pitchFamily="34" charset="0"/>
                <a:cs typeface="Arial" panose="020B0604020202020204" pitchFamily="34" charset="0"/>
              </a:rPr>
              <a:t>: consultancy: Genentech, Inc, Kedrion, Novo Nordisk, National Hemophilia Foundation, American Academy of Pediatrics, </a:t>
            </a:r>
            <a:r>
              <a:rPr lang="en-GB" sz="1400" b="1" dirty="0">
                <a:latin typeface="Arial" panose="020B0604020202020204" pitchFamily="34" charset="0"/>
                <a:cs typeface="Arial" panose="020B0604020202020204" pitchFamily="34" charset="0"/>
              </a:rPr>
              <a:t>ND</a:t>
            </a:r>
            <a:r>
              <a:rPr lang="en-GB" sz="1400" dirty="0">
                <a:latin typeface="Arial" panose="020B0604020202020204" pitchFamily="34" charset="0"/>
                <a:cs typeface="Arial" panose="020B0604020202020204" pitchFamily="34" charset="0"/>
              </a:rPr>
              <a:t>: none declared; </a:t>
            </a:r>
            <a:r>
              <a:rPr lang="en-GB" sz="1400" b="1" dirty="0">
                <a:latin typeface="Arial" panose="020B0604020202020204" pitchFamily="34" charset="0"/>
                <a:cs typeface="Arial" panose="020B0604020202020204" pitchFamily="34" charset="0"/>
              </a:rPr>
              <a:t>SUL</a:t>
            </a:r>
            <a:r>
              <a:rPr lang="en-GB" sz="1400" dirty="0">
                <a:latin typeface="Arial" panose="020B0604020202020204" pitchFamily="34" charset="0"/>
                <a:cs typeface="Arial" panose="020B0604020202020204" pitchFamily="34" charset="0"/>
              </a:rPr>
              <a:t>: none declared; </a:t>
            </a:r>
            <a:r>
              <a:rPr lang="en-GB" sz="1400" b="1" dirty="0">
                <a:latin typeface="Arial" panose="020B0604020202020204" pitchFamily="34" charset="0"/>
                <a:cs typeface="Arial" panose="020B0604020202020204" pitchFamily="34" charset="0"/>
              </a:rPr>
              <a:t>LL</a:t>
            </a:r>
            <a:r>
              <a:rPr lang="en-GB" sz="1400" dirty="0">
                <a:latin typeface="Arial" panose="020B0604020202020204" pitchFamily="34" charset="0"/>
                <a:cs typeface="Arial" panose="020B0604020202020204" pitchFamily="34" charset="0"/>
              </a:rPr>
              <a:t>: shareholder and employment: Genentech, Inc., </a:t>
            </a:r>
            <a:r>
              <a:rPr lang="en-GB" sz="1400" b="1" dirty="0">
                <a:latin typeface="Arial" panose="020B0604020202020204" pitchFamily="34" charset="0"/>
                <a:cs typeface="Arial" panose="020B0604020202020204" pitchFamily="34" charset="0"/>
              </a:rPr>
              <a:t>TM</a:t>
            </a:r>
            <a:r>
              <a:rPr lang="en-GB" sz="1400" dirty="0">
                <a:latin typeface="Arial" panose="020B0604020202020204" pitchFamily="34" charset="0"/>
                <a:cs typeface="Arial" panose="020B0604020202020204" pitchFamily="34" charset="0"/>
              </a:rPr>
              <a:t>: none declared; </a:t>
            </a:r>
            <a:r>
              <a:rPr lang="en-GB" sz="1400" b="1" dirty="0">
                <a:latin typeface="Arial" panose="020B0604020202020204" pitchFamily="34" charset="0"/>
                <a:cs typeface="Arial" panose="020B0604020202020204" pitchFamily="34" charset="0"/>
              </a:rPr>
              <a:t>PM</a:t>
            </a:r>
            <a:r>
              <a:rPr lang="en-GB" sz="1400" dirty="0">
                <a:latin typeface="Arial" panose="020B0604020202020204" pitchFamily="34" charset="0"/>
                <a:cs typeface="Arial" panose="020B0604020202020204" pitchFamily="34" charset="0"/>
              </a:rPr>
              <a:t>: shareholder: F. Hoffmann-La Roche Ltd./Genentech, Inc., employment: Genentech, Inc.; </a:t>
            </a:r>
            <a:r>
              <a:rPr lang="en-GB" sz="1400" b="1" dirty="0">
                <a:latin typeface="Arial" panose="020B0604020202020204" pitchFamily="34" charset="0"/>
                <a:cs typeface="Arial" panose="020B0604020202020204" pitchFamily="34" charset="0"/>
              </a:rPr>
              <a:t>MR</a:t>
            </a:r>
            <a:r>
              <a:rPr lang="en-GB" sz="1400" dirty="0">
                <a:latin typeface="Arial" panose="020B0604020202020204" pitchFamily="34" charset="0"/>
                <a:cs typeface="Arial" panose="020B0604020202020204" pitchFamily="34" charset="0"/>
              </a:rPr>
              <a:t>: grant/research support: Bayer, BioMarin, CSL Behring, Genentech, Inc., Grifols, Hema Biologics, LFB, Novo Nordisk, Octapharma, Pfizer, Sanofi, Spark Therapeutics, Takeda, </a:t>
            </a:r>
            <a:r>
              <a:rPr lang="en-GB" sz="1400" dirty="0" err="1">
                <a:latin typeface="Arial" panose="020B0604020202020204" pitchFamily="34" charset="0"/>
                <a:cs typeface="Arial" panose="020B0604020202020204" pitchFamily="34" charset="0"/>
              </a:rPr>
              <a:t>UniQure</a:t>
            </a:r>
            <a:r>
              <a:rPr lang="en-GB" sz="1400" dirty="0">
                <a:latin typeface="Arial" panose="020B0604020202020204" pitchFamily="34" charset="0"/>
                <a:cs typeface="Arial" panose="020B0604020202020204" pitchFamily="34" charset="0"/>
              </a:rPr>
              <a:t>; membership on an entity's Board of Directors or advisory committees: foundation for Women and Girls with Blood Disorders; Partners in Bleeding Disorders: Thrombosis and </a:t>
            </a:r>
            <a:r>
              <a:rPr lang="en-GB" sz="1400" dirty="0" err="1">
                <a:latin typeface="Arial" panose="020B0604020202020204" pitchFamily="34" charset="0"/>
                <a:cs typeface="Arial" panose="020B0604020202020204" pitchFamily="34" charset="0"/>
              </a:rPr>
              <a:t>Hemostasis</a:t>
            </a:r>
            <a:r>
              <a:rPr lang="en-GB" sz="1400" dirty="0">
                <a:latin typeface="Arial" panose="020B0604020202020204" pitchFamily="34" charset="0"/>
                <a:cs typeface="Arial" panose="020B0604020202020204" pitchFamily="34" charset="0"/>
              </a:rPr>
              <a:t> Societies of North America; consultancy: Catalyst Biosciences, CSL Behring, Genentech, Inc., Grifols, Hema Biologics, Novo Nordisk, Pfizer, Sanofi, Takeda, </a:t>
            </a:r>
            <a:r>
              <a:rPr lang="en-GB" sz="1400" dirty="0" err="1">
                <a:latin typeface="Arial" panose="020B0604020202020204" pitchFamily="34" charset="0"/>
                <a:cs typeface="Arial" panose="020B0604020202020204" pitchFamily="34" charset="0"/>
              </a:rPr>
              <a:t>UniQure</a:t>
            </a:r>
            <a:r>
              <a:rPr lang="en-GB" sz="1400" dirty="0">
                <a:latin typeface="Arial" panose="020B0604020202020204" pitchFamily="34" charset="0"/>
                <a:cs typeface="Arial" panose="020B0604020202020204" pitchFamily="34" charset="0"/>
              </a:rPr>
              <a:t>; employment: American Thrombosis and </a:t>
            </a:r>
            <a:r>
              <a:rPr lang="en-GB" sz="1400" dirty="0" err="1">
                <a:latin typeface="Arial" panose="020B0604020202020204" pitchFamily="34" charset="0"/>
                <a:cs typeface="Arial" panose="020B0604020202020204" pitchFamily="34" charset="0"/>
              </a:rPr>
              <a:t>Hemostasis</a:t>
            </a:r>
            <a:r>
              <a:rPr lang="en-GB" sz="1400" dirty="0">
                <a:latin typeface="Arial" panose="020B0604020202020204" pitchFamily="34" charset="0"/>
                <a:cs typeface="Arial" panose="020B0604020202020204" pitchFamily="34" charset="0"/>
              </a:rPr>
              <a:t> Network; Yale University School of Medicine, previous employment: Oregon Health &amp; Science University.</a:t>
            </a:r>
          </a:p>
        </p:txBody>
      </p:sp>
      <p:grpSp>
        <p:nvGrpSpPr>
          <p:cNvPr id="10" name="Group 9">
            <a:extLst>
              <a:ext uri="{FF2B5EF4-FFF2-40B4-BE49-F238E27FC236}">
                <a16:creationId xmlns:a16="http://schemas.microsoft.com/office/drawing/2014/main" id="{CF1E96B1-BB8E-44A0-84A9-DDEB5AA69537}"/>
              </a:ext>
            </a:extLst>
          </p:cNvPr>
          <p:cNvGrpSpPr/>
          <p:nvPr/>
        </p:nvGrpSpPr>
        <p:grpSpPr>
          <a:xfrm>
            <a:off x="25352290" y="40837226"/>
            <a:ext cx="1457641" cy="1405244"/>
            <a:chOff x="25205874" y="40747324"/>
            <a:chExt cx="1619573" cy="1585049"/>
          </a:xfrm>
        </p:grpSpPr>
        <p:sp>
          <p:nvSpPr>
            <p:cNvPr id="9" name="Rectangle 8">
              <a:extLst>
                <a:ext uri="{FF2B5EF4-FFF2-40B4-BE49-F238E27FC236}">
                  <a16:creationId xmlns:a16="http://schemas.microsoft.com/office/drawing/2014/main" id="{6AD0F26A-6C67-4909-9AE4-0271BAE70CF9}"/>
                </a:ext>
              </a:extLst>
            </p:cNvPr>
            <p:cNvSpPr/>
            <p:nvPr/>
          </p:nvSpPr>
          <p:spPr>
            <a:xfrm>
              <a:off x="25205874" y="40747324"/>
              <a:ext cx="1619573" cy="15850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90BB401F-AAEE-48A4-B5DD-32A74323CBE7}"/>
                </a:ext>
              </a:extLst>
            </p:cNvPr>
            <p:cNvPicPr>
              <a:picLocks noChangeAspect="1"/>
            </p:cNvPicPr>
            <p:nvPr/>
          </p:nvPicPr>
          <p:blipFill>
            <a:blip r:embed="rId6"/>
            <a:stretch>
              <a:fillRect/>
            </a:stretch>
          </p:blipFill>
          <p:spPr>
            <a:xfrm>
              <a:off x="25328307" y="40857742"/>
              <a:ext cx="1374705" cy="1364211"/>
            </a:xfrm>
            <a:prstGeom prst="rect">
              <a:avLst/>
            </a:prstGeom>
          </p:spPr>
        </p:pic>
      </p:grpSp>
    </p:spTree>
    <p:extLst>
      <p:ext uri="{BB962C8B-B14F-4D97-AF65-F5344CB8AC3E}">
        <p14:creationId xmlns:p14="http://schemas.microsoft.com/office/powerpoint/2010/main" val="345915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Roche poster">
      <a:dk1>
        <a:srgbClr val="000000"/>
      </a:dk1>
      <a:lt1>
        <a:srgbClr val="FFFFFF"/>
      </a:lt1>
      <a:dk2>
        <a:srgbClr val="0066CC"/>
      </a:dk2>
      <a:lt2>
        <a:srgbClr val="123361"/>
      </a:lt2>
      <a:accent1>
        <a:srgbClr val="009964"/>
      </a:accent1>
      <a:accent2>
        <a:srgbClr val="E7F0F9"/>
      </a:accent2>
      <a:accent3>
        <a:srgbClr val="D2E9E2"/>
      </a:accent3>
      <a:accent4>
        <a:srgbClr val="FFC000"/>
      </a:accent4>
      <a:accent5>
        <a:srgbClr val="5B9BD5"/>
      </a:accent5>
      <a:accent6>
        <a:srgbClr val="7030A0"/>
      </a:accent6>
      <a:hlink>
        <a:srgbClr val="0066CC"/>
      </a:hlink>
      <a:folHlink>
        <a:srgbClr val="00996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sq">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ctr">
        <a:spAutoFit/>
      </a:bodyPr>
      <a:lstStyle>
        <a:defPPr algn="l">
          <a:defRPr sz="2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68E0CE-7076-4B87-BBD4-13631FF2510C}">
  <ds:schemaRefs>
    <ds:schemaRef ds:uri="http://purl.org/dc/elements/1.1/"/>
    <ds:schemaRef ds:uri="http://schemas.openxmlformats.org/package/2006/metadata/core-properties"/>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16018DB-528B-4C19-A092-0435F5AF0A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CEB8F87-AB1E-4DFE-B2BB-DA3BE9A525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TotalTime>
  <Words>2718</Words>
  <Application>Microsoft Macintosh PowerPoint</Application>
  <PresentationFormat>Custom</PresentationFormat>
  <Paragraphs>367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2_Office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Newby</dc:creator>
  <cp:lastModifiedBy>Hilary Summer Markoe</cp:lastModifiedBy>
  <cp:revision>1146</cp:revision>
  <dcterms:modified xsi:type="dcterms:W3CDTF">2023-01-30T16:59:52Z</dcterms:modified>
</cp:coreProperties>
</file>