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039995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EB"/>
    <a:srgbClr val="D8D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 autoAdjust="0"/>
    <p:restoredTop sz="94660"/>
  </p:normalViewPr>
  <p:slideViewPr>
    <p:cSldViewPr snapToGrid="0">
      <p:cViewPr varScale="1">
        <p:scale>
          <a:sx n="27" d="100"/>
          <a:sy n="27" d="100"/>
        </p:scale>
        <p:origin x="219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3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DDD9A410-D306-3F56-BC35-769624E961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50399950" cy="3825765"/>
          </a:xfrm>
          <a:prstGeom prst="rect">
            <a:avLst/>
          </a:prstGeom>
        </p:spPr>
      </p:pic>
      <p:pic>
        <p:nvPicPr>
          <p:cNvPr id="8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F09AB190-66EE-A2B8-B6DF-F14A23EEBC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3825765"/>
            <a:ext cx="50399950" cy="2857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3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0038" rtl="0" eaLnBrk="1" latinLnBrk="0" hangingPunct="1">
        <a:lnSpc>
          <a:spcPct val="90000"/>
        </a:lnSpc>
        <a:spcBef>
          <a:spcPct val="0"/>
        </a:spcBef>
        <a:buNone/>
        <a:defRPr sz="181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10" indent="-945010" algn="l" defTabSz="3780038" rtl="0" eaLnBrk="1" latinLnBrk="0" hangingPunct="1">
        <a:lnSpc>
          <a:spcPct val="90000"/>
        </a:lnSpc>
        <a:spcBef>
          <a:spcPts val="4134"/>
        </a:spcBef>
        <a:buFont typeface="Arial" panose="020B0604020202020204" pitchFamily="34" charset="0"/>
        <a:buChar char="•"/>
        <a:defRPr sz="11575" kern="1200">
          <a:solidFill>
            <a:schemeClr val="tx1"/>
          </a:solidFill>
          <a:latin typeface="+mn-lt"/>
          <a:ea typeface="+mn-ea"/>
          <a:cs typeface="+mn-cs"/>
        </a:defRPr>
      </a:lvl1pPr>
      <a:lvl2pPr marL="2835029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2pPr>
      <a:lvl3pPr marL="4725048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3pPr>
      <a:lvl4pPr marL="6615067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8505086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10395105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2285124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4175143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6065162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90019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2pPr>
      <a:lvl3pPr marL="3780038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3pPr>
      <a:lvl4pPr marL="5670057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7560076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9450095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134011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323013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5120153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EB0FAABB-C558-4FAF-5306-19A7F0235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098" y="322326"/>
            <a:ext cx="37874401" cy="156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7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ATHN11: Observational Study of Long-term Outcomes of Liver Transplantation</a:t>
            </a:r>
            <a:endParaRPr lang="en-AU" sz="7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0">
            <a:extLst>
              <a:ext uri="{FF2B5EF4-FFF2-40B4-BE49-F238E27FC236}">
                <a16:creationId xmlns:a16="http://schemas.microsoft.com/office/drawing/2014/main" id="{84446A56-12F5-6833-F259-EE407958D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295" y="1859506"/>
            <a:ext cx="34963724" cy="174705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AU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RAGNI</a:t>
            </a:r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AU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B. HU</a:t>
            </a:r>
            <a:r>
              <a:rPr lang="en-AU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CALLIS,</a:t>
            </a:r>
            <a:r>
              <a:rPr lang="en-AU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M. MANUEL,</a:t>
            </a:r>
            <a:r>
              <a:rPr lang="en-AU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 SANTOS,</a:t>
            </a:r>
            <a:r>
              <a:rPr lang="en-AU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K. FRIEDMAN,</a:t>
            </a:r>
            <a:r>
              <a:rPr lang="en-AU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P. KOUIDES,</a:t>
            </a:r>
            <a:r>
              <a:rPr lang="en-AU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P. KURIAKOSE,</a:t>
            </a:r>
            <a:r>
              <a:rPr lang="en-AU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A. LEAVITT,</a:t>
            </a:r>
            <a:r>
              <a:rPr lang="en-AU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LIM,</a:t>
            </a:r>
            <a:r>
              <a:rPr lang="en-AU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N. MACHIN,</a:t>
            </a:r>
            <a:r>
              <a:rPr lang="en-AU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M. RECHT,</a:t>
            </a:r>
            <a:r>
              <a:rPr lang="en-AU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2 ,8</a:t>
            </a:r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SCHWARTZ</a:t>
            </a:r>
            <a:r>
              <a:rPr lang="en-AU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spcBef>
                <a:spcPct val="20000"/>
              </a:spcBef>
            </a:pPr>
            <a:r>
              <a:rPr lang="en-AU" sz="3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Pittsburgh PA and </a:t>
            </a:r>
            <a:r>
              <a:rPr lang="en-A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Hemophilia</a:t>
            </a:r>
            <a:r>
              <a:rPr lang="en-A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A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Western PA , </a:t>
            </a:r>
            <a:r>
              <a:rPr lang="en-AU" sz="3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American Thrombosis </a:t>
            </a:r>
            <a:r>
              <a:rPr lang="en-A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Hemostasis</a:t>
            </a:r>
            <a:r>
              <a:rPr lang="en-A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Network, Rochester NY,</a:t>
            </a:r>
            <a:r>
              <a:rPr lang="en-AU" sz="3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  </a:t>
            </a:r>
            <a:r>
              <a:rPr lang="en-A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Versiti</a:t>
            </a:r>
            <a:r>
              <a:rPr lang="en-A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Blood Research Institute, Milwaukee WII, </a:t>
            </a:r>
          </a:p>
          <a:p>
            <a:pPr algn="ctr">
              <a:spcBef>
                <a:spcPct val="20000"/>
              </a:spcBef>
            </a:pPr>
            <a:r>
              <a:rPr lang="en-AU" sz="3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A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Rochester General Hospital, Rochester NY,  </a:t>
            </a:r>
            <a:r>
              <a:rPr lang="en-AU" sz="3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A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Wayne State University, Detroit MI, </a:t>
            </a:r>
            <a:r>
              <a:rPr lang="en-AU" sz="3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A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California San Francisco, </a:t>
            </a:r>
            <a:r>
              <a:rPr lang="en-AU" sz="3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A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Utah, Salt Lake City UT, </a:t>
            </a:r>
            <a:r>
              <a:rPr lang="en-AU" sz="3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A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Yale University , New Haven CT</a:t>
            </a:r>
            <a:endParaRPr lang="en-AU" sz="30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E8EF3B37-309F-D709-09AC-1DBB3B11A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3869" y="114300"/>
            <a:ext cx="4990381" cy="3623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3582842" eaLnBrk="0" hangingPunct="0">
              <a:spcBef>
                <a:spcPct val="50000"/>
              </a:spcBef>
            </a:pPr>
            <a:endParaRPr lang="en-US" sz="3200" cap="all" dirty="0">
              <a:solidFill>
                <a:srgbClr val="2031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343F1432-4B24-460A-A806-0A23D9815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54" y="4831475"/>
            <a:ext cx="10978596" cy="649664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txBody>
          <a:bodyPr lIns="377956" tIns="377956" rIns="377956" bIns="377956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2548920" eaLnBrk="0" hangingPunct="0">
              <a:spcBef>
                <a:spcPct val="50000"/>
              </a:spcBef>
            </a:pP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gene therapy (GT) is becoming a reality for hemophilia A and B (HA, HB), little is known about the life-impact of long-term factor correction. As few data exist and recognizing the analogy to liver transplantation (OLTX), we identified OLTX+ 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OLTX- in the ATHN Registry to compare post-OLTX FVIII and IX  on patient-reported outcomes (PRO) and quality of life (QoL), assessed by </a:t>
            </a:r>
            <a:r>
              <a:rPr lang="en-US" sz="3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Haem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-A-QoL and PROMIS-29.</a:t>
            </a:r>
          </a:p>
          <a:p>
            <a:pPr algn="just" defTabSz="2548920" eaLnBrk="0" hangingPunct="0">
              <a:spcBef>
                <a:spcPct val="50000"/>
              </a:spcBef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BFC76098-2F5B-BB8D-CE12-9A3C369EE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605" y="18224272"/>
            <a:ext cx="10978594" cy="12532366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txBody>
          <a:bodyPr lIns="377956" tIns="377956" rIns="377956" bIns="377956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OLTX+ subjects 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were compared with OLTX- by age, race, proportion with 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hemophilia A , hemophilia B, type, proportion with mild, moderate, or 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severe disease, genetic mutation, HIV status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joint 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disease (present, no. target joints).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OLTX status: 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Transplant status 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was compared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by presence of joint disease, genetic mutation, 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QoL. The latter was assessed by </a:t>
            </a:r>
            <a:r>
              <a:rPr lang="en-US" sz="3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Haem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-A-QoL scores (physical health, feelings, future health) 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PROMIS score (physical function). 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endParaRPr lang="en-U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QoL scores: 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QoL was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compared with hemophilia type and severity, history of target joint disease, post-transplant factor VIII or IX levels, HIV status, and genotype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Statistics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Continuous data were assessed by student’s t test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and discrete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data by 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chi-square analysis or Fisher’s exact test, with 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significance set at &lt;0.05.</a:t>
            </a:r>
            <a:endParaRPr lang="en-US" sz="3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F1932AB-FA7E-2AD1-D451-4F563484A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55" y="12424103"/>
            <a:ext cx="10978594" cy="463891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377956" tIns="377956" rIns="377956" bIns="377956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2548920" eaLnBrk="0" hangingPunct="0">
              <a:buSzPct val="60000"/>
            </a:pP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compare hemophilic men undergoing liver transplantation (OLTX+) and non-transplanted controls (OLTX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-),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age, race, type &amp; severity of hemophilia, joint disease, gene sequence data, 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QoL 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Haem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-A-QoL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PROMIS, and</a:t>
            </a:r>
          </a:p>
          <a:p>
            <a:pPr algn="just" defTabSz="2548920" eaLnBrk="0" hangingPunct="0">
              <a:buSzPct val="60000"/>
            </a:pP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HOT Questionnaire, as a yardstick by which to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assess </a:t>
            </a: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QoL in gene therapy recipients.</a:t>
            </a:r>
          </a:p>
        </p:txBody>
      </p:sp>
      <p:sp>
        <p:nvSpPr>
          <p:cNvPr id="13" name="Rectangle 64">
            <a:extLst>
              <a:ext uri="{FF2B5EF4-FFF2-40B4-BE49-F238E27FC236}">
                <a16:creationId xmlns:a16="http://schemas.microsoft.com/office/drawing/2014/main" id="{A2737F80-F69A-D8B3-3753-757496A8DF7C}"/>
              </a:ext>
            </a:extLst>
          </p:cNvPr>
          <p:cNvSpPr/>
          <p:nvPr/>
        </p:nvSpPr>
        <p:spPr>
          <a:xfrm>
            <a:off x="559604" y="4070270"/>
            <a:ext cx="10978595" cy="1161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4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4" name="Rectangle 65">
            <a:extLst>
              <a:ext uri="{FF2B5EF4-FFF2-40B4-BE49-F238E27FC236}">
                <a16:creationId xmlns:a16="http://schemas.microsoft.com/office/drawing/2014/main" id="{BDD6A46E-7B5D-6B1A-69B0-DD6DDFF1F29A}"/>
              </a:ext>
            </a:extLst>
          </p:cNvPr>
          <p:cNvSpPr/>
          <p:nvPr/>
        </p:nvSpPr>
        <p:spPr>
          <a:xfrm>
            <a:off x="559604" y="11662897"/>
            <a:ext cx="10978595" cy="1161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4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</p:txBody>
      </p:sp>
      <p:sp>
        <p:nvSpPr>
          <p:cNvPr id="15" name="Rectangle 66">
            <a:extLst>
              <a:ext uri="{FF2B5EF4-FFF2-40B4-BE49-F238E27FC236}">
                <a16:creationId xmlns:a16="http://schemas.microsoft.com/office/drawing/2014/main" id="{7B3A173F-BCCF-8C74-8F9B-E611E37512DA}"/>
              </a:ext>
            </a:extLst>
          </p:cNvPr>
          <p:cNvSpPr/>
          <p:nvPr/>
        </p:nvSpPr>
        <p:spPr>
          <a:xfrm>
            <a:off x="559604" y="17577367"/>
            <a:ext cx="10978595" cy="1161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4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335A4DF6-386E-2454-ECC3-D449D6019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9026" y="5101681"/>
            <a:ext cx="25754132" cy="52329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indent="-571500" algn="just">
              <a:buFont typeface="Wingdings" pitchFamily="2" charset="2"/>
              <a:buChar char="§"/>
            </a:pPr>
            <a:r>
              <a:rPr lang="en-US" sz="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</a:p>
          <a:p>
            <a:pPr marL="571500" marR="0" indent="-571500" algn="just">
              <a:buFont typeface="Wingdings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ATHN-11 is an observational study of long-term outcomes of hemophilia liver transplantation in recipients. The study was </a:t>
            </a:r>
          </a:p>
          <a:p>
            <a:pPr marR="0" algn="just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conducted by the American Thrombosis and Hemostasis Network (ATHN) at 10 Hemophilia Treatment Centers (HTCs). </a:t>
            </a:r>
          </a:p>
          <a:p>
            <a:pPr marR="0" algn="just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</a:t>
            </a:r>
          </a:p>
          <a:p>
            <a:pPr marL="571500" marR="0" indent="-571500" algn="just">
              <a:buFont typeface="Wingdings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 86 HA or HB cared for at 10 HTCs, 21 (24.4%) OLTX+ and 65 (75.6%) OLTX- were identified. OLTX+ did not differ from  OLTX- by age, by race, proportion with hemophilia A or B,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disease 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severity, race, ethnicity, or proportion with HIV infection.  </a:t>
            </a:r>
          </a:p>
          <a:p>
            <a:pPr marR="0" algn="just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  <a:endParaRPr lang="en-U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571500" marR="0" indent="-571500" algn="just">
              <a:buFont typeface="Wingdings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median post-OLTX FVIII levels, 0.63 IU/dL were lower than p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ost-OLTX factor IX level, 0.91 IU/dL. QoL by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Haem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-A-QoL and PROMIS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did not differ between groups, nor did target joint disease, nor did type mutation, “null” vs non-null mutations.</a:t>
            </a:r>
          </a:p>
          <a:p>
            <a:pPr marR="0" algn="just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endParaRPr lang="en-U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571500" marR="0" indent="-571500" algn="just">
              <a:buFont typeface="Wingdings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After OLTX, 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here were significantly lower scores for “dealing with hemophilia” (p=0.022), and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igher scores for “sports and leisure” (p=0.010) and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”view of yourself” (p=0.024) in those with severe disease, than in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non-severe subjects.</a:t>
            </a:r>
          </a:p>
          <a:p>
            <a:pPr marR="0" algn="just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  <a:endParaRPr lang="en-U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1E6D76FD-E8FB-A236-9CB1-96271151E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4104" y="5432937"/>
            <a:ext cx="26921994" cy="26096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377956" tIns="377956" rIns="377956" bIns="377956" numCol="1" spcCol="720685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548920" eaLnBrk="0" hangingPunct="0">
              <a:spcBef>
                <a:spcPct val="50000"/>
              </a:spcBef>
            </a:pPr>
            <a:endParaRPr lang="en-AU" sz="5669" dirty="0">
              <a:solidFill>
                <a:srgbClr val="0E5D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71">
            <a:extLst>
              <a:ext uri="{FF2B5EF4-FFF2-40B4-BE49-F238E27FC236}">
                <a16:creationId xmlns:a16="http://schemas.microsoft.com/office/drawing/2014/main" id="{CAB24DD8-8B38-79D4-E03E-F981E7D30888}"/>
              </a:ext>
            </a:extLst>
          </p:cNvPr>
          <p:cNvSpPr/>
          <p:nvPr/>
        </p:nvSpPr>
        <p:spPr>
          <a:xfrm>
            <a:off x="12126792" y="4070273"/>
            <a:ext cx="26939409" cy="1161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4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A86999B7-A828-9F78-FE13-4B265D6A9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5528" y="5060077"/>
            <a:ext cx="9793318" cy="492042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377956" tIns="377956" rIns="377956" bIns="377956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2548920"/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OLTX, QoL appears similar between OLTX+ and OLTX- by Haem-A-QoL &amp; PROMIS. QoL improved in those with severe disease in sports/leisure (p=0.010), dealing with hemophilia (p=0.022),  and view of yourself (p=0.024)). QoL was reduced among non-White in sports/leisure (p=0.042) and in future in the latter two domains. </a:t>
            </a:r>
            <a:endParaRPr lang="en-US" sz="3600" b="1" dirty="0">
              <a:solidFill>
                <a:srgbClr val="0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548920"/>
            <a:endParaRPr lang="en-US" sz="10691" b="1" dirty="0">
              <a:solidFill>
                <a:srgbClr val="002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1E0D49EF-EFD4-4F0F-D4C8-728540227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0079" y="24323911"/>
            <a:ext cx="10161666" cy="401159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377956" tIns="377956" rIns="377956" bIns="377956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Funding Agencies supporting this study:</a:t>
            </a:r>
            <a:endParaRPr lang="en-U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BioMarin </a:t>
            </a:r>
            <a:endParaRPr lang="en-U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 Support of Hemophilia Center of Western PA, SAP #4100079797  </a:t>
            </a:r>
            <a:endParaRPr lang="en-U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HRSA Federal Hemophilia Treatment Centers, Grant H30MC24050-04-00.</a:t>
            </a:r>
          </a:p>
          <a:p>
            <a:pPr defTabSz="2548920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81AABB45-F797-DD37-EE6E-30B502B3B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07229" y="10702736"/>
            <a:ext cx="10134446" cy="1251068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377956" tIns="377956" rIns="377956" bIns="377956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3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Isfordink</a:t>
            </a:r>
            <a:r>
              <a:rPr lang="en-US" sz="3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CJ, et al. 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Liver-related complications before and after successful treatment of chronic hepatitis C virus infection in people with inherited bleeding disorders. </a:t>
            </a:r>
            <a:r>
              <a:rPr lang="en-US" sz="33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Haemophilia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2023;29:106.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3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Ragni</a:t>
            </a:r>
            <a:r>
              <a:rPr lang="en-US" sz="3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MV, et al. 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Liver transplant outcomes in HIV-infected hemophilic men</a:t>
            </a:r>
            <a:r>
              <a:rPr lang="en-US" sz="33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3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Haemophilia</a:t>
            </a:r>
            <a:r>
              <a:rPr lang="en-US" sz="33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2013;19:134. 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33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Ragni</a:t>
            </a:r>
            <a:r>
              <a:rPr lang="en-US" sz="3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MV, et al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Hemophilia liver transplant observational study (HOTS).</a:t>
            </a:r>
            <a:r>
              <a:rPr lang="en-US" sz="33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Liver Transplant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3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2017;6:762.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von </a:t>
            </a:r>
            <a:r>
              <a:rPr lang="en-US" sz="33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Mackensen</a:t>
            </a:r>
            <a:r>
              <a:rPr lang="en-US" sz="3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S,et</a:t>
            </a:r>
            <a:r>
              <a:rPr lang="en-US" sz="3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Measurement properties of the </a:t>
            </a:r>
            <a:r>
              <a:rPr lang="en-US" sz="33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Haem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-A-QoL in hemophilia clinical trials. </a:t>
            </a:r>
            <a:r>
              <a:rPr lang="en-US" sz="33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Haemophilia</a:t>
            </a:r>
            <a:r>
              <a:rPr lang="en-US" sz="33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2017;23:383.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von </a:t>
            </a:r>
            <a:r>
              <a:rPr lang="en-US" sz="33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Mackensen</a:t>
            </a:r>
            <a:r>
              <a:rPr lang="en-US" sz="3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S, et al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Determining meaningful health-related quality-of-life improvement in persons with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HJ</a:t>
            </a:r>
            <a:r>
              <a:rPr lang="en-US" sz="33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aemophilia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using the </a:t>
            </a:r>
            <a:r>
              <a:rPr lang="en-US" sz="33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Haem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-A-</a:t>
            </a:r>
            <a:r>
              <a:rPr lang="en-US" sz="33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Qol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Adults. </a:t>
            </a:r>
            <a:r>
              <a:rPr lang="en-US" sz="33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Haemophilia</a:t>
            </a:r>
            <a:r>
              <a:rPr lang="en-US" sz="33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2020;26:1019.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en-US" sz="33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Cella</a:t>
            </a:r>
            <a:r>
              <a:rPr lang="en-US" sz="3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D, et al. 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PROMIS(R) adult health profiles: efficient short-form measures of seven health domains. </a:t>
            </a:r>
            <a:r>
              <a:rPr lang="en-US" sz="33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 Health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2019;22:537.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van </a:t>
            </a:r>
            <a:r>
              <a:rPr lang="en-US" sz="33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Balen</a:t>
            </a:r>
            <a:r>
              <a:rPr lang="en-US" sz="3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EC, et al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Validation of PROMIS profile-29 in adults with hemophilia in the Netherlands. </a:t>
            </a:r>
            <a:r>
              <a:rPr lang="en-US" sz="33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JTH</a:t>
            </a:r>
            <a:r>
              <a:rPr lang="en-US" sz="3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2021;19:2687.</a:t>
            </a:r>
          </a:p>
        </p:txBody>
      </p:sp>
      <p:sp>
        <p:nvSpPr>
          <p:cNvPr id="29" name="Rectangle 40">
            <a:extLst>
              <a:ext uri="{FF2B5EF4-FFF2-40B4-BE49-F238E27FC236}">
                <a16:creationId xmlns:a16="http://schemas.microsoft.com/office/drawing/2014/main" id="{AD6FF666-9947-D9E1-CE81-CFED5126E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2148" y="29247100"/>
            <a:ext cx="10188197" cy="1753287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377956" tIns="377956" rIns="377956" bIns="377956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548920" eaLnBrk="0" hangingPunct="0">
              <a:spcBef>
                <a:spcPct val="50000"/>
              </a:spcBef>
            </a:pPr>
            <a:r>
              <a:rPr lang="en-AU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Investigator: </a:t>
            </a:r>
          </a:p>
          <a:p>
            <a:pPr defTabSz="2548920" eaLnBrk="0" hangingPunct="0"/>
            <a:r>
              <a:rPr lang="en-AU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Margaret V. </a:t>
            </a:r>
            <a:r>
              <a:rPr lang="en-AU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Ragni</a:t>
            </a:r>
            <a:r>
              <a:rPr lang="en-AU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MD, MPH     </a:t>
            </a:r>
            <a:r>
              <a:rPr lang="en-AU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ragni@pitt.edu</a:t>
            </a:r>
            <a:endParaRPr lang="en-AU" sz="3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67">
            <a:extLst>
              <a:ext uri="{FF2B5EF4-FFF2-40B4-BE49-F238E27FC236}">
                <a16:creationId xmlns:a16="http://schemas.microsoft.com/office/drawing/2014/main" id="{0E78D8BB-E203-6D4B-F7A4-6D130924D769}"/>
              </a:ext>
            </a:extLst>
          </p:cNvPr>
          <p:cNvSpPr/>
          <p:nvPr/>
        </p:nvSpPr>
        <p:spPr>
          <a:xfrm>
            <a:off x="39654794" y="4070274"/>
            <a:ext cx="10185551" cy="1161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4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1" name="Rectangle 68">
            <a:extLst>
              <a:ext uri="{FF2B5EF4-FFF2-40B4-BE49-F238E27FC236}">
                <a16:creationId xmlns:a16="http://schemas.microsoft.com/office/drawing/2014/main" id="{21427B93-26B1-8C66-B80F-C9CA8013EF7F}"/>
              </a:ext>
            </a:extLst>
          </p:cNvPr>
          <p:cNvSpPr/>
          <p:nvPr/>
        </p:nvSpPr>
        <p:spPr>
          <a:xfrm>
            <a:off x="39510565" y="23546378"/>
            <a:ext cx="10186416" cy="116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4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32" name="Rectangle 69">
            <a:extLst>
              <a:ext uri="{FF2B5EF4-FFF2-40B4-BE49-F238E27FC236}">
                <a16:creationId xmlns:a16="http://schemas.microsoft.com/office/drawing/2014/main" id="{8DBBD28C-F607-576D-AB0A-C7B5E5339A24}"/>
              </a:ext>
            </a:extLst>
          </p:cNvPr>
          <p:cNvSpPr/>
          <p:nvPr/>
        </p:nvSpPr>
        <p:spPr>
          <a:xfrm>
            <a:off x="39678679" y="10027706"/>
            <a:ext cx="10186416" cy="127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4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3" name="Rectangle 70">
            <a:extLst>
              <a:ext uri="{FF2B5EF4-FFF2-40B4-BE49-F238E27FC236}">
                <a16:creationId xmlns:a16="http://schemas.microsoft.com/office/drawing/2014/main" id="{4C4CBBBA-3C9B-18C7-2C7A-59E7DD023545}"/>
              </a:ext>
            </a:extLst>
          </p:cNvPr>
          <p:cNvSpPr/>
          <p:nvPr/>
        </p:nvSpPr>
        <p:spPr>
          <a:xfrm>
            <a:off x="39652148" y="28671605"/>
            <a:ext cx="10185552" cy="975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4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pic>
        <p:nvPicPr>
          <p:cNvPr id="19" name="Picture 18" descr="pittsealnomed">
            <a:extLst>
              <a:ext uri="{FF2B5EF4-FFF2-40B4-BE49-F238E27FC236}">
                <a16:creationId xmlns:a16="http://schemas.microsoft.com/office/drawing/2014/main" id="{191D4A17-C1FB-C270-3B3E-1459DEC8E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70" t="8343" r="9574" b="20438"/>
          <a:stretch/>
        </p:blipFill>
        <p:spPr bwMode="auto">
          <a:xfrm>
            <a:off x="47891700" y="342899"/>
            <a:ext cx="2489200" cy="22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84134B8E-8FA2-7ADF-631C-DB1118963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425" y="386924"/>
            <a:ext cx="2591168" cy="1564736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68D4AE56-68C1-3F14-F757-D6A00704F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325" y="2305844"/>
            <a:ext cx="2679700" cy="1155700"/>
          </a:xfrm>
          <a:prstGeom prst="rect">
            <a:avLst/>
          </a:prstGeom>
        </p:spPr>
      </p:pic>
      <p:sp>
        <p:nvSpPr>
          <p:cNvPr id="37" name="Rectangle 65">
            <a:extLst>
              <a:ext uri="{FF2B5EF4-FFF2-40B4-BE49-F238E27FC236}">
                <a16:creationId xmlns:a16="http://schemas.microsoft.com/office/drawing/2014/main" id="{9DC566EC-A9A5-FD2C-A8F2-9AD1915A5781}"/>
              </a:ext>
            </a:extLst>
          </p:cNvPr>
          <p:cNvSpPr/>
          <p:nvPr/>
        </p:nvSpPr>
        <p:spPr>
          <a:xfrm>
            <a:off x="12065803" y="21007571"/>
            <a:ext cx="26035904" cy="1303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1. </a:t>
            </a:r>
            <a:r>
              <a:rPr lang="en-US" sz="3200" b="1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</a:t>
            </a:r>
            <a:r>
              <a:rPr lang="en-US" sz="32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-A-</a:t>
            </a:r>
            <a:r>
              <a:rPr lang="en-US" sz="3200" b="1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</a:t>
            </a:r>
            <a:r>
              <a:rPr lang="en-US" sz="32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Scores in </a:t>
            </a:r>
            <a:r>
              <a:rPr lang="en-US" sz="3200" b="1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OLTx</a:t>
            </a:r>
            <a:r>
              <a:rPr lang="en-US" sz="32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and OLTX-                          FIGURE 2. PROMIS SCORES in OLTX+ and OLTX-</a:t>
            </a:r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C1145F8A-9865-4EE3-3B8F-4232AB0A3B19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3966"/>
                    </a14:imgEffect>
                    <a14:imgEffect>
                      <a14:saturation sat="103000"/>
                    </a14:imgEffect>
                  </a14:imgLayer>
                </a14:imgProps>
              </a:ext>
            </a:extLst>
          </a:blip>
          <a:srcRect t="4969" r="10399" b="5095"/>
          <a:stretch/>
        </p:blipFill>
        <p:spPr bwMode="auto">
          <a:xfrm>
            <a:off x="11923765" y="22139400"/>
            <a:ext cx="13350240" cy="761432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A8CE6A9A-EA3C-7CCF-B9EB-E1CAE7E9D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1107" y="29943700"/>
            <a:ext cx="12523052" cy="1053284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CA" sz="25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Haem-A-</a:t>
            </a:r>
            <a:r>
              <a:rPr lang="en-CA" sz="252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QoLscores</a:t>
            </a:r>
            <a:r>
              <a:rPr lang="en-CA" sz="25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hemophilia subjects undergoing liver transplantation, OLTX+ (</a:t>
            </a:r>
            <a:r>
              <a:rPr lang="en-CA" sz="252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CA" sz="25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in controls who did not  undergo liver transplantation, OLTX- (</a:t>
            </a:r>
            <a:r>
              <a:rPr lang="en-CA" sz="2520" b="1" dirty="0">
                <a:solidFill>
                  <a:srgbClr val="FFBD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pink</a:t>
            </a:r>
            <a:r>
              <a:rPr lang="en-CA" sz="25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D2F73487-C8A4-1867-53BC-6FA9278910C0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103"/>
                    </a14:imgEffect>
                    <a14:imgEffect>
                      <a14:saturation sat="117000"/>
                    </a14:imgEffect>
                  </a14:imgLayer>
                </a14:imgProps>
              </a:ext>
            </a:extLst>
          </a:blip>
          <a:srcRect t="3711" r="10867" b="5285"/>
          <a:stretch/>
        </p:blipFill>
        <p:spPr bwMode="auto">
          <a:xfrm>
            <a:off x="25438469" y="22082250"/>
            <a:ext cx="13350240" cy="7616952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 Box 16">
            <a:extLst>
              <a:ext uri="{FF2B5EF4-FFF2-40B4-BE49-F238E27FC236}">
                <a16:creationId xmlns:a16="http://schemas.microsoft.com/office/drawing/2014/main" id="{267BF47F-CE19-67B2-42D6-355F8E1EE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8783" y="29925170"/>
            <a:ext cx="12523051" cy="1053283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CA" sz="25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PROMIS-29 scores in hemophilia subjects undergoing liver transplantation, OLTX+ (</a:t>
            </a:r>
            <a:r>
              <a:rPr lang="en-CA" sz="252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CA" sz="25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in controls who did  not undergo liver transplantation, OLTX- (</a:t>
            </a:r>
            <a:r>
              <a:rPr lang="en-CA" sz="2520" b="1" dirty="0">
                <a:solidFill>
                  <a:srgbClr val="FFBD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pink</a:t>
            </a:r>
            <a:r>
              <a:rPr lang="en-CA" sz="25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D42411-070C-D68A-5854-DD518A65A82B}"/>
              </a:ext>
            </a:extLst>
          </p:cNvPr>
          <p:cNvSpPr txBox="1"/>
          <p:nvPr/>
        </p:nvSpPr>
        <p:spPr>
          <a:xfrm>
            <a:off x="12055307" y="10654784"/>
            <a:ext cx="27228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1: Demographics OLTX+ &amp; OLTX-      Table 2: Mutations in OLTX+ &amp; OLTX-    TABLE 3: QoL: severity, race, post-VIII,IX</a:t>
            </a:r>
          </a:p>
        </p:txBody>
      </p:sp>
      <p:pic>
        <p:nvPicPr>
          <p:cNvPr id="45" name="Picture 4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4004FD8C-254F-6BD8-00EE-2CC8AFE3D5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774" y="18130044"/>
            <a:ext cx="8456124" cy="2633858"/>
          </a:xfrm>
          <a:prstGeom prst="rect">
            <a:avLst/>
          </a:prstGeom>
        </p:spPr>
      </p:pic>
      <p:pic>
        <p:nvPicPr>
          <p:cNvPr id="49" name="Picture 48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07ADD555-109F-CE49-5F89-4149B90DEB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285" y="11456190"/>
            <a:ext cx="8229600" cy="502457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BDD25B1-7EFE-5431-12A4-8D94A80ABCB0}"/>
              </a:ext>
            </a:extLst>
          </p:cNvPr>
          <p:cNvSpPr txBox="1"/>
          <p:nvPr/>
        </p:nvSpPr>
        <p:spPr>
          <a:xfrm>
            <a:off x="21259800" y="16646009"/>
            <a:ext cx="7829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4. target joint disease </a:t>
            </a:r>
            <a:endParaRPr lang="en-US" sz="3200" dirty="0"/>
          </a:p>
        </p:txBody>
      </p:sp>
      <p:pic>
        <p:nvPicPr>
          <p:cNvPr id="65" name="Picture 64" descr="A screenshot of a table&#10;&#10;Description automatically generated with low confidence">
            <a:extLst>
              <a:ext uri="{FF2B5EF4-FFF2-40B4-BE49-F238E27FC236}">
                <a16:creationId xmlns:a16="http://schemas.microsoft.com/office/drawing/2014/main" id="{6890843E-763E-7968-CDD1-9FFB89B7D51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"/>
          <a:stretch/>
        </p:blipFill>
        <p:spPr>
          <a:xfrm>
            <a:off x="12099924" y="11258550"/>
            <a:ext cx="8467431" cy="9216455"/>
          </a:xfrm>
          <a:prstGeom prst="rect">
            <a:avLst/>
          </a:prstGeom>
        </p:spPr>
      </p:pic>
      <p:pic>
        <p:nvPicPr>
          <p:cNvPr id="68" name="Picture 67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44FE2167-5F97-AD5F-571C-186D797A98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433" y="17202940"/>
            <a:ext cx="8229600" cy="3467443"/>
          </a:xfrm>
          <a:prstGeom prst="rect">
            <a:avLst/>
          </a:prstGeom>
        </p:spPr>
      </p:pic>
      <p:pic>
        <p:nvPicPr>
          <p:cNvPr id="71" name="Picture 70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3E80429A-A3B4-03AB-D334-03A1C4E6628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29727524" y="11377146"/>
            <a:ext cx="8881477" cy="66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066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679</TotalTime>
  <Words>1060</Words>
  <Application>Microsoft Macintosh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Tema de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Belén Hernández Pardo</dc:creator>
  <cp:lastModifiedBy>Hilary Summer Markoe</cp:lastModifiedBy>
  <cp:revision>25</cp:revision>
  <cp:lastPrinted>2023-05-27T18:36:09Z</cp:lastPrinted>
  <dcterms:created xsi:type="dcterms:W3CDTF">2023-02-22T08:56:47Z</dcterms:created>
  <dcterms:modified xsi:type="dcterms:W3CDTF">2023-05-30T15:10:52Z</dcterms:modified>
</cp:coreProperties>
</file>